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955796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47827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f570744a32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f570744a32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80854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f570744a32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f570744a32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97814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581ad1587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f581ad1587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78581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581ad1587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f581ad1587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05010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f570744a32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f570744a32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75934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f581ad1587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f581ad1587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22531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f570744a32_0_4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f570744a32_0_4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82896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f570744a32_0_4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f570744a32_0_4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81087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f570744a32_0_4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f570744a32_0_4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1831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f570744a32_0_4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f570744a32_0_4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1623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f581ad15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f581ad15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1036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f570744a32_0_4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f570744a32_0_4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10591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f570744a32_0_4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f570744a32_0_4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87587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f570744a32_0_4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f570744a32_0_4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47228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f570744a32_0_4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f570744a32_0_4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23158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f570744a32_0_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f570744a32_0_2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7720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f570744a3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f570744a3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8772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570744a3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f570744a3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9029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570744a32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570744a32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70760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f581ad1587_0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f581ad1587_0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8022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570744a32_0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f570744a32_0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9512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f570744a32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f570744a32_0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5118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f570744a32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f570744a32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8024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t="6777" b="6221"/>
          <a:stretch/>
        </p:blipFill>
        <p:spPr>
          <a:xfrm>
            <a:off x="0" y="0"/>
            <a:ext cx="9459144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9" name="Google Shape;119;p22"/>
          <p:cNvPicPr preferRelativeResize="0"/>
          <p:nvPr/>
        </p:nvPicPr>
        <p:blipFill rotWithShape="1">
          <a:blip r:embed="rId3">
            <a:alphaModFix/>
          </a:blip>
          <a:srcRect t="6213" b="6405"/>
          <a:stretch/>
        </p:blipFill>
        <p:spPr>
          <a:xfrm>
            <a:off x="0" y="0"/>
            <a:ext cx="9312251" cy="508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2"/>
          <p:cNvSpPr txBox="1"/>
          <p:nvPr/>
        </p:nvSpPr>
        <p:spPr>
          <a:xfrm>
            <a:off x="970950" y="665575"/>
            <a:ext cx="1145100" cy="5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2"/>
                </a:solidFill>
                <a:latin typeface="Merriweather ExtraBold"/>
                <a:ea typeface="Merriweather ExtraBold"/>
                <a:cs typeface="Merriweather ExtraBold"/>
                <a:sym typeface="Merriweather ExtraBold"/>
              </a:rPr>
              <a:t>(3)</a:t>
            </a:r>
            <a:endParaRPr sz="1800">
              <a:solidFill>
                <a:schemeClr val="dk2"/>
              </a:solidFill>
              <a:latin typeface="Merriweather ExtraBold"/>
              <a:ea typeface="Merriweather ExtraBold"/>
              <a:cs typeface="Merriweather ExtraBold"/>
              <a:sym typeface="Merriweather Extra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7" name="Google Shape;127;p23"/>
          <p:cNvPicPr preferRelativeResize="0"/>
          <p:nvPr/>
        </p:nvPicPr>
        <p:blipFill rotWithShape="1">
          <a:blip r:embed="rId3">
            <a:alphaModFix/>
          </a:blip>
          <a:srcRect t="6401" b="6033"/>
          <a:stretch/>
        </p:blipFill>
        <p:spPr>
          <a:xfrm>
            <a:off x="0" y="0"/>
            <a:ext cx="939792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3"/>
          <p:cNvSpPr txBox="1"/>
          <p:nvPr/>
        </p:nvSpPr>
        <p:spPr>
          <a:xfrm>
            <a:off x="970950" y="665575"/>
            <a:ext cx="1145100" cy="5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2"/>
                </a:solidFill>
                <a:latin typeface="Merriweather ExtraBold"/>
                <a:ea typeface="Merriweather ExtraBold"/>
                <a:cs typeface="Merriweather ExtraBold"/>
                <a:sym typeface="Merriweather ExtraBold"/>
              </a:rPr>
              <a:t>(4)</a:t>
            </a:r>
            <a:endParaRPr sz="1800">
              <a:solidFill>
                <a:schemeClr val="dk2"/>
              </a:solidFill>
              <a:latin typeface="Merriweather ExtraBold"/>
              <a:ea typeface="Merriweather ExtraBold"/>
              <a:cs typeface="Merriweather ExtraBold"/>
              <a:sym typeface="Merriweather ExtraBold"/>
            </a:endParaRPr>
          </a:p>
        </p:txBody>
      </p:sp>
      <p:sp>
        <p:nvSpPr>
          <p:cNvPr id="129" name="Google Shape;129;p23"/>
          <p:cNvSpPr txBox="1"/>
          <p:nvPr/>
        </p:nvSpPr>
        <p:spPr>
          <a:xfrm>
            <a:off x="-1103350" y="1895125"/>
            <a:ext cx="5406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6" name="Google Shape;136;p24" title="1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3" name="Google Shape;143;p25" title="1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>
            <a:spLocks noGrp="1"/>
          </p:cNvSpPr>
          <p:nvPr>
            <p:ph type="ctrTitle"/>
          </p:nvPr>
        </p:nvSpPr>
        <p:spPr>
          <a:xfrm>
            <a:off x="155854" y="372288"/>
            <a:ext cx="4260300" cy="102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6"/>
          <p:cNvSpPr txBox="1">
            <a:spLocks noGrp="1"/>
          </p:cNvSpPr>
          <p:nvPr>
            <p:ph type="subTitle" idx="1"/>
          </p:nvPr>
        </p:nvSpPr>
        <p:spPr>
          <a:xfrm>
            <a:off x="155850" y="1417063"/>
            <a:ext cx="4260300" cy="39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0" name="Google Shape;15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3170"/>
            <a:ext cx="9144000" cy="5143478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6"/>
          <p:cNvSpPr txBox="1"/>
          <p:nvPr/>
        </p:nvSpPr>
        <p:spPr>
          <a:xfrm>
            <a:off x="970950" y="665575"/>
            <a:ext cx="1145100" cy="5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2"/>
                </a:solidFill>
                <a:latin typeface="Merriweather ExtraBold"/>
                <a:ea typeface="Merriweather ExtraBold"/>
                <a:cs typeface="Merriweather ExtraBold"/>
                <a:sym typeface="Merriweather ExtraBold"/>
              </a:rPr>
              <a:t>(5)</a:t>
            </a:r>
            <a:endParaRPr sz="1800">
              <a:solidFill>
                <a:schemeClr val="dk2"/>
              </a:solidFill>
              <a:latin typeface="Merriweather ExtraBold"/>
              <a:ea typeface="Merriweather ExtraBold"/>
              <a:cs typeface="Merriweather ExtraBold"/>
              <a:sym typeface="Merriweather Extra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8" name="Google Shape;158;p27" title="2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2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5" name="Google Shape;165;p28" title="slide 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4002" cy="5103629"/>
          </a:xfrm>
          <a:prstGeom prst="rect">
            <a:avLst/>
          </a:prstGeom>
          <a:noFill/>
          <a:ln w="9525" cap="flat" cmpd="sng">
            <a:solidFill>
              <a:srgbClr val="F7E7D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6" name="Google Shape;166;p28"/>
          <p:cNvSpPr/>
          <p:nvPr/>
        </p:nvSpPr>
        <p:spPr>
          <a:xfrm>
            <a:off x="6694525" y="91600"/>
            <a:ext cx="2597400" cy="457800"/>
          </a:xfrm>
          <a:prstGeom prst="rect">
            <a:avLst/>
          </a:prstGeom>
          <a:solidFill>
            <a:srgbClr val="F7E7D3"/>
          </a:solidFill>
          <a:ln w="9525" cap="flat" cmpd="sng">
            <a:solidFill>
              <a:srgbClr val="F7E7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2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3" name="Google Shape;173;p29" title="slide 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4002" cy="5103629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9"/>
          <p:cNvSpPr/>
          <p:nvPr/>
        </p:nvSpPr>
        <p:spPr>
          <a:xfrm>
            <a:off x="5832275" y="251275"/>
            <a:ext cx="3459900" cy="5024400"/>
          </a:xfrm>
          <a:prstGeom prst="rect">
            <a:avLst/>
          </a:prstGeom>
          <a:solidFill>
            <a:srgbClr val="F7E7D3"/>
          </a:solidFill>
          <a:ln w="9525" cap="flat" cmpd="sng">
            <a:solidFill>
              <a:srgbClr val="F7E7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29"/>
          <p:cNvSpPr/>
          <p:nvPr/>
        </p:nvSpPr>
        <p:spPr>
          <a:xfrm>
            <a:off x="1893650" y="3647000"/>
            <a:ext cx="4194000" cy="1496400"/>
          </a:xfrm>
          <a:prstGeom prst="rect">
            <a:avLst/>
          </a:prstGeom>
          <a:solidFill>
            <a:srgbClr val="F7E7D3"/>
          </a:solidFill>
          <a:ln w="9525" cap="flat" cmpd="sng">
            <a:solidFill>
              <a:srgbClr val="F7E7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6" name="Google Shape;176;p29" title="slide 2.png"/>
          <p:cNvPicPr preferRelativeResize="0"/>
          <p:nvPr/>
        </p:nvPicPr>
        <p:blipFill rotWithShape="1">
          <a:blip r:embed="rId3">
            <a:alphaModFix/>
          </a:blip>
          <a:srcRect l="23388" t="28309" r="40640" b="29330"/>
          <a:stretch/>
        </p:blipFill>
        <p:spPr>
          <a:xfrm>
            <a:off x="1893650" y="1542888"/>
            <a:ext cx="4695001" cy="3085876"/>
          </a:xfrm>
          <a:prstGeom prst="rect">
            <a:avLst/>
          </a:prstGeom>
          <a:solidFill>
            <a:srgbClr val="F7E7D3"/>
          </a:solidFill>
          <a:ln w="9525" cap="flat" cmpd="sng">
            <a:solidFill>
              <a:srgbClr val="F7E7D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7" name="Google Shape;177;p29"/>
          <p:cNvSpPr txBox="1"/>
          <p:nvPr/>
        </p:nvSpPr>
        <p:spPr>
          <a:xfrm>
            <a:off x="6836250" y="1542900"/>
            <a:ext cx="2039100" cy="26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700" b="1">
                <a:solidFill>
                  <a:schemeClr val="accent5"/>
                </a:solidFill>
                <a:latin typeface="Roboto Serif"/>
                <a:ea typeface="Roboto Serif"/>
                <a:cs typeface="Roboto Serif"/>
                <a:sym typeface="Roboto Serif"/>
              </a:rPr>
              <a:t> </a:t>
            </a:r>
            <a:r>
              <a:rPr lang="pt-BR" sz="1100" b="1">
                <a:solidFill>
                  <a:schemeClr val="accent5"/>
                </a:solidFill>
                <a:latin typeface="Roboto Serif"/>
                <a:ea typeface="Roboto Serif"/>
                <a:cs typeface="Roboto Serif"/>
                <a:sym typeface="Roboto Serif"/>
              </a:rPr>
              <a:t>“Na rede estadual de São Paulo, não é a tecnologia que está a serviço da educação; são as escolas públicas que estão a serviço da tecnologia, subjugadas por suas métricas, sua linguagem, seu formato e conteúdos pasteurizados” (Grupo Escola Pública e Democracia, 2024, p. 2)</a:t>
            </a:r>
            <a:endParaRPr sz="1100" b="1">
              <a:solidFill>
                <a:schemeClr val="accent5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4" name="Google Shape;184;p30" title="ChatGPT Image 21 de jul. de 2026, 11_12_5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9" y="0"/>
            <a:ext cx="9139139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0" title="ChatGPT Image 21 de jul. de 2026, 11_12_53.png"/>
          <p:cNvPicPr preferRelativeResize="0"/>
          <p:nvPr/>
        </p:nvPicPr>
        <p:blipFill rotWithShape="1">
          <a:blip r:embed="rId3">
            <a:alphaModFix/>
          </a:blip>
          <a:srcRect l="11174" t="85712" r="13785"/>
          <a:stretch/>
        </p:blipFill>
        <p:spPr>
          <a:xfrm>
            <a:off x="1143000" y="3982600"/>
            <a:ext cx="6858001" cy="73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0"/>
          <p:cNvSpPr/>
          <p:nvPr/>
        </p:nvSpPr>
        <p:spPr>
          <a:xfrm>
            <a:off x="1031750" y="4674600"/>
            <a:ext cx="7405500" cy="468900"/>
          </a:xfrm>
          <a:prstGeom prst="rect">
            <a:avLst/>
          </a:prstGeom>
          <a:solidFill>
            <a:srgbClr val="F7E7D3"/>
          </a:solidFill>
          <a:ln w="9525" cap="flat" cmpd="sng">
            <a:solidFill>
              <a:srgbClr val="F7E7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3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3" name="Google Shape;193;p31" title="slide 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4002" cy="5103629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31"/>
          <p:cNvSpPr/>
          <p:nvPr/>
        </p:nvSpPr>
        <p:spPr>
          <a:xfrm>
            <a:off x="3283325" y="3621125"/>
            <a:ext cx="2406600" cy="671400"/>
          </a:xfrm>
          <a:prstGeom prst="rect">
            <a:avLst/>
          </a:prstGeom>
          <a:solidFill>
            <a:srgbClr val="E9AB03"/>
          </a:solidFill>
          <a:ln w="9525" cap="flat" cmpd="sng">
            <a:solidFill>
              <a:srgbClr val="E9AB0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" name="Google Shape;63;p14" title="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1" name="Google Shape;201;p32" title="Gemini_Generated_Image_m0g4cvm0g4cvm0g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4002" cy="51036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3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8" name="Google Shape;208;p33" title="Gemini_Generated_Image_1i89iz1i89iz1i8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4002" cy="51036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5" name="Google Shape;215;p34" title="slide 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4002" cy="51036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3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2" name="Google Shape;222;p35" title="slide 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4002" cy="51036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29" name="Google Shape;229;p36" title="2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" name="Google Shape;70;p15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7" name="Google Shape;77;p16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4" name="Google Shape;84;p17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1" name="Google Shape;91;p18" title="Palestra_Neoliberalismo_ATUA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Google Shape;98;p19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5" name="Google Shape;105;p20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2" name="Google Shape;112;p21" title="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67</Words>
  <Application>Microsoft Office PowerPoint</Application>
  <PresentationFormat>Apresentação na tela (16:9)</PresentationFormat>
  <Paragraphs>4</Paragraphs>
  <Slides>24</Slides>
  <Notes>24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8" baseType="lpstr">
      <vt:lpstr>Arial</vt:lpstr>
      <vt:lpstr>Merriweather ExtraBold</vt:lpstr>
      <vt:lpstr>Roboto Serif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maria.donegati</dc:creator>
  <cp:lastModifiedBy>Maria das Graças de Souza Donegati</cp:lastModifiedBy>
  <cp:revision>1</cp:revision>
  <dcterms:modified xsi:type="dcterms:W3CDTF">2026-07-24T12:33:39Z</dcterms:modified>
</cp:coreProperties>
</file>