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5" r:id="rId1"/>
  </p:sldMasterIdLst>
  <p:sldIdLst>
    <p:sldId id="294" r:id="rId2"/>
    <p:sldId id="268" r:id="rId3"/>
    <p:sldId id="256" r:id="rId4"/>
    <p:sldId id="273" r:id="rId5"/>
    <p:sldId id="258" r:id="rId6"/>
    <p:sldId id="271" r:id="rId7"/>
    <p:sldId id="275" r:id="rId8"/>
    <p:sldId id="270" r:id="rId9"/>
    <p:sldId id="276" r:id="rId10"/>
    <p:sldId id="277" r:id="rId11"/>
    <p:sldId id="272" r:id="rId12"/>
    <p:sldId id="280" r:id="rId13"/>
    <p:sldId id="279" r:id="rId14"/>
    <p:sldId id="278" r:id="rId15"/>
    <p:sldId id="281" r:id="rId16"/>
    <p:sldId id="282" r:id="rId17"/>
    <p:sldId id="283" r:id="rId18"/>
    <p:sldId id="284" r:id="rId19"/>
    <p:sldId id="259" r:id="rId20"/>
    <p:sldId id="261" r:id="rId21"/>
    <p:sldId id="266" r:id="rId22"/>
    <p:sldId id="274" r:id="rId23"/>
    <p:sldId id="285" r:id="rId24"/>
    <p:sldId id="265" r:id="rId25"/>
    <p:sldId id="264" r:id="rId26"/>
    <p:sldId id="263" r:id="rId27"/>
    <p:sldId id="290" r:id="rId28"/>
    <p:sldId id="291" r:id="rId29"/>
    <p:sldId id="29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33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4781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298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3612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962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95346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004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94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42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953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525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40708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62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50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E5AF1C7-230C-48CD-842D-343044B7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NEURÔNIO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4E07D382-9D8F-428A-994F-D12AC7379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226" y="2016125"/>
            <a:ext cx="6615112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9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81D9C7-944B-44B2-BD2C-9625E9EC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SISTEMA NERVOSO CENTRAL/PERIFERICO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12287D13-A1AF-4A56-84DE-ACDE270F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814" y="1853754"/>
            <a:ext cx="4214812" cy="42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938A5D-8D7A-4B19-AF56-B76E7E9B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Snc</a:t>
            </a:r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/ </a:t>
            </a:r>
            <a:r>
              <a:rPr lang="pt-BR" sz="36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snp</a:t>
            </a:r>
            <a:endParaRPr lang="pt-BR" sz="36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10D8A1F-7CD1-412C-961F-3B5B167F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84981"/>
          </a:xfrm>
        </p:spPr>
        <p:txBody>
          <a:bodyPr>
            <a:normAutofit/>
          </a:bodyPr>
          <a:lstStyle/>
          <a:p>
            <a:r>
              <a:rPr lang="pt-BR" sz="3200" b="1" dirty="0">
                <a:latin typeface="Book Antiqua" panose="02040602050305030304" pitchFamily="18" charset="0"/>
              </a:rPr>
              <a:t>SISTEMA NERVOSO CENTRAL</a:t>
            </a:r>
          </a:p>
          <a:p>
            <a:endParaRPr lang="pt-BR" sz="3200" b="1" dirty="0">
              <a:latin typeface="Book Antiqua" panose="02040602050305030304" pitchFamily="18" charset="0"/>
            </a:endParaRPr>
          </a:p>
          <a:p>
            <a:r>
              <a:rPr lang="pt-BR" sz="3200" b="1" dirty="0">
                <a:latin typeface="Book Antiqua" panose="02040602050305030304" pitchFamily="18" charset="0"/>
              </a:rPr>
              <a:t>SISTEMA NERVOSO PERIFÉRICO</a:t>
            </a:r>
          </a:p>
          <a:p>
            <a:pPr marL="0" indent="0">
              <a:buNone/>
            </a:pPr>
            <a:endParaRPr lang="pt-BR" sz="3200" b="1" dirty="0">
              <a:latin typeface="Book Antiqua" panose="02040602050305030304" pitchFamily="18" charset="0"/>
            </a:endParaRPr>
          </a:p>
          <a:p>
            <a:r>
              <a:rPr lang="pt-BR" sz="3200" b="1" dirty="0">
                <a:latin typeface="Book Antiqua" panose="02040602050305030304" pitchFamily="18" charset="0"/>
              </a:rPr>
              <a:t>* Todos trabalham integrados e sincronizados</a:t>
            </a:r>
            <a:r>
              <a:rPr lang="pt-BR" b="1" dirty="0">
                <a:latin typeface="Book Antiqua" panose="02040602050305030304" pitchFamily="18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530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99D70AA-303C-4BC0-8064-E2F0FE90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SNC / SNP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30A275B-68E1-49EA-ACBD-FB7AF0C4E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Fibras aferentes (sensitivos), enviam sinais dos receptores (células que respondem ao estímulo sensorial para o SNC);</a:t>
            </a:r>
          </a:p>
          <a:p>
            <a:pPr algn="just"/>
            <a:endParaRPr lang="pt-BR" sz="2800" b="1" dirty="0">
              <a:latin typeface="Book Antiqua" panose="02040602050305030304" pitchFamily="18" charset="0"/>
            </a:endParaRP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Vias eferentes (motores) enviam sinais do SNC para os músculos, provocando o movimento dos mesmos.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658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B68451-D051-42E8-9717-05B7993C9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DESENVOLVIMENTO DO CÉREBRO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7FBA536-12DA-4B2C-9EDD-3BE06EE90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sz="2800" b="1" dirty="0">
                <a:latin typeface="Book Antiqua" panose="02040602050305030304" pitchFamily="18" charset="0"/>
              </a:rPr>
              <a:t>Modifica de acordo com seu próprio funcionamento , decisões e experiências;</a:t>
            </a:r>
          </a:p>
          <a:p>
            <a:r>
              <a:rPr lang="pt-BR" sz="2800" b="1" dirty="0">
                <a:latin typeface="Book Antiqua" panose="02040602050305030304" pitchFamily="18" charset="0"/>
              </a:rPr>
              <a:t>Mesmo com as transformações na infância e na adolescência  o cérebro continua a desenvolver, modificar;</a:t>
            </a:r>
          </a:p>
          <a:p>
            <a:r>
              <a:rPr lang="pt-BR" sz="2800" b="1" dirty="0">
                <a:latin typeface="Book Antiqua" panose="02040602050305030304" pitchFamily="18" charset="0"/>
              </a:rPr>
              <a:t>Na adolescência é o 2º período de grande transformações no cérebro e no SN. (várias conexões)</a:t>
            </a:r>
          </a:p>
        </p:txBody>
      </p:sp>
    </p:spTree>
    <p:extLst>
      <p:ext uri="{BB962C8B-B14F-4D97-AF65-F5344CB8AC3E}">
        <p14:creationId xmlns:p14="http://schemas.microsoft.com/office/powerpoint/2010/main" xmlns="" val="28068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CA714B-22B9-4145-A146-A88A91529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824256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MODELO LURIANO DE CÉREBRO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9233F5E1-45DE-479F-B120-603F86F8E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6587" y="2100263"/>
            <a:ext cx="3328988" cy="344328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7FF58972-A5D7-4407-9814-4A12E5193B7F}"/>
              </a:ext>
            </a:extLst>
          </p:cNvPr>
          <p:cNvSpPr/>
          <p:nvPr/>
        </p:nvSpPr>
        <p:spPr>
          <a:xfrm>
            <a:off x="1451580" y="1814513"/>
            <a:ext cx="46920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latin typeface="Book Antiqua" panose="02040602050305030304" pitchFamily="18" charset="0"/>
              </a:rPr>
              <a:t>1º </a:t>
            </a:r>
            <a:r>
              <a:rPr lang="pt-BR" sz="2000" b="1" dirty="0" err="1">
                <a:latin typeface="Book Antiqua" panose="02040602050305030304" pitchFamily="18" charset="0"/>
              </a:rPr>
              <a:t>Neurobloco</a:t>
            </a:r>
            <a:endParaRPr lang="pt-BR" sz="2000" b="1" dirty="0">
              <a:latin typeface="Book Antiqua" panose="02040602050305030304" pitchFamily="18" charset="0"/>
            </a:endParaRPr>
          </a:p>
          <a:p>
            <a:r>
              <a:rPr lang="pt-BR" sz="2000" b="1" dirty="0">
                <a:latin typeface="Book Antiqua" panose="02040602050305030304" pitchFamily="18" charset="0"/>
              </a:rPr>
              <a:t>Atenção</a:t>
            </a:r>
          </a:p>
          <a:p>
            <a:r>
              <a:rPr lang="pt-BR" sz="2000" b="1" dirty="0">
                <a:latin typeface="Book Antiqua" panose="02040602050305030304" pitchFamily="18" charset="0"/>
              </a:rPr>
              <a:t>Vigília</a:t>
            </a:r>
          </a:p>
          <a:p>
            <a:endParaRPr lang="pt-BR" sz="2000" b="1" dirty="0">
              <a:latin typeface="Book Antiqua" panose="02040602050305030304" pitchFamily="18" charset="0"/>
            </a:endParaRPr>
          </a:p>
          <a:p>
            <a:r>
              <a:rPr lang="pt-BR" sz="2000" b="1" dirty="0">
                <a:latin typeface="Book Antiqua" panose="02040602050305030304" pitchFamily="18" charset="0"/>
              </a:rPr>
              <a:t>2ºNeurobloco</a:t>
            </a:r>
          </a:p>
          <a:p>
            <a:r>
              <a:rPr lang="pt-BR" sz="2000" b="1" dirty="0">
                <a:latin typeface="Book Antiqua" panose="02040602050305030304" pitchFamily="18" charset="0"/>
              </a:rPr>
              <a:t>Funções especificas</a:t>
            </a:r>
          </a:p>
          <a:p>
            <a:r>
              <a:rPr lang="pt-BR" sz="2000" b="1" dirty="0" err="1">
                <a:latin typeface="Book Antiqua" panose="02040602050305030304" pitchFamily="18" charset="0"/>
              </a:rPr>
              <a:t>Auditivas,visuais</a:t>
            </a:r>
            <a:endParaRPr lang="pt-BR" sz="2000" b="1" dirty="0">
              <a:latin typeface="Book Antiqua" panose="02040602050305030304" pitchFamily="18" charset="0"/>
            </a:endParaRPr>
          </a:p>
          <a:p>
            <a:r>
              <a:rPr lang="pt-BR" sz="2000" b="1" dirty="0">
                <a:latin typeface="Book Antiqua" panose="02040602050305030304" pitchFamily="18" charset="0"/>
              </a:rPr>
              <a:t>Tátil – cinestésicas</a:t>
            </a:r>
          </a:p>
          <a:p>
            <a:r>
              <a:rPr lang="pt-BR" sz="2000" b="1" dirty="0">
                <a:latin typeface="Book Antiqua" panose="02040602050305030304" pitchFamily="18" charset="0"/>
              </a:rPr>
              <a:t>Processa, Registro, Organização</a:t>
            </a:r>
          </a:p>
          <a:p>
            <a:endParaRPr lang="pt-BR" sz="2000" b="1" dirty="0">
              <a:latin typeface="Book Antiqua" panose="02040602050305030304" pitchFamily="18" charset="0"/>
            </a:endParaRPr>
          </a:p>
          <a:p>
            <a:r>
              <a:rPr lang="pt-BR" sz="2000" b="1" dirty="0">
                <a:latin typeface="Book Antiqua" panose="02040602050305030304" pitchFamily="18" charset="0"/>
              </a:rPr>
              <a:t>3º </a:t>
            </a:r>
            <a:r>
              <a:rPr lang="pt-BR" sz="2000" b="1" dirty="0" err="1">
                <a:latin typeface="Book Antiqua" panose="02040602050305030304" pitchFamily="18" charset="0"/>
              </a:rPr>
              <a:t>Neurobloco</a:t>
            </a:r>
            <a:endParaRPr lang="pt-BR" sz="2000" b="1" dirty="0">
              <a:latin typeface="Book Antiqua" panose="02040602050305030304" pitchFamily="18" charset="0"/>
            </a:endParaRPr>
          </a:p>
          <a:p>
            <a:r>
              <a:rPr lang="pt-BR" sz="2000" b="1" dirty="0">
                <a:latin typeface="Book Antiqua" panose="02040602050305030304" pitchFamily="18" charset="0"/>
              </a:rPr>
              <a:t>Regulação de concentração</a:t>
            </a:r>
          </a:p>
          <a:p>
            <a:r>
              <a:rPr lang="pt-BR" sz="2000" b="1" dirty="0">
                <a:latin typeface="Book Antiqua" panose="02040602050305030304" pitchFamily="18" charset="0"/>
              </a:rPr>
              <a:t>Planificação</a:t>
            </a:r>
          </a:p>
          <a:p>
            <a:r>
              <a:rPr lang="pt-BR" sz="2000" b="1" dirty="0">
                <a:latin typeface="Book Antiqua" panose="02040602050305030304" pitchFamily="18" charset="0"/>
              </a:rPr>
              <a:t>Execução</a:t>
            </a:r>
          </a:p>
        </p:txBody>
      </p:sp>
    </p:spTree>
    <p:extLst>
      <p:ext uri="{BB962C8B-B14F-4D97-AF65-F5344CB8AC3E}">
        <p14:creationId xmlns:p14="http://schemas.microsoft.com/office/powerpoint/2010/main" xmlns="" val="27178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B8E91FBB-473D-4855-AFEC-A2AE31BA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9" y="0"/>
            <a:ext cx="10729912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58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654027B9-4C16-4D0C-B727-03A70BE75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142875"/>
            <a:ext cx="7986711" cy="58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1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3A07008B-141F-44D3-A3E2-80DA30DD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94" y="0"/>
            <a:ext cx="8864344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2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8C522D-A3DF-43C2-A946-EF4004A75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COMO Criança aprende</a:t>
            </a:r>
            <a:r>
              <a:rPr lang="pt-BR" dirty="0"/>
              <a:t>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46873F3-52F4-4935-BDC8-1CD8C105A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85006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0070C0"/>
                </a:solidFill>
                <a:latin typeface="Book Antiqua" panose="02040602050305030304" pitchFamily="18" charset="0"/>
              </a:rPr>
              <a:t>Aprendizagem</a:t>
            </a:r>
            <a:r>
              <a:rPr lang="pt-BR" sz="3200" dirty="0">
                <a:latin typeface="Book Antiqua" panose="02040602050305030304" pitchFamily="18" charset="0"/>
              </a:rPr>
              <a:t> </a:t>
            </a:r>
          </a:p>
          <a:p>
            <a:r>
              <a:rPr lang="pt-BR" sz="3200" dirty="0">
                <a:solidFill>
                  <a:srgbClr val="0070C0"/>
                </a:solidFill>
                <a:latin typeface="Book Antiqua" panose="02040602050305030304" pitchFamily="18" charset="0"/>
              </a:rPr>
              <a:t>social</a:t>
            </a:r>
            <a:r>
              <a:rPr lang="pt-BR" sz="3200" dirty="0">
                <a:latin typeface="Book Antiqua" panose="02040602050305030304" pitchFamily="18" charset="0"/>
              </a:rPr>
              <a:t> – nível sócio econômico, cultural, interações</a:t>
            </a:r>
          </a:p>
          <a:p>
            <a:r>
              <a:rPr lang="pt-BR" sz="3200" dirty="0">
                <a:solidFill>
                  <a:srgbClr val="0070C0"/>
                </a:solidFill>
                <a:latin typeface="Book Antiqua" panose="02040602050305030304" pitchFamily="18" charset="0"/>
              </a:rPr>
              <a:t>psicológica</a:t>
            </a:r>
            <a:r>
              <a:rPr lang="pt-BR" sz="3200" dirty="0">
                <a:latin typeface="Book Antiqua" panose="02040602050305030304" pitchFamily="18" charset="0"/>
              </a:rPr>
              <a:t> – estabilidade emocional, maturidade</a:t>
            </a:r>
          </a:p>
          <a:p>
            <a:r>
              <a:rPr lang="pt-BR" sz="3200" dirty="0">
                <a:solidFill>
                  <a:srgbClr val="0070C0"/>
                </a:solidFill>
                <a:latin typeface="Book Antiqua" panose="02040602050305030304" pitchFamily="18" charset="0"/>
              </a:rPr>
              <a:t>Motora</a:t>
            </a:r>
            <a:r>
              <a:rPr lang="pt-BR" sz="3200" dirty="0">
                <a:latin typeface="Book Antiqua" panose="02040602050305030304" pitchFamily="18" charset="0"/>
              </a:rPr>
              <a:t> - organização mental (5 sentidos), maturação.</a:t>
            </a:r>
          </a:p>
        </p:txBody>
      </p:sp>
    </p:spTree>
    <p:extLst>
      <p:ext uri="{BB962C8B-B14F-4D97-AF65-F5344CB8AC3E}">
        <p14:creationId xmlns:p14="http://schemas.microsoft.com/office/powerpoint/2010/main" xmlns="" val="2081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880502-5854-4B42-AC6E-AA9F6975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NEUROCIÊNCIAS E </a:t>
            </a:r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APRENDIZAGEM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9B336B11-D94D-468E-A23B-0F20FA3E3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2016124"/>
            <a:ext cx="6300788" cy="39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2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0C28F40-4E94-4C8F-8B48-B8DD9ADB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71463"/>
            <a:ext cx="9603275" cy="1582291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FATORES INFLUENCIAM O APRENDIZADO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DBE1425-003B-41DD-88FA-F2D286AA9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979" y="1443038"/>
            <a:ext cx="9831875" cy="45577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dirty="0">
              <a:latin typeface="Andalus" pitchFamily="18" charset="-78"/>
              <a:cs typeface="Andalus" pitchFamily="18" charset="-78"/>
            </a:endParaRPr>
          </a:p>
          <a:p>
            <a:pPr algn="just"/>
            <a:r>
              <a:rPr lang="pt-BR" sz="3200" b="1" dirty="0">
                <a:latin typeface="Book Antiqua" panose="02040602050305030304" pitchFamily="18" charset="0"/>
                <a:cs typeface="Andalus" pitchFamily="18" charset="-78"/>
              </a:rPr>
              <a:t>Conexões (Sinapses);</a:t>
            </a:r>
          </a:p>
          <a:p>
            <a:pPr algn="just"/>
            <a:r>
              <a:rPr lang="pt-BR" sz="3200" b="1" dirty="0">
                <a:latin typeface="Book Antiqua" panose="02040602050305030304" pitchFamily="18" charset="0"/>
                <a:cs typeface="Andalus" pitchFamily="18" charset="-78"/>
              </a:rPr>
              <a:t>Experiências sensoriais;</a:t>
            </a:r>
          </a:p>
          <a:p>
            <a:pPr algn="just"/>
            <a:r>
              <a:rPr lang="pt-BR" sz="3200" b="1" dirty="0">
                <a:latin typeface="Book Antiqua" panose="02040602050305030304" pitchFamily="18" charset="0"/>
                <a:cs typeface="Andalus" pitchFamily="18" charset="-78"/>
              </a:rPr>
              <a:t>Atenção  e percepção</a:t>
            </a:r>
          </a:p>
          <a:p>
            <a:pPr algn="just"/>
            <a:r>
              <a:rPr lang="pt-BR" sz="3200" b="1" dirty="0">
                <a:latin typeface="Book Antiqua" panose="02040602050305030304" pitchFamily="18" charset="0"/>
                <a:cs typeface="Andalus" pitchFamily="18" charset="-78"/>
              </a:rPr>
              <a:t>Afeto;</a:t>
            </a:r>
          </a:p>
          <a:p>
            <a:pPr algn="just"/>
            <a:r>
              <a:rPr lang="pt-BR" sz="3200" b="1" dirty="0">
                <a:latin typeface="Book Antiqua" panose="02040602050305030304" pitchFamily="18" charset="0"/>
                <a:cs typeface="Andalus" pitchFamily="18" charset="-78"/>
              </a:rPr>
              <a:t>Maturação e maturidade;</a:t>
            </a:r>
          </a:p>
          <a:p>
            <a:pPr algn="just"/>
            <a:r>
              <a:rPr lang="pt-BR" sz="3200" b="1" dirty="0" err="1">
                <a:latin typeface="Book Antiqua" panose="02040602050305030304" pitchFamily="18" charset="0"/>
                <a:cs typeface="Andalus" pitchFamily="18" charset="-78"/>
              </a:rPr>
              <a:t>Modificabilidade</a:t>
            </a:r>
            <a:r>
              <a:rPr lang="pt-BR" sz="3200" b="1" dirty="0">
                <a:latin typeface="Book Antiqua" panose="02040602050305030304" pitchFamily="18" charset="0"/>
                <a:cs typeface="Andalus" pitchFamily="18" charset="-78"/>
              </a:rPr>
              <a:t> cognitiva.</a:t>
            </a:r>
          </a:p>
          <a:p>
            <a:pPr marL="0" indent="0" algn="just">
              <a:buNone/>
            </a:pPr>
            <a:endParaRPr lang="pt-BR" dirty="0">
              <a:latin typeface="Andalus" pitchFamily="18" charset="-78"/>
              <a:cs typeface="Andalus" pitchFamily="18" charset="-78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699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B47C94-C202-419D-87D2-D9FBF435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42889"/>
            <a:ext cx="9603275" cy="1300162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ALTERAÇÕES NA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E319CE8-21FD-4FF2-BF5B-4E186443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942975"/>
            <a:ext cx="9603275" cy="5557837"/>
          </a:xfrm>
        </p:spPr>
        <p:txBody>
          <a:bodyPr>
            <a:normAutofit/>
          </a:bodyPr>
          <a:lstStyle/>
          <a:p>
            <a:r>
              <a:rPr lang="pt-BR" sz="2800" b="1" dirty="0">
                <a:latin typeface="Book Antiqua" panose="02040602050305030304" pitchFamily="18" charset="0"/>
              </a:rPr>
              <a:t>FATORES ORGÂNICOS</a:t>
            </a:r>
          </a:p>
          <a:p>
            <a:pPr algn="just"/>
            <a:r>
              <a:rPr lang="pt-BR" sz="3600" b="1" dirty="0">
                <a:latin typeface="Book Antiqua" panose="02040602050305030304" pitchFamily="18" charset="0"/>
              </a:rPr>
              <a:t>drogas ilícitas e licitas reduz as substâncias fundamentais para  as ramificações neurais para determinadas áreas cerebrais, causando vários transtornos, distúrbios, dificuldades, perturbações de desenvolvimento.</a:t>
            </a:r>
          </a:p>
          <a:p>
            <a:pPr algn="just"/>
            <a:r>
              <a:rPr lang="pt-BR" sz="3600" b="1" dirty="0">
                <a:latin typeface="Book Antiqua" panose="02040602050305030304" pitchFamily="18" charset="0"/>
              </a:rPr>
              <a:t>Gestação precoce pode ser prejudicial;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08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D978E36-EF8E-497C-A9FD-5FBAF4D4A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57188"/>
            <a:ext cx="9603275" cy="900112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ALTERAÇÕES NA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2BBFD10-3CC2-4938-A225-BDCD2F03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57300"/>
            <a:ext cx="9603275" cy="4772025"/>
          </a:xfrm>
        </p:spPr>
        <p:txBody>
          <a:bodyPr>
            <a:normAutofit lnSpcReduction="10000"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FATOR ORGÂNICO</a:t>
            </a:r>
          </a:p>
          <a:p>
            <a:r>
              <a:rPr lang="pt-BR" sz="3000" b="1" dirty="0" smtClean="0">
                <a:latin typeface="Book Antiqua" panose="02040602050305030304" pitchFamily="18" charset="0"/>
              </a:rPr>
              <a:t>Condições </a:t>
            </a:r>
            <a:r>
              <a:rPr lang="pt-BR" sz="3000" b="1" dirty="0">
                <a:latin typeface="Book Antiqua" panose="02040602050305030304" pitchFamily="18" charset="0"/>
              </a:rPr>
              <a:t>habitacionais, sanitárias e de higiene desfavoráveis e alimentação</a:t>
            </a:r>
          </a:p>
          <a:p>
            <a:r>
              <a:rPr lang="pt-BR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FATOR GENÉTICO </a:t>
            </a:r>
          </a:p>
          <a:p>
            <a:pPr algn="just"/>
            <a:r>
              <a:rPr lang="pt-BR" sz="3000" b="1" dirty="0">
                <a:latin typeface="Book Antiqua" panose="02040602050305030304" pitchFamily="18" charset="0"/>
              </a:rPr>
              <a:t>O potencial de aprendizagem também é herdado, a  contribuição da genética é indispensável,  chega a ser mais relevante que o envolvimento </a:t>
            </a:r>
            <a:r>
              <a:rPr lang="pt-BR" sz="3000" b="1" dirty="0" err="1">
                <a:latin typeface="Book Antiqua" panose="02040602050305030304" pitchFamily="18" charset="0"/>
              </a:rPr>
              <a:t>sócio-cultural</a:t>
            </a:r>
            <a:r>
              <a:rPr lang="pt-BR" sz="3000" b="1" dirty="0">
                <a:latin typeface="Book Antiqua" panose="02040602050305030304" pitchFamily="18" charset="0"/>
              </a:rPr>
              <a:t>.</a:t>
            </a:r>
          </a:p>
          <a:p>
            <a:endParaRPr lang="pt-BR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8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ECBA0C-1865-42C8-AB44-26019564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ALTERAÇÕES NA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E0ED3A1-441C-41B5-8938-153D3F929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101457"/>
            <a:ext cx="9603275" cy="3990250"/>
          </a:xfrm>
        </p:spPr>
        <p:txBody>
          <a:bodyPr/>
          <a:lstStyle/>
          <a:p>
            <a:r>
              <a:rPr lang="pt-BR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FATORES </a:t>
            </a:r>
            <a:r>
              <a:rPr lang="pt-BR" sz="32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SÓCIO-CULTURAIS/FUNCIONAIS</a:t>
            </a:r>
            <a:endParaRPr lang="pt-BR" sz="32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pt-BR" sz="3600" b="1" dirty="0">
                <a:latin typeface="Book Antiqua" panose="02040602050305030304" pitchFamily="18" charset="0"/>
              </a:rPr>
              <a:t>Privação lúdica e </a:t>
            </a:r>
            <a:r>
              <a:rPr lang="pt-BR" sz="3600" b="1" dirty="0" smtClean="0">
                <a:latin typeface="Book Antiqua" panose="02040602050305030304" pitchFamily="18" charset="0"/>
              </a:rPr>
              <a:t>psicomotora;</a:t>
            </a:r>
          </a:p>
          <a:p>
            <a:r>
              <a:rPr lang="pt-BR" sz="3600" b="1" dirty="0" smtClean="0">
                <a:latin typeface="Book Antiqua" panose="02040602050305030304" pitchFamily="18" charset="0"/>
              </a:rPr>
              <a:t>Ambiente </a:t>
            </a:r>
            <a:r>
              <a:rPr lang="pt-BR" sz="3600" b="1" dirty="0">
                <a:latin typeface="Book Antiqua" panose="02040602050305030304" pitchFamily="18" charset="0"/>
              </a:rPr>
              <a:t>repressivo;</a:t>
            </a:r>
          </a:p>
          <a:p>
            <a:r>
              <a:rPr lang="pt-BR" sz="3600" b="1" dirty="0">
                <a:latin typeface="Book Antiqua" panose="02040602050305030304" pitchFamily="18" charset="0"/>
              </a:rPr>
              <a:t>Família numerosa</a:t>
            </a:r>
          </a:p>
          <a:p>
            <a:r>
              <a:rPr lang="pt-BR" sz="2400" b="1" dirty="0" smtClean="0">
                <a:latin typeface="Book Antiqua" panose="02040602050305030304" pitchFamily="18" charset="0"/>
              </a:rPr>
              <a:t>CAUSAS FÍSICAS (</a:t>
            </a:r>
            <a:r>
              <a:rPr lang="pt-BR" b="1" dirty="0" smtClean="0">
                <a:latin typeface="Book Antiqua" panose="02040602050305030304" pitchFamily="18" charset="0"/>
              </a:rPr>
              <a:t>dores de cabeça,  pressão alta, febre)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513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B47C94-C202-419D-87D2-D9FBF435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ALTERAÇÕES NA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E319CE8-21FD-4FF2-BF5B-4E186443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543050"/>
            <a:ext cx="9603275" cy="4986338"/>
          </a:xfrm>
        </p:spPr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sz="2800" b="1" dirty="0">
                <a:latin typeface="Book Antiqua" panose="02040602050305030304" pitchFamily="18" charset="0"/>
              </a:rPr>
              <a:t>Pré-natal – hipóxia (prematuro), </a:t>
            </a:r>
            <a:r>
              <a:rPr lang="pt-BR" sz="2800" b="1" dirty="0" err="1">
                <a:latin typeface="Book Antiqua" panose="02040602050305030304" pitchFamily="18" charset="0"/>
              </a:rPr>
              <a:t>DSTs</a:t>
            </a:r>
            <a:r>
              <a:rPr lang="pt-BR" sz="2800" b="1" dirty="0">
                <a:latin typeface="Book Antiqua" panose="02040602050305030304" pitchFamily="18" charset="0"/>
              </a:rPr>
              <a:t>, ameaça de aborto, pressão arterial</a:t>
            </a:r>
          </a:p>
          <a:p>
            <a:r>
              <a:rPr lang="pt-BR" sz="2800" b="1" dirty="0" err="1">
                <a:latin typeface="Book Antiqua" panose="02040602050305030304" pitchFamily="18" charset="0"/>
              </a:rPr>
              <a:t>peri-natal</a:t>
            </a:r>
            <a:r>
              <a:rPr lang="pt-BR" sz="2800" b="1" dirty="0">
                <a:latin typeface="Book Antiqua" panose="02040602050305030304" pitchFamily="18" charset="0"/>
              </a:rPr>
              <a:t> – </a:t>
            </a:r>
            <a:r>
              <a:rPr lang="pt-BR" sz="2800" b="1" dirty="0" err="1">
                <a:latin typeface="Book Antiqua" panose="02040602050305030304" pitchFamily="18" charset="0"/>
              </a:rPr>
              <a:t>anóxia</a:t>
            </a:r>
            <a:r>
              <a:rPr lang="pt-BR" sz="2800" b="1" dirty="0">
                <a:latin typeface="Book Antiqua" panose="02040602050305030304" pitchFamily="18" charset="0"/>
              </a:rPr>
              <a:t>, </a:t>
            </a:r>
            <a:r>
              <a:rPr lang="pt-BR" sz="2800" b="1" dirty="0" smtClean="0">
                <a:latin typeface="Book Antiqua" panose="02040602050305030304" pitchFamily="18" charset="0"/>
              </a:rPr>
              <a:t>infecções</a:t>
            </a:r>
            <a:r>
              <a:rPr lang="pt-BR" sz="2800" b="1" dirty="0">
                <a:latin typeface="Book Antiqua" panose="02040602050305030304" pitchFamily="18" charset="0"/>
              </a:rPr>
              <a:t>), obstruções pélvicas, mães</a:t>
            </a:r>
          </a:p>
          <a:p>
            <a:r>
              <a:rPr lang="pt-BR" sz="2800" b="1" dirty="0">
                <a:latin typeface="Book Antiqua" panose="02040602050305030304" pitchFamily="18" charset="0"/>
              </a:rPr>
              <a:t>pós-natal - quedas, afogamentos, asfixia, meningites, febres alta, traumas</a:t>
            </a:r>
          </a:p>
          <a:p>
            <a:r>
              <a:rPr lang="pt-BR" sz="2800" b="1" dirty="0">
                <a:latin typeface="Book Antiqua" panose="02040602050305030304" pitchFamily="18" charset="0"/>
              </a:rPr>
              <a:t>Imaturidade funcional – níveis de dificuldade que afetam a estrutura cerebral com potencial limitado.. (crianças de 9 meses)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297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B47C94-C202-419D-87D2-D9FBF435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Dificuldades de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E319CE8-21FD-4FF2-BF5B-4E1864432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3200" dirty="0">
                <a:latin typeface="Book Antiqua" panose="02040602050305030304" pitchFamily="18" charset="0"/>
              </a:rPr>
              <a:t> </a:t>
            </a:r>
            <a:r>
              <a:rPr lang="pt-BR" sz="3200" b="1" dirty="0">
                <a:latin typeface="Book Antiqua" panose="02040602050305030304" pitchFamily="18" charset="0"/>
              </a:rPr>
              <a:t>Funcionamento acadêmico abaixo do esperado para a idade cronológica, nível do cognitivo abaixo;</a:t>
            </a:r>
          </a:p>
          <a:p>
            <a:pPr marL="0" indent="0" algn="just">
              <a:buNone/>
            </a:pPr>
            <a:endParaRPr lang="pt-BR" sz="3200" b="1" dirty="0">
              <a:latin typeface="Book Antiqua" panose="02040602050305030304" pitchFamily="18" charset="0"/>
            </a:endParaRPr>
          </a:p>
          <a:p>
            <a:pPr marL="0" indent="0" algn="just">
              <a:buNone/>
            </a:pPr>
            <a:r>
              <a:rPr lang="pt-BR" sz="3200" b="1" dirty="0">
                <a:latin typeface="Book Antiqua" panose="02040602050305030304" pitchFamily="18" charset="0"/>
              </a:rPr>
              <a:t>•  Interferem significativamente no rendimento escolar ou nas atividades de vida diária.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245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CB47C94-C202-419D-87D2-D9FBF4358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781394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Dificuldades de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E319CE8-21FD-4FF2-BF5B-4E1864432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56456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>
                <a:latin typeface="Book Antiqua" panose="02040602050305030304" pitchFamily="18" charset="0"/>
              </a:rPr>
              <a:t>DISCALCULIA</a:t>
            </a:r>
          </a:p>
          <a:p>
            <a:r>
              <a:rPr lang="it-IT" sz="2800" b="1" dirty="0">
                <a:latin typeface="Book Antiqua" panose="02040602050305030304" pitchFamily="18" charset="0"/>
              </a:rPr>
              <a:t>DISORTOGRAFIA</a:t>
            </a:r>
          </a:p>
          <a:p>
            <a:r>
              <a:rPr lang="it-IT" sz="2800" b="1" dirty="0">
                <a:latin typeface="Book Antiqua" panose="02040602050305030304" pitchFamily="18" charset="0"/>
              </a:rPr>
              <a:t>DISLALIA</a:t>
            </a:r>
          </a:p>
          <a:p>
            <a:r>
              <a:rPr lang="it-IT" sz="2800" b="1" dirty="0">
                <a:latin typeface="Book Antiqua" panose="02040602050305030304" pitchFamily="18" charset="0"/>
              </a:rPr>
              <a:t>DISARTRIA</a:t>
            </a:r>
          </a:p>
          <a:p>
            <a:r>
              <a:rPr lang="it-IT" sz="2800" b="1" dirty="0">
                <a:latin typeface="Book Antiqua" panose="02040602050305030304" pitchFamily="18" charset="0"/>
              </a:rPr>
              <a:t>DISGRAFIA</a:t>
            </a:r>
          </a:p>
          <a:p>
            <a:r>
              <a:rPr lang="it-IT" sz="2800" b="1" dirty="0">
                <a:latin typeface="Book Antiqua" panose="02040602050305030304" pitchFamily="18" charset="0"/>
              </a:rPr>
              <a:t>DISLEXIA</a:t>
            </a:r>
          </a:p>
          <a:p>
            <a:r>
              <a:rPr lang="it-IT" sz="2800" b="1" dirty="0">
                <a:latin typeface="Book Antiqua" panose="02040602050305030304" pitchFamily="18" charset="0"/>
              </a:rPr>
              <a:t>TDAH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063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8E1E37-73B2-42AE-B5D9-2475A93D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PLASTICIDADE CEREBRAL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F22F1718-F983-414C-8B21-76CA5517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714500"/>
            <a:ext cx="9603275" cy="470058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É o ponto culminante da nossa existência, e seu desenvolvimento se dá ao longo da vida;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Deste desenvolvimento , depende todo o processo de aprendizagem;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Também de reabilitação das funções motoras e sensoriais.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É a capacidade adaptativa do SNC (habilidade para modificar sua organização estrutural própria e funcionamento.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177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65408B-2BDA-4C4A-B72C-145552F8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85763"/>
            <a:ext cx="9603275" cy="1467991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REORGANZAÇÃO NEURO-FUNCIONAL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TRATAMENTO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5E9591E-D42E-49C1-9989-896162A5D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b="1" dirty="0">
                <a:latin typeface="Book Antiqua" panose="02040602050305030304" pitchFamily="18" charset="0"/>
              </a:rPr>
              <a:t>DESENVOLVIMENTO NEURAL FILOGENÉTICO</a:t>
            </a:r>
          </a:p>
          <a:p>
            <a:r>
              <a:rPr lang="pt-BR" sz="2800" b="1" dirty="0">
                <a:latin typeface="Book Antiqua" panose="02040602050305030304" pitchFamily="18" charset="0"/>
              </a:rPr>
              <a:t>DESENVOLVIMENTO NEURAL ONTOGENÉTICO</a:t>
            </a:r>
          </a:p>
        </p:txBody>
      </p:sp>
    </p:spTree>
    <p:extLst>
      <p:ext uri="{BB962C8B-B14F-4D97-AF65-F5344CB8AC3E}">
        <p14:creationId xmlns:p14="http://schemas.microsoft.com/office/powerpoint/2010/main" xmlns="" val="40266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E33E4B0-C103-4A8B-B344-31425A61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0026"/>
            <a:ext cx="9603275" cy="585788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LEMBRETES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A403F75E-81D3-4315-929F-7C0A864A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00151"/>
            <a:ext cx="9603275" cy="511492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O aprender e o lembrar do aluno ocorre no CÉREBRO;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Os ESTÍMULOS levam a formar SINAPSES;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A aprendizagem é o processo pelo qual o CÉREBRO reage aos estímulos, ativando SINAPSES, tornando-as mais intensas. Como consequência, as SINAPSES constituem em circuitos que processam as informações, com capacidade de armazenamento;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A aprendizagem modifica a estrutura física do CÉREBRO. Essas mudanças estruturais alteram a organização funcional do CÉREBRO. A aprendizagem organiza e reorganiza o CÉREBRO.</a:t>
            </a:r>
          </a:p>
          <a:p>
            <a:pPr algn="just"/>
            <a:r>
              <a:rPr lang="pt-BR" sz="2800" b="1" dirty="0">
                <a:latin typeface="Book Antiqua" panose="02040602050305030304" pitchFamily="18" charset="0"/>
              </a:rPr>
              <a:t>As modificações estruturais e funcionais do SNC ativam os NEURONIOS estabelecendo as SINAPSES.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249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ED7BB18-3A78-4077-96C2-2A90D85E8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9945688" cy="1871664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NEUROCIÊNCIA E APRENDIZAGEM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DE38CCD9-1E75-42C4-956A-9294B21A5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983771"/>
          </a:xfrm>
        </p:spPr>
        <p:txBody>
          <a:bodyPr>
            <a:normAutofit fontScale="25000" lnSpcReduction="20000"/>
          </a:bodyPr>
          <a:lstStyle/>
          <a:p>
            <a:r>
              <a:rPr lang="pt-BR" sz="8000" b="1" cap="none" dirty="0">
                <a:latin typeface="Book Antiqua" panose="02040602050305030304" pitchFamily="18" charset="0"/>
              </a:rPr>
              <a:t>Me. CARLOS ALBERTO PORTAS</a:t>
            </a:r>
          </a:p>
          <a:p>
            <a:endParaRPr lang="pt-BR" sz="8000" b="1" cap="none" dirty="0">
              <a:latin typeface="Book Antiqua" panose="02040602050305030304" pitchFamily="18" charset="0"/>
            </a:endParaRPr>
          </a:p>
          <a:p>
            <a:r>
              <a:rPr lang="pt-BR" sz="8000" cap="none" dirty="0"/>
              <a:t>        facebook.com/professorcarlosportas</a:t>
            </a:r>
          </a:p>
          <a:p>
            <a:endParaRPr lang="pt-BR" sz="8000" cap="none" dirty="0"/>
          </a:p>
          <a:p>
            <a:r>
              <a:rPr lang="pt-BR" sz="6400" b="1" dirty="0">
                <a:latin typeface="Book Antiqua" panose="02040602050305030304" pitchFamily="18" charset="0"/>
              </a:rPr>
              <a:t>EMAIL: Carlosalbertoportas@yahoo.com.br</a:t>
            </a:r>
          </a:p>
          <a:p>
            <a:endParaRPr lang="pt-BR" dirty="0"/>
          </a:p>
        </p:txBody>
      </p:sp>
      <p:pic>
        <p:nvPicPr>
          <p:cNvPr id="5" name="Imagem 4" descr="Uma imagem contendo clip-art&#10;&#10;Descrição gerada com alta confiança">
            <a:extLst>
              <a:ext uri="{FF2B5EF4-FFF2-40B4-BE49-F238E27FC236}">
                <a16:creationId xmlns="" xmlns:a16="http://schemas.microsoft.com/office/drawing/2014/main" id="{6BEC0A39-193E-4936-BE09-D2958772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80" y="432005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6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2A9AA3-49AB-4E86-A995-A5A9BE84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	</a:t>
            </a:r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gratidão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D410F47-9B97-42B3-95B2-92EE70031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3200" b="1" dirty="0">
                <a:latin typeface="Book Antiqua" panose="02040602050305030304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pt-BR" sz="3200" b="1" dirty="0">
                <a:latin typeface="Book Antiqua" panose="02040602050305030304" pitchFamily="18" charset="0"/>
              </a:rPr>
              <a:t>“IMAGINA EM UMA NOVA HISTÓRIA EM SUA VIDA E ACREDITE NELA”</a:t>
            </a:r>
          </a:p>
          <a:p>
            <a:pPr marL="0" indent="0" algn="ctr">
              <a:buNone/>
            </a:pPr>
            <a:endParaRPr lang="pt-BR" sz="36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Paulo Coelho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478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B070A6A-D27B-44C3-935D-F682C9D00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724244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NEUROCIÊNCIA E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4DE8593-2078-4FD5-A131-AD8656A8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85950"/>
            <a:ext cx="9603275" cy="418623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sz="3200" b="1" dirty="0">
                <a:solidFill>
                  <a:srgbClr val="0070C0"/>
                </a:solidFill>
                <a:latin typeface="Book Antiqua" panose="02040602050305030304" pitchFamily="18" charset="0"/>
              </a:rPr>
              <a:t>NEUROCIÊNCIAS </a:t>
            </a:r>
            <a:r>
              <a:rPr lang="pt-BR" sz="3200" b="1" dirty="0">
                <a:latin typeface="Book Antiqua" panose="02040602050305030304" pitchFamily="18" charset="0"/>
              </a:rPr>
              <a:t>– consiste no estudo sobre o sistema nervoso e suas funcionalidades, além de estruturas e processos de desenvolvimento.</a:t>
            </a:r>
          </a:p>
          <a:p>
            <a:pPr algn="just"/>
            <a:endParaRPr lang="pt-BR" sz="3200" b="1" dirty="0">
              <a:latin typeface="Book Antiqua" panose="02040602050305030304" pitchFamily="18" charset="0"/>
            </a:endParaRPr>
          </a:p>
          <a:p>
            <a:pPr algn="just"/>
            <a:r>
              <a:rPr lang="pt-BR" sz="3200" b="1" dirty="0">
                <a:solidFill>
                  <a:srgbClr val="0070C0"/>
                </a:solidFill>
                <a:latin typeface="Book Antiqua" panose="02040602050305030304" pitchFamily="18" charset="0"/>
              </a:rPr>
              <a:t>APRENDIZAGEM</a:t>
            </a:r>
            <a:r>
              <a:rPr lang="pt-BR" sz="3200" b="1" dirty="0">
                <a:latin typeface="Book Antiqua" panose="02040602050305030304" pitchFamily="18" charset="0"/>
              </a:rPr>
              <a:t> – É a modificação do cérebro com a experiência, ou seja, o cérebro que trabalha modifica de uma maneira tal que a próxima vez acha diferente de acordo com a expressão anterior que teve.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2280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D9201D-2E2C-4074-B412-DDF54592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439" y="485775"/>
            <a:ext cx="10129836" cy="1367979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Neurociência aplicada a aprendizagem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BA028AD-ECCA-460A-91BC-18FD948A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421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É um termo que engloba todas  áreas da ciência: Biologia, Fisiologia, Medicina, Pedagogia, Psicologia, Psicomotricidade e que se interessam pelo sistema nervoso, sua estrutura, função, desenvolvimento, evolução e disfunções.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440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811FD0-3404-4172-BC06-73432128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COMO COMEÇA A APRENDIZAGEM</a:t>
            </a:r>
          </a:p>
        </p:txBody>
      </p:sp>
      <p:pic>
        <p:nvPicPr>
          <p:cNvPr id="4" name="proatividade">
            <a:hlinkClick r:id="" action="ppaction://media"/>
            <a:extLst>
              <a:ext uri="{FF2B5EF4-FFF2-40B4-BE49-F238E27FC236}">
                <a16:creationId xmlns="" xmlns:a16="http://schemas.microsoft.com/office/drawing/2014/main" id="{71FAC2F7-894A-40DF-9FE6-3FD9F7E7C05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853754"/>
            <a:ext cx="6357938" cy="4132709"/>
          </a:xfrm>
        </p:spPr>
      </p:pic>
    </p:spTree>
    <p:extLst>
      <p:ext uri="{BB962C8B-B14F-4D97-AF65-F5344CB8AC3E}">
        <p14:creationId xmlns:p14="http://schemas.microsoft.com/office/powerpoint/2010/main" xmlns="" val="37799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266854-AD9B-4D3A-9038-8605BC4D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DESENVOLVIMENTO HUMANO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38931AFA-154C-4DE5-A628-E16223D8E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GENÉTICA, AMBIENTAL</a:t>
            </a:r>
          </a:p>
          <a:p>
            <a:r>
              <a:rPr lang="pt-BR" b="1" dirty="0"/>
              <a:t>ESTÍMULO (chegam de forma igual)</a:t>
            </a:r>
          </a:p>
          <a:p>
            <a:r>
              <a:rPr lang="pt-BR" b="1" dirty="0"/>
              <a:t>GESTAÇÃO (3M), SENSIBILIDADE</a:t>
            </a:r>
          </a:p>
          <a:p>
            <a:r>
              <a:rPr lang="pt-BR" b="1" dirty="0"/>
              <a:t>DOENÇAS GENÉTICAS (VUNERÁVEL)</a:t>
            </a:r>
          </a:p>
          <a:p>
            <a:r>
              <a:rPr lang="pt-BR" b="1" dirty="0"/>
              <a:t>SINAPSES (são interpretadas de formas diferentes em cada lado)</a:t>
            </a:r>
          </a:p>
          <a:p>
            <a:r>
              <a:rPr lang="pt-BR" b="1" dirty="0"/>
              <a:t>SNC e SNP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4724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86916FE-37C9-47ED-82D5-814DD78D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DOENÇAS GENÉTICAS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9E384017-4075-48D3-94C2-AFF1E50AA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2155846"/>
            <a:ext cx="7672388" cy="373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31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4289AD-F6EF-4563-B850-6E930CE2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80996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Book Antiqua" panose="02040602050305030304" pitchFamily="18" charset="0"/>
              </a:rPr>
              <a:t>NEURÔNIOS /SINAPSES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B2B2AAE-2FFF-4327-81BD-3577CD37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13581"/>
          </a:xfrm>
        </p:spPr>
        <p:txBody>
          <a:bodyPr>
            <a:normAutofit/>
          </a:bodyPr>
          <a:lstStyle/>
          <a:p>
            <a:r>
              <a:rPr lang="pt-BR" sz="3000" b="1" dirty="0">
                <a:latin typeface="Book Antiqua" panose="02040602050305030304" pitchFamily="18" charset="0"/>
              </a:rPr>
              <a:t>São células nervosas especializada que processa informação da estrutura básica do SN.</a:t>
            </a:r>
          </a:p>
          <a:p>
            <a:r>
              <a:rPr lang="pt-BR" sz="3000" b="1" dirty="0">
                <a:latin typeface="Book Antiqua" panose="02040602050305030304" pitchFamily="18" charset="0"/>
              </a:rPr>
              <a:t>(-+) 6 meses de idade – no cérebro as sinapses 800 bilhões;</a:t>
            </a:r>
          </a:p>
          <a:p>
            <a:r>
              <a:rPr lang="pt-BR" sz="3000" b="1" dirty="0">
                <a:latin typeface="Book Antiqua" panose="02040602050305030304" pitchFamily="18" charset="0"/>
              </a:rPr>
              <a:t>NEUROTRANSMISSORES – substancias químicas produzidas pelos neurônios.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241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656</TotalTime>
  <Words>785</Words>
  <Application>Microsoft Office PowerPoint</Application>
  <PresentationFormat>Personalizar</PresentationFormat>
  <Paragraphs>123</Paragraphs>
  <Slides>30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Galeria</vt:lpstr>
      <vt:lpstr>Slide 1</vt:lpstr>
      <vt:lpstr>NEUROCIÊNCIAS E APRENDIZAGEM</vt:lpstr>
      <vt:lpstr>NEUROCIÊNCIA E APRENDIZAGEM</vt:lpstr>
      <vt:lpstr>NEUROCIÊNCIA E APRENDIZAGEM</vt:lpstr>
      <vt:lpstr>Neurociência aplicada a aprendizagem</vt:lpstr>
      <vt:lpstr>COMO COMEÇA A APRENDIZAGEM</vt:lpstr>
      <vt:lpstr>DESENVOLVIMENTO HUMANO</vt:lpstr>
      <vt:lpstr>DOENÇAS GENÉTICAS</vt:lpstr>
      <vt:lpstr>NEURÔNIOS /SINAPSES</vt:lpstr>
      <vt:lpstr>NEURÔNIO</vt:lpstr>
      <vt:lpstr>SISTEMA NERVOSO CENTRAL/PERIFERICO</vt:lpstr>
      <vt:lpstr>Snc / snp</vt:lpstr>
      <vt:lpstr>SNC / SNP</vt:lpstr>
      <vt:lpstr>DESENVOLVIMENTO DO CÉREBRO</vt:lpstr>
      <vt:lpstr>MODELO LURIANO DE CÉREBRO</vt:lpstr>
      <vt:lpstr>Slide 16</vt:lpstr>
      <vt:lpstr>Slide 17</vt:lpstr>
      <vt:lpstr>Slide 18</vt:lpstr>
      <vt:lpstr>COMO Criança aprende? </vt:lpstr>
      <vt:lpstr>FATORES INFLUENCIAM O APRENDIZADO</vt:lpstr>
      <vt:lpstr>ALTERAÇÕES NA APRENDIZAGEM</vt:lpstr>
      <vt:lpstr>ALTERAÇÕES NA APRENDIZAGEM</vt:lpstr>
      <vt:lpstr>ALTERAÇÕES NA APRENDIZAGEM</vt:lpstr>
      <vt:lpstr>ALTERAÇÕES NA APRENDIZAGEM</vt:lpstr>
      <vt:lpstr>Dificuldades de APRENDIZAGEM</vt:lpstr>
      <vt:lpstr>Dificuldades de aprendizagem</vt:lpstr>
      <vt:lpstr>PLASTICIDADE CEREBRAL</vt:lpstr>
      <vt:lpstr>REORGANZAÇÃO NEURO-FUNCIONAL TRATAMENTO </vt:lpstr>
      <vt:lpstr>LEMBRETES</vt:lpstr>
      <vt:lpstr> gratidão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NEUROCIÊNCIA E APRENDIZAGEM</dc:title>
  <dc:creator>Carlos Alberto Portas</dc:creator>
  <cp:lastModifiedBy>.</cp:lastModifiedBy>
  <cp:revision>141</cp:revision>
  <dcterms:created xsi:type="dcterms:W3CDTF">2017-06-29T14:44:43Z</dcterms:created>
  <dcterms:modified xsi:type="dcterms:W3CDTF">2017-07-03T20:00:20Z</dcterms:modified>
</cp:coreProperties>
</file>