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36" r:id="rId3"/>
    <p:sldId id="341" r:id="rId4"/>
    <p:sldId id="338" r:id="rId5"/>
    <p:sldId id="375" r:id="rId6"/>
    <p:sldId id="339" r:id="rId7"/>
    <p:sldId id="337" r:id="rId8"/>
    <p:sldId id="360" r:id="rId9"/>
    <p:sldId id="330" r:id="rId10"/>
    <p:sldId id="345" r:id="rId11"/>
    <p:sldId id="334" r:id="rId12"/>
    <p:sldId id="348" r:id="rId13"/>
    <p:sldId id="344" r:id="rId14"/>
    <p:sldId id="361" r:id="rId15"/>
    <p:sldId id="257" r:id="rId16"/>
    <p:sldId id="310" r:id="rId17"/>
    <p:sldId id="291" r:id="rId18"/>
    <p:sldId id="311" r:id="rId19"/>
    <p:sldId id="342" r:id="rId20"/>
    <p:sldId id="340" r:id="rId21"/>
    <p:sldId id="294" r:id="rId22"/>
    <p:sldId id="362" r:id="rId23"/>
    <p:sldId id="363" r:id="rId24"/>
    <p:sldId id="324" r:id="rId25"/>
    <p:sldId id="325" r:id="rId26"/>
    <p:sldId id="290" r:id="rId27"/>
    <p:sldId id="343" r:id="rId28"/>
    <p:sldId id="351" r:id="rId29"/>
    <p:sldId id="353" r:id="rId30"/>
    <p:sldId id="355" r:id="rId31"/>
    <p:sldId id="356" r:id="rId32"/>
    <p:sldId id="346" r:id="rId33"/>
    <p:sldId id="302" r:id="rId34"/>
    <p:sldId id="358" r:id="rId35"/>
    <p:sldId id="364" r:id="rId36"/>
    <p:sldId id="374" r:id="rId37"/>
    <p:sldId id="373" r:id="rId38"/>
    <p:sldId id="371" r:id="rId39"/>
    <p:sldId id="372" r:id="rId40"/>
    <p:sldId id="369" r:id="rId41"/>
    <p:sldId id="376" r:id="rId42"/>
    <p:sldId id="377" r:id="rId43"/>
    <p:sldId id="378" r:id="rId44"/>
    <p:sldId id="380" r:id="rId45"/>
    <p:sldId id="381" r:id="rId46"/>
    <p:sldId id="379" r:id="rId47"/>
    <p:sldId id="382" r:id="rId48"/>
    <p:sldId id="390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1" r:id="rId57"/>
    <p:sldId id="392" r:id="rId58"/>
    <p:sldId id="393" r:id="rId59"/>
    <p:sldId id="359" r:id="rId60"/>
    <p:sldId id="289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9" autoAdjust="0"/>
    <p:restoredTop sz="94618" autoAdjust="0"/>
  </p:normalViewPr>
  <p:slideViewPr>
    <p:cSldViewPr>
      <p:cViewPr>
        <p:scale>
          <a:sx n="70" d="100"/>
          <a:sy n="70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710-D844-418B-B195-0EC89DBE71BB}" type="datetimeFigureOut">
              <a:rPr lang="pt-BR" smtClean="0"/>
              <a:pPr/>
              <a:t>19/08/2017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49A9-3346-4BB6-A380-9DB9A341A10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710-D844-418B-B195-0EC89DBE71BB}" type="datetimeFigureOut">
              <a:rPr lang="pt-BR" smtClean="0"/>
              <a:pPr/>
              <a:t>19/08/2017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49A9-3346-4BB6-A380-9DB9A341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710-D844-418B-B195-0EC89DBE71BB}" type="datetimeFigureOut">
              <a:rPr lang="pt-BR" smtClean="0"/>
              <a:pPr/>
              <a:t>19/08/2017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49A9-3346-4BB6-A380-9DB9A341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710-D844-418B-B195-0EC89DBE71BB}" type="datetimeFigureOut">
              <a:rPr lang="pt-BR" smtClean="0"/>
              <a:pPr/>
              <a:t>19/08/2017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49A9-3346-4BB6-A380-9DB9A341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710-D844-418B-B195-0EC89DBE71BB}" type="datetimeFigureOut">
              <a:rPr lang="pt-BR" smtClean="0"/>
              <a:pPr/>
              <a:t>19/08/2017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49A9-3346-4BB6-A380-9DB9A341A10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710-D844-418B-B195-0EC89DBE71BB}" type="datetimeFigureOut">
              <a:rPr lang="pt-BR" smtClean="0"/>
              <a:pPr/>
              <a:t>19/08/2017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49A9-3346-4BB6-A380-9DB9A341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710-D844-418B-B195-0EC89DBE71BB}" type="datetimeFigureOut">
              <a:rPr lang="pt-BR" smtClean="0"/>
              <a:pPr/>
              <a:t>19/08/2017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49A9-3346-4BB6-A380-9DB9A341A10B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710-D844-418B-B195-0EC89DBE71BB}" type="datetimeFigureOut">
              <a:rPr lang="pt-BR" smtClean="0"/>
              <a:pPr/>
              <a:t>19/08/2017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49A9-3346-4BB6-A380-9DB9A341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710-D844-418B-B195-0EC89DBE71BB}" type="datetimeFigureOut">
              <a:rPr lang="pt-BR" smtClean="0"/>
              <a:pPr/>
              <a:t>19/08/2017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49A9-3346-4BB6-A380-9DB9A341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710-D844-418B-B195-0EC89DBE71BB}" type="datetimeFigureOut">
              <a:rPr lang="pt-BR" smtClean="0"/>
              <a:pPr/>
              <a:t>19/08/2017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49A9-3346-4BB6-A380-9DB9A341A10B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710-D844-418B-B195-0EC89DBE71BB}" type="datetimeFigureOut">
              <a:rPr lang="pt-BR" smtClean="0"/>
              <a:pPr/>
              <a:t>19/08/2017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49A9-3346-4BB6-A380-9DB9A341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D2DD710-D844-418B-B195-0EC89DBE71BB}" type="datetimeFigureOut">
              <a:rPr lang="pt-BR" smtClean="0"/>
              <a:pPr/>
              <a:t>19/08/2017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E4349A9-3346-4BB6-A380-9DB9A341A10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 dir="r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j.jus.br/programas-e-acoes/conciliacao-e-mediacao-portal-da-conciliacao/publicaco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j.jus.br/files/conteudo/arquivo/2016/07/f247f5ce60df2774c59d6e2dddbfec54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mailto:alexandreperesrodrigues@adv.oabsp.org.b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416824" cy="1470025"/>
          </a:xfrm>
        </p:spPr>
        <p:txBody>
          <a:bodyPr>
            <a:noAutofit/>
          </a:bodyPr>
          <a:lstStyle/>
          <a:p>
            <a:pPr algn="ctr"/>
            <a:r>
              <a:rPr lang="pt-BR" sz="6600" dirty="0" smtClean="0">
                <a:solidFill>
                  <a:schemeClr val="bg1"/>
                </a:solidFill>
              </a:rPr>
              <a:t>MEDIAÇÃO DE CONFLITOS</a:t>
            </a:r>
            <a:br>
              <a:rPr lang="pt-BR" sz="6600" dirty="0" smtClean="0">
                <a:solidFill>
                  <a:schemeClr val="bg1"/>
                </a:solidFill>
              </a:rPr>
            </a:br>
            <a:r>
              <a:rPr lang="pt-BR" sz="4400" dirty="0" smtClean="0">
                <a:solidFill>
                  <a:schemeClr val="bg1"/>
                </a:solidFill>
              </a:rPr>
              <a:t>Fundamentos Jurídicos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7704856" cy="1944216"/>
          </a:xfrm>
        </p:spPr>
        <p:txBody>
          <a:bodyPr>
            <a:normAutofit fontScale="47500" lnSpcReduction="20000"/>
          </a:bodyPr>
          <a:lstStyle/>
          <a:p>
            <a:endParaRPr lang="pt-BR" sz="5800" i="1" dirty="0" smtClean="0"/>
          </a:p>
          <a:p>
            <a:r>
              <a:rPr lang="pt-BR" sz="5800" b="1" dirty="0" smtClean="0"/>
              <a:t>Alexandre Peres </a:t>
            </a:r>
            <a:r>
              <a:rPr lang="pt-BR" sz="5800" b="1" dirty="0"/>
              <a:t>Rodrigues	</a:t>
            </a:r>
            <a:endParaRPr lang="pt-BR" sz="5800" b="1" dirty="0" smtClean="0"/>
          </a:p>
          <a:p>
            <a:r>
              <a:rPr lang="pt-BR" sz="4100" dirty="0" smtClean="0"/>
              <a:t>Advogado. Especialista em Direito do Consumidor (DAMÁSIO). </a:t>
            </a:r>
          </a:p>
          <a:p>
            <a:r>
              <a:rPr lang="pt-BR" sz="4000" dirty="0"/>
              <a:t>Mestrando em Direito do Estado (USP). </a:t>
            </a:r>
            <a:r>
              <a:rPr lang="pt-BR" sz="4000" dirty="0" smtClean="0"/>
              <a:t>Coordenador </a:t>
            </a:r>
            <a:r>
              <a:rPr lang="pt-BR" sz="4000" dirty="0"/>
              <a:t>da Comissão de Direito do Consumidor da (OAB – Jabaquara).</a:t>
            </a:r>
            <a:r>
              <a:rPr lang="pt-BR" sz="5800" b="1" dirty="0" smtClean="0"/>
              <a:t>	</a:t>
            </a:r>
          </a:p>
          <a:p>
            <a:endParaRPr lang="pt-BR" sz="5800" b="1" i="1" dirty="0" smtClean="0"/>
          </a:p>
          <a:p>
            <a:endParaRPr lang="pt-BR" b="1" dirty="0" smtClean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9678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18189"/>
            <a:ext cx="7543800" cy="57675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Separação </a:t>
            </a:r>
            <a:r>
              <a:rPr lang="pt-BR" dirty="0"/>
              <a:t>dos Poderes: Executivo X Judiciário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Funções </a:t>
            </a:r>
            <a:r>
              <a:rPr lang="pt-BR" dirty="0"/>
              <a:t>da Jurisdição</a:t>
            </a:r>
          </a:p>
          <a:p>
            <a:r>
              <a:rPr lang="pt-BR" sz="2000" dirty="0" smtClean="0"/>
              <a:t>“previne </a:t>
            </a:r>
            <a:r>
              <a:rPr lang="pt-BR" sz="2000" dirty="0"/>
              <a:t>a vingança </a:t>
            </a:r>
            <a:r>
              <a:rPr lang="pt-BR" sz="2000" dirty="0" smtClean="0"/>
              <a:t>privada”</a:t>
            </a:r>
          </a:p>
          <a:p>
            <a:r>
              <a:rPr lang="pt-BR" sz="2000" dirty="0" smtClean="0"/>
              <a:t>“regula </a:t>
            </a:r>
            <a:r>
              <a:rPr lang="pt-BR" sz="2000" dirty="0"/>
              <a:t>os conflitos pelo </a:t>
            </a:r>
            <a:r>
              <a:rPr lang="pt-BR" sz="2000" dirty="0" smtClean="0"/>
              <a:t>Direito”</a:t>
            </a:r>
          </a:p>
          <a:p>
            <a:r>
              <a:rPr lang="pt-BR" sz="2000" dirty="0" smtClean="0"/>
              <a:t>“substitui </a:t>
            </a:r>
            <a:r>
              <a:rPr lang="pt-BR" sz="2000" dirty="0"/>
              <a:t>a vontade das </a:t>
            </a:r>
            <a:r>
              <a:rPr lang="pt-BR" sz="2000" dirty="0" smtClean="0"/>
              <a:t>partes”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* </a:t>
            </a:r>
            <a:r>
              <a:rPr lang="pt-BR" i="1" dirty="0" smtClean="0"/>
              <a:t>características</a:t>
            </a:r>
            <a:r>
              <a:rPr lang="pt-BR" i="1" dirty="0"/>
              <a:t>: imperativa, indelegável, imparcial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/>
              <a:buChar char="à"/>
            </a:pPr>
            <a:endParaRPr lang="pt-BR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205111"/>
              </p:ext>
            </p:extLst>
          </p:nvPr>
        </p:nvGraphicFramePr>
        <p:xfrm>
          <a:off x="1115616" y="1124744"/>
          <a:ext cx="667206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032"/>
                <a:gridCol w="3336032"/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 smtClean="0"/>
                        <a:t>Executivo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Judiciário</a:t>
                      </a:r>
                      <a:endParaRPr lang="pt-BR" dirty="0"/>
                    </a:p>
                  </a:txBody>
                  <a:tcPr/>
                </a:tc>
              </a:tr>
              <a:tr h="461309">
                <a:tc>
                  <a:txBody>
                    <a:bodyPr/>
                    <a:lstStyle/>
                    <a:p>
                      <a:r>
                        <a:rPr lang="pt-BR" dirty="0" smtClean="0"/>
                        <a:t>INICIATIVA (implementação de políticas públicas)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INÉRCIA (resolução de conflitos sociais e entre poderes)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461309">
                <a:tc>
                  <a:txBody>
                    <a:bodyPr/>
                    <a:lstStyle/>
                    <a:p>
                      <a:r>
                        <a:rPr lang="pt-BR" dirty="0" smtClean="0"/>
                        <a:t>GESTOR (mandato eletivo)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JUIZ (cargo técnico</a:t>
                      </a:r>
                      <a:r>
                        <a:rPr lang="pt-BR" baseline="0" dirty="0" smtClean="0"/>
                        <a:t> por</a:t>
                      </a:r>
                      <a:r>
                        <a:rPr lang="pt-BR" dirty="0" smtClean="0"/>
                        <a:t> concurso)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05600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5572000"/>
          </a:xfrm>
        </p:spPr>
        <p:txBody>
          <a:bodyPr>
            <a:normAutofit/>
          </a:bodyPr>
          <a:lstStyle/>
          <a:p>
            <a:pPr marL="0" lvl="0" indent="0">
              <a:buClr>
                <a:srgbClr val="AD0101"/>
              </a:buClr>
              <a:buNone/>
            </a:pPr>
            <a:endParaRPr lang="pt-BR" sz="1800" dirty="0" smtClean="0">
              <a:solidFill>
                <a:srgbClr val="303030"/>
              </a:solidFill>
            </a:endParaRPr>
          </a:p>
          <a:p>
            <a:pPr marL="0" lvl="0" indent="0">
              <a:buClr>
                <a:srgbClr val="AD0101"/>
              </a:buClr>
              <a:buNone/>
            </a:pPr>
            <a:r>
              <a:rPr lang="pt-BR" sz="1800" i="1" dirty="0" smtClean="0">
                <a:solidFill>
                  <a:srgbClr val="303030"/>
                </a:solidFill>
              </a:rPr>
              <a:t>“</a:t>
            </a:r>
            <a:r>
              <a:rPr lang="pt-BR" sz="1800" i="1" dirty="0">
                <a:solidFill>
                  <a:srgbClr val="303030"/>
                </a:solidFill>
              </a:rPr>
              <a:t>o Direito como conjunto de regras e princípios que servem para validar a jurisdição” = processo civil, processo penal, trabalhista </a:t>
            </a:r>
            <a:r>
              <a:rPr lang="pt-BR" sz="1800" i="1" dirty="0" err="1">
                <a:solidFill>
                  <a:srgbClr val="303030"/>
                </a:solidFill>
              </a:rPr>
              <a:t>etc</a:t>
            </a:r>
            <a:endParaRPr lang="pt-BR" sz="1800" i="1" dirty="0">
              <a:solidFill>
                <a:srgbClr val="303030"/>
              </a:solidFill>
            </a:endParaRPr>
          </a:p>
          <a:p>
            <a:pPr marL="0" lvl="0" indent="0">
              <a:buClr>
                <a:srgbClr val="AD0101"/>
              </a:buClr>
              <a:buNone/>
            </a:pPr>
            <a:r>
              <a:rPr lang="pt-BR" sz="1800" i="1" dirty="0">
                <a:solidFill>
                  <a:srgbClr val="303030"/>
                </a:solidFill>
              </a:rPr>
              <a:t>“O Processo como formalização de atos e legitimador do Direito</a:t>
            </a:r>
            <a:r>
              <a:rPr lang="pt-BR" sz="1800" i="1" dirty="0" smtClean="0">
                <a:solidFill>
                  <a:srgbClr val="303030"/>
                </a:solidFill>
              </a:rPr>
              <a:t>”</a:t>
            </a:r>
          </a:p>
          <a:p>
            <a:pPr marL="0" lvl="0" indent="0">
              <a:buClr>
                <a:srgbClr val="AD0101"/>
              </a:buClr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 smtClean="0"/>
              <a:t>Regras e Princípios</a:t>
            </a:r>
          </a:p>
          <a:p>
            <a:pPr marL="0" indent="0">
              <a:buNone/>
            </a:pPr>
            <a:r>
              <a:rPr lang="pt-BR" sz="1800" dirty="0" smtClean="0"/>
              <a:t>“nem tudo está descrito na lei”</a:t>
            </a:r>
          </a:p>
          <a:p>
            <a:pPr marL="0" indent="0">
              <a:buNone/>
            </a:pPr>
            <a:r>
              <a:rPr lang="pt-BR" sz="1800" dirty="0" smtClean="0"/>
              <a:t>“tábua de valores que identifica um sistema jurídico”</a:t>
            </a:r>
          </a:p>
          <a:p>
            <a:pPr marL="0" indent="0">
              <a:buNone/>
            </a:pPr>
            <a:endParaRPr lang="pt-BR" sz="1800" dirty="0"/>
          </a:p>
          <a:p>
            <a:r>
              <a:rPr lang="pt-BR" sz="1800" dirty="0" smtClean="0"/>
              <a:t>devido </a:t>
            </a:r>
            <a:r>
              <a:rPr lang="pt-BR" sz="1800" dirty="0"/>
              <a:t>processo </a:t>
            </a:r>
            <a:r>
              <a:rPr lang="pt-BR" sz="1800" dirty="0" smtClean="0"/>
              <a:t>legal = </a:t>
            </a:r>
            <a:r>
              <a:rPr lang="pt-BR" sz="1800" i="1" dirty="0"/>
              <a:t>forma determinada em </a:t>
            </a:r>
            <a:r>
              <a:rPr lang="pt-BR" sz="1800" i="1" dirty="0" smtClean="0"/>
              <a:t>lei ou </a:t>
            </a:r>
            <a:r>
              <a:rPr lang="pt-BR" sz="1800" i="1" dirty="0"/>
              <a:t>princípios</a:t>
            </a:r>
          </a:p>
          <a:p>
            <a:r>
              <a:rPr lang="pt-BR" sz="1800" dirty="0" smtClean="0"/>
              <a:t>contraditório = </a:t>
            </a:r>
            <a:r>
              <a:rPr lang="pt-BR" sz="1800" i="1" dirty="0" smtClean="0"/>
              <a:t>ciência sobre </a:t>
            </a:r>
            <a:r>
              <a:rPr lang="pt-BR" sz="1800" i="1" dirty="0"/>
              <a:t>teor do </a:t>
            </a:r>
            <a:r>
              <a:rPr lang="pt-BR" sz="1800" i="1" dirty="0" smtClean="0"/>
              <a:t>processo, oportunidade </a:t>
            </a:r>
            <a:r>
              <a:rPr lang="pt-BR" sz="1800" i="1" dirty="0"/>
              <a:t>de </a:t>
            </a:r>
            <a:r>
              <a:rPr lang="pt-BR" sz="1800" i="1" dirty="0" smtClean="0"/>
              <a:t>defesa e alegações</a:t>
            </a:r>
          </a:p>
          <a:p>
            <a:r>
              <a:rPr lang="pt-BR" sz="1800" dirty="0" smtClean="0"/>
              <a:t>Juiz natural = </a:t>
            </a:r>
            <a:r>
              <a:rPr lang="pt-BR" sz="1800" i="1" dirty="0" smtClean="0"/>
              <a:t>regras abstratas e prévias de julgamento</a:t>
            </a:r>
          </a:p>
          <a:p>
            <a:r>
              <a:rPr lang="pt-BR" sz="1800" dirty="0" smtClean="0"/>
              <a:t>Efetividade = </a:t>
            </a:r>
            <a:r>
              <a:rPr lang="pt-BR" sz="1800" i="1" dirty="0" smtClean="0"/>
              <a:t>transformar </a:t>
            </a:r>
            <a:r>
              <a:rPr lang="pt-BR" sz="1800" i="1" dirty="0"/>
              <a:t>a decisão em resultado </a:t>
            </a:r>
            <a:r>
              <a:rPr lang="pt-BR" sz="1800" i="1" dirty="0" smtClean="0"/>
              <a:t>prático</a:t>
            </a:r>
            <a:endParaRPr lang="pt-BR" sz="1800" i="1" dirty="0"/>
          </a:p>
          <a:p>
            <a:r>
              <a:rPr lang="pt-BR" sz="1800" dirty="0" smtClean="0"/>
              <a:t>Duração Razoável</a:t>
            </a:r>
            <a:r>
              <a:rPr lang="pt-BR" sz="1800" dirty="0"/>
              <a:t> </a:t>
            </a:r>
            <a:r>
              <a:rPr lang="pt-BR" sz="1800" dirty="0" smtClean="0"/>
              <a:t>= </a:t>
            </a:r>
            <a:r>
              <a:rPr lang="pt-BR" sz="1800" i="1" dirty="0" smtClean="0"/>
              <a:t>tempo </a:t>
            </a:r>
            <a:r>
              <a:rPr lang="pt-BR" sz="1800" i="1" dirty="0"/>
              <a:t>e </a:t>
            </a:r>
            <a:r>
              <a:rPr lang="pt-BR" sz="1800" i="1" dirty="0" smtClean="0"/>
              <a:t>razoabilidade</a:t>
            </a:r>
          </a:p>
          <a:p>
            <a:r>
              <a:rPr lang="pt-BR" sz="1800" dirty="0" smtClean="0"/>
              <a:t>Inafastabilidade </a:t>
            </a:r>
            <a:r>
              <a:rPr lang="pt-BR" sz="1800" dirty="0"/>
              <a:t>do Controle </a:t>
            </a:r>
            <a:r>
              <a:rPr lang="pt-BR" sz="1800" dirty="0" smtClean="0"/>
              <a:t>Jurisdicional = </a:t>
            </a:r>
            <a:r>
              <a:rPr lang="pt-BR" sz="1800" i="1" dirty="0" smtClean="0"/>
              <a:t>o Estado não pode negar a apreciação de um Direito (Direito </a:t>
            </a:r>
            <a:r>
              <a:rPr lang="pt-BR" sz="1800" i="1" dirty="0"/>
              <a:t>de </a:t>
            </a:r>
            <a:r>
              <a:rPr lang="pt-BR" sz="1800" i="1" dirty="0" smtClean="0"/>
              <a:t>Ação)</a:t>
            </a:r>
            <a:endParaRPr lang="pt-BR" sz="1800" i="1" dirty="0"/>
          </a:p>
          <a:p>
            <a:endParaRPr lang="pt-BR" sz="2000" i="1" dirty="0"/>
          </a:p>
          <a:p>
            <a:endParaRPr lang="pt-BR" sz="2000" i="1" dirty="0" smtClean="0"/>
          </a:p>
          <a:p>
            <a:endParaRPr lang="pt-BR" sz="2000" i="1" dirty="0"/>
          </a:p>
          <a:p>
            <a:endParaRPr lang="pt-BR" sz="2200" dirty="0" smtClean="0"/>
          </a:p>
          <a:p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971600" y="332656"/>
            <a:ext cx="727280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t>Direito e Processo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698078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340768"/>
            <a:ext cx="7543800" cy="4968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ym typeface="Wingdings" panose="05000000000000000000" pitchFamily="2" charset="2"/>
              </a:rPr>
              <a:t>Vantagens da Mediação em processos judiciais</a:t>
            </a:r>
          </a:p>
          <a:p>
            <a:pPr marL="0" indent="0">
              <a:buNone/>
            </a:pPr>
            <a:endParaRPr lang="pt-BR" sz="2000" dirty="0" smtClean="0">
              <a:sym typeface="Wingdings" panose="05000000000000000000" pitchFamily="2" charset="2"/>
            </a:endParaRPr>
          </a:p>
          <a:p>
            <a:r>
              <a:rPr lang="pt-BR" sz="1800" dirty="0" smtClean="0">
                <a:sym typeface="Wingdings" panose="05000000000000000000" pitchFamily="2" charset="2"/>
              </a:rPr>
              <a:t>Desburocratização</a:t>
            </a:r>
          </a:p>
          <a:p>
            <a:r>
              <a:rPr lang="pt-BR" sz="1800" dirty="0" err="1" smtClean="0">
                <a:sym typeface="Wingdings" panose="05000000000000000000" pitchFamily="2" charset="2"/>
              </a:rPr>
              <a:t>Co-participação</a:t>
            </a:r>
            <a:r>
              <a:rPr lang="pt-BR" sz="1800" dirty="0" smtClean="0">
                <a:sym typeface="Wingdings" panose="05000000000000000000" pitchFamily="2" charset="2"/>
              </a:rPr>
              <a:t> dos indivíduos na resolução do problema</a:t>
            </a:r>
          </a:p>
          <a:p>
            <a:r>
              <a:rPr lang="pt-BR" sz="1800" dirty="0" smtClean="0">
                <a:sym typeface="Wingdings" panose="05000000000000000000" pitchFamily="2" charset="2"/>
              </a:rPr>
              <a:t>Comunicabilidade entre os </a:t>
            </a:r>
            <a:r>
              <a:rPr lang="pt-BR" sz="1800" dirty="0" err="1" smtClean="0">
                <a:sym typeface="Wingdings" panose="05000000000000000000" pitchFamily="2" charset="2"/>
              </a:rPr>
              <a:t>pólos</a:t>
            </a:r>
            <a:r>
              <a:rPr lang="pt-BR" sz="1800" dirty="0" smtClean="0">
                <a:sym typeface="Wingdings" panose="05000000000000000000" pitchFamily="2" charset="2"/>
              </a:rPr>
              <a:t> do conflito</a:t>
            </a:r>
          </a:p>
          <a:p>
            <a:r>
              <a:rPr lang="pt-BR" sz="1800" dirty="0" err="1" smtClean="0">
                <a:sym typeface="Wingdings" panose="05000000000000000000" pitchFamily="2" charset="2"/>
              </a:rPr>
              <a:t>Transdiciplinariedade</a:t>
            </a:r>
            <a:endParaRPr lang="pt-BR" sz="1800" dirty="0" smtClean="0">
              <a:sym typeface="Wingdings" panose="05000000000000000000" pitchFamily="2" charset="2"/>
            </a:endParaRPr>
          </a:p>
          <a:p>
            <a:r>
              <a:rPr lang="pt-BR" sz="1800" dirty="0" smtClean="0">
                <a:sym typeface="Wingdings" panose="05000000000000000000" pitchFamily="2" charset="2"/>
              </a:rPr>
              <a:t>Rapidez</a:t>
            </a:r>
          </a:p>
          <a:p>
            <a:endParaRPr lang="pt-BR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sz="20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sym typeface="Wingdings" panose="05000000000000000000" pitchFamily="2" charset="2"/>
              </a:rPr>
              <a:t>Mediação como instrumento a favor da </a:t>
            </a:r>
            <a:r>
              <a:rPr lang="pt-BR" sz="2000" dirty="0" smtClean="0">
                <a:sym typeface="Wingdings" panose="05000000000000000000" pitchFamily="2" charset="2"/>
              </a:rPr>
              <a:t>cidadania</a:t>
            </a:r>
          </a:p>
          <a:p>
            <a:pPr marL="0" indent="0">
              <a:buNone/>
            </a:pPr>
            <a:endParaRPr lang="pt-BR" sz="2000" dirty="0">
              <a:sym typeface="Wingdings" panose="05000000000000000000" pitchFamily="2" charset="2"/>
            </a:endParaRPr>
          </a:p>
          <a:p>
            <a:r>
              <a:rPr lang="pt-BR" sz="1800" dirty="0" smtClean="0">
                <a:sym typeface="Wingdings" panose="05000000000000000000" pitchFamily="2" charset="2"/>
              </a:rPr>
              <a:t>Democracia </a:t>
            </a:r>
            <a:r>
              <a:rPr lang="pt-BR" sz="1800" dirty="0">
                <a:sym typeface="Wingdings" panose="05000000000000000000" pitchFamily="2" charset="2"/>
              </a:rPr>
              <a:t>na gestão do conflito</a:t>
            </a:r>
          </a:p>
          <a:p>
            <a:r>
              <a:rPr lang="pt-BR" sz="1800" dirty="0">
                <a:sym typeface="Wingdings" panose="05000000000000000000" pitchFamily="2" charset="2"/>
              </a:rPr>
              <a:t>Fortalecimento das autoridades e instituições</a:t>
            </a:r>
          </a:p>
          <a:p>
            <a:pPr marL="0" indent="0">
              <a:buNone/>
            </a:pPr>
            <a:endParaRPr lang="pt-BR" sz="2000" dirty="0" smtClean="0">
              <a:sym typeface="Wingdings" panose="05000000000000000000" pitchFamily="2" charset="2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36904" cy="801216"/>
          </a:xfrm>
        </p:spPr>
        <p:txBody>
          <a:bodyPr>
            <a:noAutofit/>
          </a:bodyPr>
          <a:lstStyle/>
          <a:p>
            <a:pPr algn="ctr"/>
            <a:r>
              <a:rPr lang="pt-BR" sz="4500" dirty="0" smtClean="0"/>
              <a:t>Mediação em Processos Judiciais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xmlns="" val="16745676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548680"/>
            <a:ext cx="7543800" cy="59492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sym typeface="Wingdings" panose="05000000000000000000" pitchFamily="2" charset="2"/>
              </a:rPr>
              <a:t>o Mediador no Processo:</a:t>
            </a:r>
          </a:p>
          <a:p>
            <a:pPr marL="0" indent="0">
              <a:buNone/>
            </a:pPr>
            <a:endParaRPr lang="pt-BR" dirty="0" smtClean="0">
              <a:sym typeface="Wingdings" panose="05000000000000000000" pitchFamily="2" charset="2"/>
            </a:endParaRPr>
          </a:p>
          <a:p>
            <a:r>
              <a:rPr lang="pt-BR" sz="2000" dirty="0" smtClean="0">
                <a:sym typeface="Wingdings" panose="05000000000000000000" pitchFamily="2" charset="2"/>
              </a:rPr>
              <a:t>juizados especiais</a:t>
            </a:r>
          </a:p>
          <a:p>
            <a:r>
              <a:rPr lang="pt-BR" sz="2000" dirty="0" smtClean="0">
                <a:sym typeface="Wingdings" panose="05000000000000000000" pitchFamily="2" charset="2"/>
              </a:rPr>
              <a:t>alternativa em processos civis</a:t>
            </a:r>
          </a:p>
          <a:p>
            <a:r>
              <a:rPr lang="pt-BR" sz="2000" dirty="0" err="1" smtClean="0">
                <a:sym typeface="Wingdings" panose="05000000000000000000" pitchFamily="2" charset="2"/>
              </a:rPr>
              <a:t>Extrajudicialidade</a:t>
            </a:r>
            <a:endParaRPr lang="pt-BR" sz="2000" dirty="0" smtClean="0">
              <a:sym typeface="Wingdings" panose="05000000000000000000" pitchFamily="2" charset="2"/>
            </a:endParaRPr>
          </a:p>
          <a:p>
            <a:r>
              <a:rPr lang="pt-BR" sz="2000" dirty="0" smtClean="0">
                <a:sym typeface="Wingdings" panose="05000000000000000000" pitchFamily="2" charset="2"/>
              </a:rPr>
              <a:t>Facultatividade </a:t>
            </a:r>
          </a:p>
          <a:p>
            <a:endParaRPr lang="pt-BR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sz="2000" dirty="0" smtClean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sym typeface="Wingdings" panose="05000000000000000000" pitchFamily="2" charset="2"/>
              </a:rPr>
              <a:t>Juiz como conciliador: </a:t>
            </a:r>
          </a:p>
          <a:p>
            <a:pPr marL="0" indent="0" algn="just">
              <a:buNone/>
            </a:pPr>
            <a:endParaRPr lang="pt-BR" dirty="0" smtClean="0">
              <a:sym typeface="Wingdings" panose="05000000000000000000" pitchFamily="2" charset="2"/>
            </a:endParaRPr>
          </a:p>
          <a:p>
            <a:pPr algn="just"/>
            <a:r>
              <a:rPr lang="pt-BR" sz="2000" dirty="0" smtClean="0">
                <a:sym typeface="Wingdings" panose="05000000000000000000" pitchFamily="2" charset="2"/>
              </a:rPr>
              <a:t>Função subsidiária</a:t>
            </a:r>
          </a:p>
          <a:p>
            <a:pPr algn="just"/>
            <a:r>
              <a:rPr lang="pt-BR" sz="2000" dirty="0" smtClean="0">
                <a:sym typeface="Wingdings" panose="05000000000000000000" pitchFamily="2" charset="2"/>
              </a:rPr>
              <a:t>Protagonismo no processo trabalhista; audiências de conciliação</a:t>
            </a:r>
          </a:p>
          <a:p>
            <a:pPr algn="just"/>
            <a:r>
              <a:rPr lang="pt-BR" sz="2000" dirty="0" smtClean="0">
                <a:sym typeface="Wingdings" panose="05000000000000000000" pitchFamily="2" charset="2"/>
              </a:rPr>
              <a:t>Fiscalização da atuação dos mediadores</a:t>
            </a:r>
          </a:p>
          <a:p>
            <a:pPr marL="0" indent="0">
              <a:buNone/>
            </a:pPr>
            <a:endParaRPr lang="pt-BR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5824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476672"/>
            <a:ext cx="7543800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sym typeface="Wingdings" panose="05000000000000000000" pitchFamily="2" charset="2"/>
              </a:rPr>
              <a:t>Fundamento da Mediação</a:t>
            </a:r>
          </a:p>
          <a:p>
            <a:pPr marL="0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“cultura em direitos humanos”</a:t>
            </a:r>
          </a:p>
          <a:p>
            <a:pPr marL="0" indent="0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t-BR" dirty="0"/>
              <a:t>LEI Nº 16.493, DE 18 DE JULHO DE 2016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Art</a:t>
            </a:r>
            <a:r>
              <a:rPr lang="pt-BR" dirty="0"/>
              <a:t>. 1º Fica incluído nas disciplinas História/Geografia da grade curricular do ensino fundamental das escolas da rede municipal de ensino um tópico específico para debate e compreensão dos Direitos Humanos.</a:t>
            </a:r>
            <a:endParaRPr lang="pt-B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4063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460432" cy="396044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pt-BR" sz="1600" b="1" dirty="0" smtClean="0"/>
          </a:p>
          <a:p>
            <a:pPr marL="0" indent="0" fontAlgn="base">
              <a:buNone/>
            </a:pPr>
            <a:endParaRPr lang="pt-BR" sz="1600" b="1" dirty="0" smtClean="0"/>
          </a:p>
          <a:p>
            <a:pPr marL="0" indent="0" fontAlgn="base">
              <a:buNone/>
            </a:pPr>
            <a:endParaRPr lang="pt-BR" sz="1600" b="1" dirty="0" smtClean="0"/>
          </a:p>
          <a:p>
            <a:pPr marL="0" indent="0" algn="ctr" fontAlgn="base">
              <a:buNone/>
            </a:pPr>
            <a:r>
              <a:rPr lang="pt-BR" sz="5400" b="1" dirty="0" smtClean="0">
                <a:sym typeface="Wingdings" panose="05000000000000000000" pitchFamily="2" charset="2"/>
              </a:rPr>
              <a:t>Direitos Humanos</a:t>
            </a:r>
          </a:p>
          <a:p>
            <a:pPr marL="0" indent="0" fontAlgn="base">
              <a:buNone/>
            </a:pPr>
            <a:endParaRPr lang="pt-BR" sz="1600" b="1" dirty="0" smtClean="0">
              <a:sym typeface="Wingdings" panose="05000000000000000000" pitchFamily="2" charset="2"/>
            </a:endParaRPr>
          </a:p>
          <a:p>
            <a:pPr marL="0" indent="0" fontAlgn="base">
              <a:buNone/>
            </a:pPr>
            <a:endParaRPr lang="pt-BR" sz="1600" dirty="0">
              <a:sym typeface="Wingdings" panose="05000000000000000000" pitchFamily="2" charset="2"/>
            </a:endParaRPr>
          </a:p>
          <a:p>
            <a:pPr fontAlgn="base"/>
            <a:endParaRPr lang="pt-BR" sz="1600" dirty="0" smtClean="0">
              <a:sym typeface="Wingdings" panose="05000000000000000000" pitchFamily="2" charset="2"/>
            </a:endParaRPr>
          </a:p>
          <a:p>
            <a:pPr marL="0" indent="0" fontAlgn="base">
              <a:buNone/>
            </a:pPr>
            <a:endParaRPr lang="pt-BR" sz="1600" dirty="0">
              <a:sym typeface="Wingdings" panose="05000000000000000000" pitchFamily="2" charset="2"/>
            </a:endParaRPr>
          </a:p>
          <a:p>
            <a:pPr fontAlgn="base"/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3987196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620688"/>
            <a:ext cx="7543800" cy="56886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ym typeface="Wingdings" panose="05000000000000000000" pitchFamily="2" charset="2"/>
              </a:rPr>
              <a:t>Conceito:</a:t>
            </a:r>
          </a:p>
          <a:p>
            <a:pPr marL="0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“direitos caracterizados por sua </a:t>
            </a:r>
            <a:r>
              <a:rPr lang="pt-BR" dirty="0" err="1" smtClean="0">
                <a:sym typeface="Wingdings" panose="05000000000000000000" pitchFamily="2" charset="2"/>
              </a:rPr>
              <a:t>fundamentalidade</a:t>
            </a:r>
            <a:r>
              <a:rPr lang="pt-BR" dirty="0" smtClean="0">
                <a:sym typeface="Wingdings" panose="05000000000000000000" pitchFamily="2" charset="2"/>
              </a:rPr>
              <a:t> para o gênero humano, cuja missão é trazer dignidade para a vida do homem”</a:t>
            </a:r>
          </a:p>
          <a:p>
            <a:pPr marL="0" indent="0">
              <a:buNone/>
            </a:pPr>
            <a:endParaRPr lang="pt-BR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b="1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ym typeface="Wingdings" panose="05000000000000000000" pitchFamily="2" charset="2"/>
              </a:rPr>
              <a:t>Características: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b="1" dirty="0" smtClean="0">
              <a:sym typeface="Wingdings" panose="05000000000000000000" pitchFamily="2" charset="2"/>
            </a:endParaRPr>
          </a:p>
          <a:p>
            <a:r>
              <a:rPr lang="pt-BR" dirty="0" smtClean="0">
                <a:sym typeface="Wingdings" panose="05000000000000000000" pitchFamily="2" charset="2"/>
              </a:rPr>
              <a:t>Essencialidade</a:t>
            </a:r>
          </a:p>
          <a:p>
            <a:r>
              <a:rPr lang="pt-BR" u="sng" dirty="0" smtClean="0">
                <a:sym typeface="Wingdings" panose="05000000000000000000" pitchFamily="2" charset="2"/>
              </a:rPr>
              <a:t>Oposição</a:t>
            </a:r>
            <a:r>
              <a:rPr lang="pt-BR" dirty="0" smtClean="0">
                <a:sym typeface="Wingdings" panose="05000000000000000000" pitchFamily="2" charset="2"/>
              </a:rPr>
              <a:t> (Indivíduo em face do Estado)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Transversalidade e </a:t>
            </a:r>
            <a:r>
              <a:rPr lang="pt-BR" dirty="0" err="1" smtClean="0">
                <a:sym typeface="Wingdings" panose="05000000000000000000" pitchFamily="2" charset="2"/>
              </a:rPr>
              <a:t>Interdisciplinariedade</a:t>
            </a:r>
            <a:endParaRPr lang="pt-BR" dirty="0" smtClean="0">
              <a:sym typeface="Wingdings" panose="05000000000000000000" pitchFamily="2" charset="2"/>
            </a:endParaRPr>
          </a:p>
          <a:p>
            <a:r>
              <a:rPr lang="pt-BR" dirty="0" smtClean="0">
                <a:sym typeface="Wingdings" panose="05000000000000000000" pitchFamily="2" charset="2"/>
              </a:rPr>
              <a:t>Generalidade (para todos os indivíduos)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Indivisibilidade</a:t>
            </a:r>
          </a:p>
          <a:p>
            <a:endParaRPr lang="pt-BR" b="1" dirty="0" smtClean="0">
              <a:sym typeface="Wingdings" panose="05000000000000000000" pitchFamily="2" charset="2"/>
            </a:endParaRPr>
          </a:p>
          <a:p>
            <a:endParaRPr lang="pt-BR" b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ym typeface="Wingdings" panose="05000000000000000000" pitchFamily="2" charset="2"/>
              </a:rPr>
              <a:t>Direitos humanos e direitos fundamentais</a:t>
            </a:r>
          </a:p>
          <a:p>
            <a:endParaRPr lang="pt-BR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6127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817440"/>
            <a:ext cx="7992888" cy="5040560"/>
          </a:xfrm>
        </p:spPr>
        <p:txBody>
          <a:bodyPr>
            <a:noAutofit/>
          </a:bodyPr>
          <a:lstStyle/>
          <a:p>
            <a:pPr fontAlgn="base"/>
            <a:r>
              <a:rPr lang="pt-BR" b="1" dirty="0" smtClean="0"/>
              <a:t>Histórico dos </a:t>
            </a:r>
            <a:r>
              <a:rPr lang="pt-BR" b="1" dirty="0"/>
              <a:t>Direitos </a:t>
            </a:r>
            <a:r>
              <a:rPr lang="pt-BR" b="1" dirty="0" smtClean="0"/>
              <a:t>Humanos</a:t>
            </a:r>
          </a:p>
          <a:p>
            <a:pPr fontAlgn="base"/>
            <a:endParaRPr lang="pt-BR" b="1" dirty="0"/>
          </a:p>
          <a:p>
            <a:pPr fontAlgn="base"/>
            <a:r>
              <a:rPr lang="pt-BR" b="1" dirty="0"/>
              <a:t>Movimentos sociais e liberalismo: Estado </a:t>
            </a:r>
            <a:r>
              <a:rPr lang="pt-BR" b="1" dirty="0" smtClean="0"/>
              <a:t>Pós-Social</a:t>
            </a:r>
          </a:p>
          <a:p>
            <a:pPr fontAlgn="base"/>
            <a:endParaRPr lang="pt-BR" b="1" dirty="0"/>
          </a:p>
          <a:p>
            <a:pPr fontAlgn="base"/>
            <a:r>
              <a:rPr lang="pt-BR" b="1" dirty="0" smtClean="0"/>
              <a:t>ONU e Tratados Internacionais</a:t>
            </a:r>
          </a:p>
          <a:p>
            <a:pPr marL="0" indent="0" fontAlgn="base">
              <a:buNone/>
            </a:pPr>
            <a:endParaRPr lang="pt-BR" b="1" dirty="0"/>
          </a:p>
          <a:p>
            <a:pPr fontAlgn="base"/>
            <a:r>
              <a:rPr lang="pt-BR" b="1" dirty="0" err="1" smtClean="0"/>
              <a:t>Neoconstitucionalismo</a:t>
            </a:r>
            <a:r>
              <a:rPr lang="pt-BR" b="1" dirty="0" smtClean="0"/>
              <a:t>: declarações de direitos </a:t>
            </a:r>
          </a:p>
          <a:p>
            <a:pPr marL="0" indent="0" fontAlgn="base">
              <a:buNone/>
            </a:pPr>
            <a:endParaRPr lang="pt-BR" b="1" dirty="0"/>
          </a:p>
          <a:p>
            <a:pPr fontAlgn="base"/>
            <a:r>
              <a:rPr lang="pt-BR" b="1" dirty="0" smtClean="0"/>
              <a:t>Pós-Positivismo: valores como princípios jurídicos</a:t>
            </a:r>
          </a:p>
          <a:p>
            <a:pPr fontAlgn="base"/>
            <a:endParaRPr lang="pt-BR" b="1" dirty="0"/>
          </a:p>
          <a:p>
            <a:pPr fontAlgn="base"/>
            <a:endParaRPr lang="pt-BR" b="1" dirty="0" smtClean="0"/>
          </a:p>
          <a:p>
            <a:pPr fontAlgn="base"/>
            <a:endParaRPr lang="pt-BR" b="1" dirty="0"/>
          </a:p>
          <a:p>
            <a:pPr fontAlgn="base"/>
            <a:endParaRPr lang="pt-BR" sz="1600" dirty="0" smtClean="0"/>
          </a:p>
          <a:p>
            <a:pPr fontAlgn="base"/>
            <a:endParaRPr lang="pt-BR" sz="1600" dirty="0"/>
          </a:p>
          <a:p>
            <a:pPr fontAlgn="base"/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24484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908720"/>
            <a:ext cx="7543800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ym typeface="Wingdings" panose="05000000000000000000" pitchFamily="2" charset="2"/>
              </a:rPr>
              <a:t>Amplitude</a:t>
            </a:r>
            <a:r>
              <a:rPr lang="pt-BR" sz="2200" b="1" dirty="0" smtClean="0">
                <a:sym typeface="Wingdings" panose="05000000000000000000" pitchFamily="2" charset="2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pt-BR" sz="2200" b="1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pt-BR" sz="2200" dirty="0" err="1" smtClean="0">
                <a:sym typeface="Wingdings" panose="05000000000000000000" pitchFamily="2" charset="2"/>
              </a:rPr>
              <a:t>Metajurídico</a:t>
            </a:r>
            <a:endParaRPr lang="pt-BR" sz="2200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pt-BR" sz="2200" dirty="0">
                <a:sym typeface="Wingdings" panose="05000000000000000000" pitchFamily="2" charset="2"/>
              </a:rPr>
              <a:t>Dignidade da Pessoa Humana</a:t>
            </a:r>
          </a:p>
          <a:p>
            <a:pPr>
              <a:lnSpc>
                <a:spcPct val="80000"/>
              </a:lnSpc>
            </a:pPr>
            <a:r>
              <a:rPr lang="pt-BR" sz="2200" dirty="0">
                <a:sym typeface="Wingdings" panose="05000000000000000000" pitchFamily="2" charset="2"/>
              </a:rPr>
              <a:t>Proibição do </a:t>
            </a:r>
            <a:r>
              <a:rPr lang="pt-BR" sz="2200" dirty="0" smtClean="0">
                <a:sym typeface="Wingdings" panose="05000000000000000000" pitchFamily="2" charset="2"/>
              </a:rPr>
              <a:t>Retrocesso</a:t>
            </a:r>
          </a:p>
          <a:p>
            <a:pPr>
              <a:lnSpc>
                <a:spcPct val="80000"/>
              </a:lnSpc>
            </a:pPr>
            <a:r>
              <a:rPr lang="pt-BR" sz="2200" dirty="0" smtClean="0">
                <a:sym typeface="Wingdings" panose="05000000000000000000" pitchFamily="2" charset="2"/>
              </a:rPr>
              <a:t>Mínimo Existencial</a:t>
            </a:r>
          </a:p>
          <a:p>
            <a:pPr marL="0" indent="0">
              <a:lnSpc>
                <a:spcPct val="80000"/>
              </a:lnSpc>
              <a:buNone/>
            </a:pPr>
            <a:endParaRPr lang="pt-BR" sz="2200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80000"/>
              </a:lnSpc>
              <a:buNone/>
            </a:pPr>
            <a:endParaRPr lang="pt-BR" sz="2200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ym typeface="Wingdings" panose="05000000000000000000" pitchFamily="2" charset="2"/>
              </a:rPr>
              <a:t>Espécies de Direitos Humanos:</a:t>
            </a:r>
          </a:p>
          <a:p>
            <a:pPr marL="0" indent="0">
              <a:lnSpc>
                <a:spcPct val="80000"/>
              </a:lnSpc>
              <a:buNone/>
            </a:pPr>
            <a:endParaRPr lang="pt-BR" sz="2000" b="1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pt-BR" sz="2000" dirty="0">
                <a:sym typeface="Wingdings" panose="05000000000000000000" pitchFamily="2" charset="2"/>
              </a:rPr>
              <a:t>1ª geração  </a:t>
            </a:r>
            <a:r>
              <a:rPr lang="pt-BR" sz="2000" dirty="0"/>
              <a:t>Direitos Civis e Políticos</a:t>
            </a:r>
          </a:p>
          <a:p>
            <a:pPr fontAlgn="base"/>
            <a:r>
              <a:rPr lang="pt-BR" sz="2000" dirty="0">
                <a:sym typeface="Wingdings" panose="05000000000000000000" pitchFamily="2" charset="2"/>
              </a:rPr>
              <a:t>2ª geração  </a:t>
            </a:r>
            <a:r>
              <a:rPr lang="pt-BR" sz="2000" dirty="0"/>
              <a:t>Direitos Sociais-econômicos-culturais</a:t>
            </a:r>
            <a:endParaRPr lang="pt-BR" sz="2000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pt-BR" sz="2000" dirty="0">
                <a:sym typeface="Wingdings" panose="05000000000000000000" pitchFamily="2" charset="2"/>
              </a:rPr>
              <a:t>3ª geração  coletividade</a:t>
            </a:r>
          </a:p>
          <a:p>
            <a:pPr>
              <a:lnSpc>
                <a:spcPct val="80000"/>
              </a:lnSpc>
            </a:pPr>
            <a:r>
              <a:rPr lang="pt-BR" sz="2000" dirty="0">
                <a:sym typeface="Wingdings" panose="05000000000000000000" pitchFamily="2" charset="2"/>
              </a:rPr>
              <a:t>4ª e 5ª gerações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0" indent="0">
              <a:lnSpc>
                <a:spcPct val="80000"/>
              </a:lnSpc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lvl="0">
              <a:lnSpc>
                <a:spcPct val="80000"/>
              </a:lnSpc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303030"/>
                </a:solidFill>
                <a:sym typeface="Wingdings" panose="05000000000000000000" pitchFamily="2" charset="2"/>
              </a:rPr>
              <a:t>Críticas sobre a ideia de gerações</a:t>
            </a:r>
            <a:endParaRPr lang="pt-B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693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764704"/>
            <a:ext cx="7543800" cy="5184576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303030"/>
                </a:solidFill>
                <a:sym typeface="Wingdings" panose="05000000000000000000" pitchFamily="2" charset="2"/>
              </a:rPr>
              <a:t>Atuação </a:t>
            </a:r>
            <a:r>
              <a:rPr lang="pt-BR" b="1" dirty="0">
                <a:solidFill>
                  <a:srgbClr val="303030"/>
                </a:solidFill>
                <a:sym typeface="Wingdings" panose="05000000000000000000" pitchFamily="2" charset="2"/>
              </a:rPr>
              <a:t>do Estado: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pt-BR" dirty="0">
                <a:sym typeface="Wingdings" panose="05000000000000000000" pitchFamily="2" charset="2"/>
              </a:rPr>
              <a:t>Prestação e Proteção</a:t>
            </a:r>
          </a:p>
          <a:p>
            <a:pPr>
              <a:lnSpc>
                <a:spcPct val="80000"/>
              </a:lnSpc>
            </a:pPr>
            <a:r>
              <a:rPr lang="pt-BR" dirty="0">
                <a:sym typeface="Wingdings" panose="05000000000000000000" pitchFamily="2" charset="2"/>
              </a:rPr>
              <a:t>Eficácia das normas de direitos humanos</a:t>
            </a:r>
          </a:p>
          <a:p>
            <a:pPr>
              <a:lnSpc>
                <a:spcPct val="80000"/>
              </a:lnSpc>
            </a:pPr>
            <a:r>
              <a:rPr lang="pt-BR" dirty="0">
                <a:sym typeface="Wingdings" panose="05000000000000000000" pitchFamily="2" charset="2"/>
              </a:rPr>
              <a:t>Constituição Dirigente</a:t>
            </a:r>
          </a:p>
          <a:p>
            <a:pPr>
              <a:lnSpc>
                <a:spcPct val="80000"/>
              </a:lnSpc>
            </a:pPr>
            <a:r>
              <a:rPr lang="pt-BR" dirty="0">
                <a:sym typeface="Wingdings" panose="05000000000000000000" pitchFamily="2" charset="2"/>
              </a:rPr>
              <a:t>Tratados de Direitos </a:t>
            </a:r>
            <a:r>
              <a:rPr lang="pt-BR" dirty="0" smtClean="0">
                <a:sym typeface="Wingdings" panose="05000000000000000000" pitchFamily="2" charset="2"/>
              </a:rPr>
              <a:t>Humanos</a:t>
            </a:r>
          </a:p>
          <a:p>
            <a:pPr>
              <a:lnSpc>
                <a:spcPct val="80000"/>
              </a:lnSpc>
            </a:pPr>
            <a:endParaRPr lang="pt-BR" dirty="0">
              <a:sym typeface="Wingdings" panose="05000000000000000000" pitchFamily="2" charset="2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303030"/>
                </a:solidFill>
                <a:sym typeface="Wingdings" panose="05000000000000000000" pitchFamily="2" charset="2"/>
              </a:rPr>
              <a:t>Sistemas de Proteção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t-BR" dirty="0">
                <a:solidFill>
                  <a:srgbClr val="303030"/>
                </a:solidFill>
                <a:sym typeface="Wingdings" panose="05000000000000000000" pitchFamily="2" charset="2"/>
              </a:rPr>
              <a:t>“ONU, OEA”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t-BR" dirty="0">
                <a:solidFill>
                  <a:srgbClr val="303030"/>
                </a:solidFill>
                <a:sym typeface="Wingdings" panose="05000000000000000000" pitchFamily="2" charset="2"/>
              </a:rPr>
              <a:t>“Tratados internacionais e implementação dos Tratados nas legislações nacionais”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0" indent="0">
              <a:lnSpc>
                <a:spcPct val="80000"/>
              </a:lnSpc>
              <a:buNone/>
            </a:pPr>
            <a:endParaRPr lang="pt-BR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1755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84784"/>
            <a:ext cx="7543800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OBJETIVO: </a:t>
            </a:r>
          </a:p>
          <a:p>
            <a:r>
              <a:rPr lang="pt-BR" dirty="0" smtClean="0"/>
              <a:t>Compreender </a:t>
            </a:r>
            <a:r>
              <a:rPr lang="pt-BR" dirty="0"/>
              <a:t>e refletir sobre aspectos legais para implementação da Mediação de conflitos no espaço escolar.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Abordagens </a:t>
            </a:r>
            <a:r>
              <a:rPr lang="pt-BR" dirty="0"/>
              <a:t>de princípios da legislação em vigor que sustentam a Mediação de conflitos como construção da sociedade democrática de direitos e desenvolvimento da cidadania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Construir práticas para gestão de conflitos escolares, tendo em vista </a:t>
            </a:r>
            <a:r>
              <a:rPr lang="pt-BR" dirty="0" smtClean="0"/>
              <a:t>a Mediação </a:t>
            </a:r>
            <a:r>
              <a:rPr lang="pt-BR" dirty="0"/>
              <a:t>como proposta dialógica que contempla o desenvolvimento da cidadania e democracia.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38548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8460432" cy="396044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pt-BR" sz="1600" b="1" dirty="0" smtClean="0"/>
          </a:p>
          <a:p>
            <a:pPr marL="0" indent="0" fontAlgn="base">
              <a:buNone/>
            </a:pPr>
            <a:endParaRPr lang="pt-BR" sz="1600" b="1" dirty="0" smtClean="0"/>
          </a:p>
          <a:p>
            <a:pPr marL="0" indent="0" fontAlgn="base">
              <a:buNone/>
            </a:pPr>
            <a:endParaRPr lang="pt-BR" sz="1600" b="1" dirty="0" smtClean="0"/>
          </a:p>
          <a:p>
            <a:pPr marL="0" indent="0" algn="ctr" fontAlgn="base">
              <a:buNone/>
            </a:pPr>
            <a:r>
              <a:rPr lang="pt-BR" sz="5400" b="1" dirty="0" smtClean="0">
                <a:sym typeface="Wingdings" panose="05000000000000000000" pitchFamily="2" charset="2"/>
              </a:rPr>
              <a:t>Reflexos dos Direitos Humanos</a:t>
            </a:r>
          </a:p>
          <a:p>
            <a:pPr marL="0" indent="0" fontAlgn="base">
              <a:buNone/>
            </a:pPr>
            <a:endParaRPr lang="pt-BR" sz="1600" b="1" dirty="0" smtClean="0">
              <a:sym typeface="Wingdings" panose="05000000000000000000" pitchFamily="2" charset="2"/>
            </a:endParaRPr>
          </a:p>
          <a:p>
            <a:pPr marL="0" indent="0" fontAlgn="base">
              <a:buNone/>
            </a:pPr>
            <a:endParaRPr lang="pt-BR" sz="1600" dirty="0">
              <a:sym typeface="Wingdings" panose="05000000000000000000" pitchFamily="2" charset="2"/>
            </a:endParaRPr>
          </a:p>
          <a:p>
            <a:pPr fontAlgn="base"/>
            <a:endParaRPr lang="pt-BR" sz="1600" dirty="0" smtClean="0">
              <a:sym typeface="Wingdings" panose="05000000000000000000" pitchFamily="2" charset="2"/>
            </a:endParaRPr>
          </a:p>
          <a:p>
            <a:pPr marL="0" indent="0" fontAlgn="base">
              <a:buNone/>
            </a:pPr>
            <a:endParaRPr lang="pt-BR" sz="1600" dirty="0">
              <a:sym typeface="Wingdings" panose="05000000000000000000" pitchFamily="2" charset="2"/>
            </a:endParaRPr>
          </a:p>
          <a:p>
            <a:pPr fontAlgn="base"/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3075784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97446" y="328887"/>
            <a:ext cx="88924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600" b="1" dirty="0"/>
              <a:t>CONSTITUIÇÃO </a:t>
            </a:r>
            <a:r>
              <a:rPr lang="pt-BR" sz="3600" b="1" dirty="0" smtClean="0"/>
              <a:t>FEDERAL DE 1988</a:t>
            </a:r>
          </a:p>
          <a:p>
            <a:pPr algn="ctr" fontAlgn="base"/>
            <a:endParaRPr lang="pt-BR" sz="2000" b="1" dirty="0" smtClean="0"/>
          </a:p>
          <a:p>
            <a:r>
              <a:rPr lang="pt-BR" dirty="0"/>
              <a:t>Art. 1º A República Federativa do Brasil, formada pela união indissolúvel dos Estados e Municípios e do Distrito Federal, constitui-se em Estado Democrático de Direito e tem como </a:t>
            </a:r>
            <a:r>
              <a:rPr lang="pt-BR" b="1" dirty="0"/>
              <a:t>fundamentos</a:t>
            </a:r>
            <a:r>
              <a:rPr lang="pt-BR" dirty="0"/>
              <a:t>:</a:t>
            </a:r>
          </a:p>
          <a:p>
            <a:r>
              <a:rPr lang="pt-BR" dirty="0" smtClean="0"/>
              <a:t>II </a:t>
            </a:r>
            <a:r>
              <a:rPr lang="pt-BR" dirty="0"/>
              <a:t>- a </a:t>
            </a:r>
            <a:r>
              <a:rPr lang="pt-BR" b="1" dirty="0">
                <a:solidFill>
                  <a:srgbClr val="00B050"/>
                </a:solidFill>
              </a:rPr>
              <a:t>cidadania</a:t>
            </a:r>
            <a:r>
              <a:rPr lang="pt-BR" dirty="0"/>
              <a:t>;</a:t>
            </a:r>
          </a:p>
          <a:p>
            <a:r>
              <a:rPr lang="pt-BR" dirty="0" smtClean="0"/>
              <a:t>III – a </a:t>
            </a:r>
            <a:r>
              <a:rPr lang="pt-BR" b="1" dirty="0" smtClean="0">
                <a:solidFill>
                  <a:srgbClr val="00B050"/>
                </a:solidFill>
              </a:rPr>
              <a:t>dignidade </a:t>
            </a:r>
            <a:r>
              <a:rPr lang="pt-BR" b="1" dirty="0">
                <a:solidFill>
                  <a:srgbClr val="00B050"/>
                </a:solidFill>
              </a:rPr>
              <a:t>da pessoa humana</a:t>
            </a:r>
            <a:r>
              <a:rPr lang="pt-BR" dirty="0"/>
              <a:t>;</a:t>
            </a:r>
          </a:p>
          <a:p>
            <a:r>
              <a:rPr lang="pt-BR" dirty="0"/>
              <a:t>IV </a:t>
            </a:r>
            <a:r>
              <a:rPr lang="pt-BR" dirty="0" smtClean="0"/>
              <a:t>– os </a:t>
            </a:r>
            <a:r>
              <a:rPr lang="pt-BR" b="1" dirty="0" smtClean="0">
                <a:solidFill>
                  <a:srgbClr val="00B050"/>
                </a:solidFill>
              </a:rPr>
              <a:t>valores </a:t>
            </a:r>
            <a:r>
              <a:rPr lang="pt-BR" b="1" dirty="0">
                <a:solidFill>
                  <a:srgbClr val="00B050"/>
                </a:solidFill>
              </a:rPr>
              <a:t>sociais do trabalho </a:t>
            </a:r>
            <a:r>
              <a:rPr lang="pt-BR" dirty="0"/>
              <a:t>e da livre iniciativa;</a:t>
            </a:r>
          </a:p>
          <a:p>
            <a:endParaRPr lang="pt-BR" dirty="0" smtClean="0"/>
          </a:p>
          <a:p>
            <a:r>
              <a:rPr lang="pt-BR" dirty="0" smtClean="0"/>
              <a:t>Art</a:t>
            </a:r>
            <a:r>
              <a:rPr lang="pt-BR" dirty="0"/>
              <a:t>. 3º Constituem </a:t>
            </a:r>
            <a:r>
              <a:rPr lang="pt-BR" b="1" dirty="0"/>
              <a:t>objetivos</a:t>
            </a:r>
            <a:r>
              <a:rPr lang="pt-BR" dirty="0"/>
              <a:t> fundamentais da República Federativa do Brasil:</a:t>
            </a:r>
          </a:p>
          <a:p>
            <a:r>
              <a:rPr lang="pt-BR" dirty="0"/>
              <a:t>I </a:t>
            </a:r>
            <a:r>
              <a:rPr lang="pt-BR" dirty="0" smtClean="0"/>
              <a:t>– construir uma </a:t>
            </a:r>
            <a:r>
              <a:rPr lang="pt-BR" b="1" dirty="0">
                <a:solidFill>
                  <a:srgbClr val="00B050"/>
                </a:solidFill>
              </a:rPr>
              <a:t>sociedade livre, justa e solidária</a:t>
            </a:r>
            <a:r>
              <a:rPr lang="pt-BR" dirty="0"/>
              <a:t>;</a:t>
            </a:r>
          </a:p>
          <a:p>
            <a:r>
              <a:rPr lang="pt-BR" dirty="0"/>
              <a:t>II </a:t>
            </a:r>
            <a:r>
              <a:rPr lang="pt-BR" dirty="0" smtClean="0"/>
              <a:t>– garantir o </a:t>
            </a:r>
            <a:r>
              <a:rPr lang="pt-BR" b="1" dirty="0">
                <a:solidFill>
                  <a:srgbClr val="00B050"/>
                </a:solidFill>
              </a:rPr>
              <a:t>desenvolvimento nacional</a:t>
            </a:r>
            <a:r>
              <a:rPr lang="pt-BR" dirty="0"/>
              <a:t>;</a:t>
            </a:r>
          </a:p>
          <a:p>
            <a:r>
              <a:rPr lang="pt-BR" dirty="0"/>
              <a:t>III </a:t>
            </a:r>
            <a:r>
              <a:rPr lang="pt-BR" dirty="0" smtClean="0"/>
              <a:t>– </a:t>
            </a:r>
            <a:r>
              <a:rPr lang="pt-BR" b="1" dirty="0" smtClean="0">
                <a:solidFill>
                  <a:srgbClr val="00B050"/>
                </a:solidFill>
              </a:rPr>
              <a:t>erradicar a </a:t>
            </a:r>
            <a:r>
              <a:rPr lang="pt-BR" b="1" dirty="0">
                <a:solidFill>
                  <a:srgbClr val="00B050"/>
                </a:solidFill>
              </a:rPr>
              <a:t>pobreza </a:t>
            </a:r>
            <a:r>
              <a:rPr lang="pt-BR" dirty="0"/>
              <a:t>e a marginalização e </a:t>
            </a:r>
            <a:r>
              <a:rPr lang="pt-BR" b="1" dirty="0">
                <a:solidFill>
                  <a:srgbClr val="00B050"/>
                </a:solidFill>
              </a:rPr>
              <a:t>reduzir as desigualdades sociais </a:t>
            </a:r>
            <a:r>
              <a:rPr lang="pt-BR" dirty="0"/>
              <a:t>e regionais;</a:t>
            </a:r>
          </a:p>
          <a:p>
            <a:r>
              <a:rPr lang="pt-BR" dirty="0"/>
              <a:t>IV </a:t>
            </a:r>
            <a:r>
              <a:rPr lang="pt-BR" dirty="0" smtClean="0"/>
              <a:t>– promover o </a:t>
            </a:r>
            <a:r>
              <a:rPr lang="pt-BR" b="1" dirty="0">
                <a:solidFill>
                  <a:srgbClr val="00B050"/>
                </a:solidFill>
              </a:rPr>
              <a:t>bem de todos, sem preconceitos </a:t>
            </a:r>
            <a:r>
              <a:rPr lang="pt-BR" dirty="0"/>
              <a:t>de origem, raça, sexo, cor, idade e quaisquer outras formas de discriminação.</a:t>
            </a:r>
          </a:p>
          <a:p>
            <a:endParaRPr lang="pt-BR" dirty="0" smtClean="0"/>
          </a:p>
          <a:p>
            <a:r>
              <a:rPr lang="pt-BR" dirty="0" smtClean="0"/>
              <a:t>Art</a:t>
            </a:r>
            <a:r>
              <a:rPr lang="pt-BR" dirty="0"/>
              <a:t>. 4º A República Federativa do Brasil </a:t>
            </a:r>
            <a:r>
              <a:rPr lang="pt-BR" dirty="0" smtClean="0"/>
              <a:t>rege-se nas </a:t>
            </a:r>
            <a:r>
              <a:rPr lang="pt-BR" dirty="0"/>
              <a:t>suas relações internacionais pelos seguintes </a:t>
            </a:r>
            <a:r>
              <a:rPr lang="pt-BR" b="1" dirty="0"/>
              <a:t>princípios</a:t>
            </a:r>
            <a:r>
              <a:rPr lang="pt-BR" dirty="0"/>
              <a:t>:</a:t>
            </a:r>
          </a:p>
          <a:p>
            <a:r>
              <a:rPr lang="pt-BR" dirty="0" smtClean="0"/>
              <a:t>II – prevalência dos </a:t>
            </a:r>
            <a:r>
              <a:rPr lang="pt-BR" b="1" dirty="0">
                <a:solidFill>
                  <a:srgbClr val="00B050"/>
                </a:solidFill>
              </a:rPr>
              <a:t>direitos humanos</a:t>
            </a:r>
            <a:r>
              <a:rPr lang="pt-BR" dirty="0" smtClean="0"/>
              <a:t>;</a:t>
            </a:r>
          </a:p>
        </p:txBody>
      </p:sp>
    </p:spTree>
    <p:extLst>
      <p:ext uri="{BB962C8B-B14F-4D97-AF65-F5344CB8AC3E}">
        <p14:creationId xmlns:p14="http://schemas.microsoft.com/office/powerpoint/2010/main" xmlns="" val="2424484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97446" y="328887"/>
            <a:ext cx="8892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600" b="1" dirty="0"/>
              <a:t>CONSTITUIÇÃO </a:t>
            </a:r>
            <a:r>
              <a:rPr lang="pt-BR" sz="3600" b="1" dirty="0" smtClean="0"/>
              <a:t>FEDERAL DE 1988</a:t>
            </a:r>
          </a:p>
          <a:p>
            <a:pPr algn="ctr" fontAlgn="base"/>
            <a:endParaRPr lang="pt-BR" sz="2000" b="1" dirty="0" smtClean="0"/>
          </a:p>
          <a:p>
            <a:r>
              <a:rPr lang="pt-BR" dirty="0"/>
              <a:t>Art. 5º </a:t>
            </a:r>
            <a:r>
              <a:rPr lang="pt-BR" b="1" dirty="0">
                <a:solidFill>
                  <a:srgbClr val="00B050"/>
                </a:solidFill>
              </a:rPr>
              <a:t>Todos são iguais perante a lei</a:t>
            </a:r>
            <a:r>
              <a:rPr lang="pt-BR" dirty="0"/>
              <a:t>, sem distinção de qualquer natureza, garantindo-se aos brasileiros e aos estrangeiros residentes no País a inviolabilidade do </a:t>
            </a:r>
            <a:r>
              <a:rPr lang="pt-BR" b="1" dirty="0">
                <a:solidFill>
                  <a:srgbClr val="00B050"/>
                </a:solidFill>
              </a:rPr>
              <a:t>direito à vida, à liberdade, à igualdade, à segurança e à propriedade</a:t>
            </a:r>
            <a:r>
              <a:rPr lang="pt-BR" dirty="0"/>
              <a:t>, nos termos seguintes:</a:t>
            </a:r>
          </a:p>
          <a:p>
            <a:r>
              <a:rPr lang="pt-BR" dirty="0"/>
              <a:t> </a:t>
            </a:r>
            <a:r>
              <a:rPr lang="pt-BR" dirty="0" smtClean="0"/>
              <a:t>(...)</a:t>
            </a:r>
          </a:p>
          <a:p>
            <a:r>
              <a:rPr lang="pt-BR" dirty="0"/>
              <a:t>II - ninguém será obrigado a fazer ou deixar de fazer alguma coisa senão em virtude de lei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§ 1º As normas definidoras dos direitos e garantias fundamentais têm </a:t>
            </a:r>
            <a:r>
              <a:rPr lang="pt-BR" b="1" dirty="0">
                <a:solidFill>
                  <a:srgbClr val="00B050"/>
                </a:solidFill>
              </a:rPr>
              <a:t>aplicação imediata</a:t>
            </a:r>
            <a:r>
              <a:rPr lang="pt-BR" dirty="0"/>
              <a:t>.</a:t>
            </a:r>
          </a:p>
          <a:p>
            <a:r>
              <a:rPr lang="pt-BR" dirty="0"/>
              <a:t> § 2º Os direitos e garantias expressos nesta Constituição </a:t>
            </a:r>
            <a:r>
              <a:rPr lang="pt-BR" b="1" dirty="0">
                <a:solidFill>
                  <a:srgbClr val="00B050"/>
                </a:solidFill>
              </a:rPr>
              <a:t>não excluem outros decorrentes do regime e dos princípios por ela adotados, ou dos tratados internacionais </a:t>
            </a:r>
            <a:r>
              <a:rPr lang="pt-BR" dirty="0"/>
              <a:t>em que a República Federativa do Brasil seja parte.</a:t>
            </a:r>
          </a:p>
          <a:p>
            <a:r>
              <a:rPr lang="pt-BR" dirty="0"/>
              <a:t> § 3º Os </a:t>
            </a:r>
            <a:r>
              <a:rPr lang="pt-BR" b="1" dirty="0">
                <a:solidFill>
                  <a:srgbClr val="00B050"/>
                </a:solidFill>
              </a:rPr>
              <a:t>tratados e convenções internacionais sobre direitos humanos </a:t>
            </a:r>
            <a:r>
              <a:rPr lang="pt-BR" dirty="0"/>
              <a:t>que forem aprovados, em cada Casa do Congresso Nacional, em dois turnos, por três quintos dos votos dos respectivos membros, serão </a:t>
            </a:r>
            <a:r>
              <a:rPr lang="pt-BR" b="1" dirty="0">
                <a:solidFill>
                  <a:srgbClr val="00B050"/>
                </a:solidFill>
              </a:rPr>
              <a:t>equivalentes às emendas constitucionais</a:t>
            </a:r>
            <a:r>
              <a:rPr lang="pt-BR" dirty="0"/>
              <a:t>.  </a:t>
            </a:r>
          </a:p>
          <a:p>
            <a:endParaRPr lang="pt-BR" dirty="0" smtClean="0"/>
          </a:p>
          <a:p>
            <a:r>
              <a:rPr lang="pt-BR" dirty="0"/>
              <a:t>Art. 6º São direitos sociais a </a:t>
            </a:r>
            <a:r>
              <a:rPr lang="pt-BR" b="1" dirty="0">
                <a:solidFill>
                  <a:srgbClr val="00B050"/>
                </a:solidFill>
              </a:rPr>
              <a:t>educação</a:t>
            </a:r>
            <a:r>
              <a:rPr lang="pt-BR" dirty="0"/>
              <a:t>, a saúde, a alimentação, o trabalho, a moradia, o transporte, o lazer, a segurança, a previdência social, </a:t>
            </a:r>
            <a:r>
              <a:rPr lang="pt-BR" b="1" dirty="0">
                <a:solidFill>
                  <a:srgbClr val="00B050"/>
                </a:solidFill>
              </a:rPr>
              <a:t>a proteção à maternidade e à infância</a:t>
            </a:r>
            <a:r>
              <a:rPr lang="pt-BR" dirty="0"/>
              <a:t>, a assistência aos desamparados, na forma desta Constituição.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35065817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97446" y="476672"/>
            <a:ext cx="88924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600" b="1" dirty="0"/>
              <a:t>CONSTITUIÇÃO </a:t>
            </a:r>
            <a:r>
              <a:rPr lang="pt-BR" sz="3600" b="1" dirty="0" smtClean="0"/>
              <a:t>FEDERAL DE 1988</a:t>
            </a:r>
          </a:p>
          <a:p>
            <a:pPr algn="ctr" fontAlgn="base"/>
            <a:endParaRPr lang="pt-BR" sz="2000" b="1" dirty="0" smtClean="0"/>
          </a:p>
          <a:p>
            <a:r>
              <a:rPr lang="pt-BR" sz="1750" dirty="0"/>
              <a:t>Art. 37. A </a:t>
            </a:r>
            <a:r>
              <a:rPr lang="pt-BR" sz="1750" b="1" dirty="0">
                <a:solidFill>
                  <a:srgbClr val="00B050"/>
                </a:solidFill>
              </a:rPr>
              <a:t>administração pública </a:t>
            </a:r>
            <a:r>
              <a:rPr lang="pt-BR" sz="1750" dirty="0"/>
              <a:t>direta e indireta de qualquer dos Poderes da União, dos Estados, do Distrito Federal e dos Municípios obedecerá aos </a:t>
            </a:r>
            <a:r>
              <a:rPr lang="pt-BR" sz="1750" b="1" dirty="0">
                <a:solidFill>
                  <a:srgbClr val="00B050"/>
                </a:solidFill>
              </a:rPr>
              <a:t>princípios de </a:t>
            </a:r>
            <a:r>
              <a:rPr lang="pt-BR" sz="1750" b="1" u="sng" dirty="0">
                <a:solidFill>
                  <a:srgbClr val="00B050"/>
                </a:solidFill>
              </a:rPr>
              <a:t>legalidade</a:t>
            </a:r>
            <a:r>
              <a:rPr lang="pt-BR" sz="1750" b="1" dirty="0">
                <a:solidFill>
                  <a:srgbClr val="00B050"/>
                </a:solidFill>
              </a:rPr>
              <a:t>, impessoalidade, moralidade, publicidade e eficiência</a:t>
            </a:r>
            <a:r>
              <a:rPr lang="pt-BR" sz="1750" dirty="0"/>
              <a:t> e, também, ao seguinte:  </a:t>
            </a:r>
            <a:endParaRPr lang="pt-BR" sz="1750" dirty="0" smtClean="0"/>
          </a:p>
          <a:p>
            <a:endParaRPr lang="pt-BR" sz="1750" dirty="0"/>
          </a:p>
          <a:p>
            <a:r>
              <a:rPr lang="pt-BR" sz="1750" dirty="0"/>
              <a:t>Art. 205. A educação, </a:t>
            </a:r>
            <a:r>
              <a:rPr lang="pt-BR" sz="1750" b="1" dirty="0">
                <a:solidFill>
                  <a:srgbClr val="00B050"/>
                </a:solidFill>
              </a:rPr>
              <a:t>direito de todos e dever do Estado e da família</a:t>
            </a:r>
            <a:r>
              <a:rPr lang="pt-BR" sz="1750" dirty="0"/>
              <a:t>, será promovida e incentivada com a colaboração da sociedade, visando ao pleno desenvolvimento da pessoa, seu </a:t>
            </a:r>
            <a:r>
              <a:rPr lang="pt-BR" sz="1750" b="1" dirty="0">
                <a:solidFill>
                  <a:srgbClr val="00B050"/>
                </a:solidFill>
              </a:rPr>
              <a:t>preparo para o exercício da cidadania e sua qualificação para o trabalho.</a:t>
            </a:r>
          </a:p>
          <a:p>
            <a:endParaRPr lang="pt-BR" sz="1750" b="1" dirty="0" smtClean="0">
              <a:solidFill>
                <a:srgbClr val="00B050"/>
              </a:solidFill>
            </a:endParaRPr>
          </a:p>
          <a:p>
            <a:r>
              <a:rPr lang="pt-BR" sz="1750" dirty="0"/>
              <a:t>Art. 210. Serão </a:t>
            </a:r>
            <a:r>
              <a:rPr lang="pt-BR" sz="1750" b="1" dirty="0">
                <a:solidFill>
                  <a:srgbClr val="00B050"/>
                </a:solidFill>
              </a:rPr>
              <a:t>fixados conteúdos mínimos para o ensino fundamental</a:t>
            </a:r>
            <a:r>
              <a:rPr lang="pt-BR" sz="1750" dirty="0"/>
              <a:t>, de maneira a assegurar formação básica comum e respeito aos valores culturais e artísticos, nacionais e regionais</a:t>
            </a:r>
            <a:r>
              <a:rPr lang="pt-BR" sz="1750" dirty="0" smtClean="0"/>
              <a:t>.</a:t>
            </a:r>
          </a:p>
          <a:p>
            <a:endParaRPr lang="pt-BR" sz="1750" dirty="0"/>
          </a:p>
          <a:p>
            <a:r>
              <a:rPr lang="pt-BR" sz="1750" dirty="0"/>
              <a:t>Art. 227. É dever da família, da sociedade e do Estado </a:t>
            </a:r>
            <a:r>
              <a:rPr lang="pt-BR" sz="1750" b="1" dirty="0">
                <a:solidFill>
                  <a:srgbClr val="00B050"/>
                </a:solidFill>
              </a:rPr>
              <a:t>assegurar à criança</a:t>
            </a:r>
            <a:r>
              <a:rPr lang="pt-BR" sz="1750" dirty="0"/>
              <a:t>, ao adolescente e ao jovem, com absoluta prioridade</a:t>
            </a:r>
            <a:r>
              <a:rPr lang="pt-BR" sz="1750" b="1" dirty="0">
                <a:solidFill>
                  <a:srgbClr val="00B050"/>
                </a:solidFill>
              </a:rPr>
              <a:t>, o direito à vida, à saúde, à alimentação, à educação, ao lazer, à profissionalização, à cultura, à dignidade, ao respeito, à liberdade e à convivência familiar e comunitária, além de colocá-los a salvo de toda forma de negligência, discriminação, exploração, violência, crueldade e opressão</a:t>
            </a:r>
            <a:r>
              <a:rPr lang="pt-BR" sz="1750" dirty="0"/>
              <a:t>.                     </a:t>
            </a:r>
          </a:p>
          <a:p>
            <a:r>
              <a:rPr lang="pt-BR" dirty="0"/>
              <a:t>                </a:t>
            </a:r>
          </a:p>
        </p:txBody>
      </p:sp>
    </p:spTree>
    <p:extLst>
      <p:ext uri="{BB962C8B-B14F-4D97-AF65-F5344CB8AC3E}">
        <p14:creationId xmlns:p14="http://schemas.microsoft.com/office/powerpoint/2010/main" xmlns="" val="22696425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7504" y="260649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600" b="1" dirty="0"/>
              <a:t>LEI Nº </a:t>
            </a:r>
            <a:r>
              <a:rPr lang="pt-BR" sz="3600" b="1" dirty="0" smtClean="0"/>
              <a:t>9.394/1996</a:t>
            </a:r>
          </a:p>
          <a:p>
            <a:pPr algn="ctr" fontAlgn="base"/>
            <a:r>
              <a:rPr lang="pt-BR" sz="3000" b="1" dirty="0" smtClean="0"/>
              <a:t>Estabelece </a:t>
            </a:r>
            <a:r>
              <a:rPr lang="pt-BR" sz="3000" b="1" dirty="0"/>
              <a:t>as diretrizes e bases da educação nacional</a:t>
            </a:r>
            <a:r>
              <a:rPr lang="pt-BR" sz="3000" b="1" dirty="0" smtClean="0"/>
              <a:t>.</a:t>
            </a:r>
          </a:p>
          <a:p>
            <a:pPr algn="ctr" fontAlgn="base"/>
            <a:endParaRPr lang="pt-BR" sz="2000" b="1" dirty="0"/>
          </a:p>
          <a:p>
            <a:r>
              <a:rPr lang="pt-BR" dirty="0"/>
              <a:t>Art. 2º A educação, dever da família e do Estado, inspirada nos princípios de </a:t>
            </a:r>
            <a:r>
              <a:rPr lang="pt-BR" b="1" dirty="0">
                <a:solidFill>
                  <a:srgbClr val="00B050"/>
                </a:solidFill>
              </a:rPr>
              <a:t>liberdade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/>
              <a:t>e nos ideais de </a:t>
            </a:r>
            <a:r>
              <a:rPr lang="pt-BR" b="1" dirty="0">
                <a:solidFill>
                  <a:srgbClr val="00B050"/>
                </a:solidFill>
              </a:rPr>
              <a:t>solidariedade humana</a:t>
            </a:r>
            <a:r>
              <a:rPr lang="pt-BR" dirty="0"/>
              <a:t>, tem por finalidade o pleno desenvolvimento do educando, seu preparo para o </a:t>
            </a:r>
            <a:r>
              <a:rPr lang="pt-BR" b="1" dirty="0">
                <a:solidFill>
                  <a:srgbClr val="00B050"/>
                </a:solidFill>
              </a:rPr>
              <a:t>exercício da cidadania </a:t>
            </a:r>
            <a:r>
              <a:rPr lang="pt-BR" dirty="0"/>
              <a:t>e sua </a:t>
            </a:r>
            <a:r>
              <a:rPr lang="pt-BR" b="1" dirty="0">
                <a:solidFill>
                  <a:srgbClr val="00B050"/>
                </a:solidFill>
              </a:rPr>
              <a:t>qualificação para o trabalho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Art. 3º O ensino será ministrado com base nos seguintes princípios:</a:t>
            </a:r>
          </a:p>
          <a:p>
            <a:r>
              <a:rPr lang="pt-BR" dirty="0"/>
              <a:t>I </a:t>
            </a:r>
            <a:r>
              <a:rPr lang="pt-BR" dirty="0" smtClean="0"/>
              <a:t>–igualdade de </a:t>
            </a:r>
            <a:r>
              <a:rPr lang="pt-BR" dirty="0"/>
              <a:t>condições para o acesso e permanência na escola;</a:t>
            </a:r>
          </a:p>
          <a:p>
            <a:r>
              <a:rPr lang="pt-BR" dirty="0"/>
              <a:t>II </a:t>
            </a:r>
            <a:r>
              <a:rPr lang="pt-BR" dirty="0" smtClean="0"/>
              <a:t>– </a:t>
            </a:r>
            <a:r>
              <a:rPr lang="pt-BR" b="1" dirty="0" smtClean="0">
                <a:solidFill>
                  <a:srgbClr val="00B050"/>
                </a:solidFill>
              </a:rPr>
              <a:t>liberdade de </a:t>
            </a:r>
            <a:r>
              <a:rPr lang="pt-BR" b="1" dirty="0">
                <a:solidFill>
                  <a:srgbClr val="00B050"/>
                </a:solidFill>
              </a:rPr>
              <a:t>aprender, ensinar</a:t>
            </a:r>
            <a:r>
              <a:rPr lang="pt-BR" dirty="0"/>
              <a:t>, pesquisar e divulgar a cultura, o pensamento, a arte e o saber;</a:t>
            </a:r>
          </a:p>
          <a:p>
            <a:r>
              <a:rPr lang="pt-BR" dirty="0"/>
              <a:t>III </a:t>
            </a:r>
            <a:r>
              <a:rPr lang="pt-BR" dirty="0" smtClean="0"/>
              <a:t>– </a:t>
            </a:r>
            <a:r>
              <a:rPr lang="pt-BR" b="1" dirty="0" smtClean="0">
                <a:solidFill>
                  <a:srgbClr val="00B050"/>
                </a:solidFill>
              </a:rPr>
              <a:t>pluralismo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smtClean="0"/>
              <a:t>de ideias </a:t>
            </a:r>
            <a:r>
              <a:rPr lang="pt-BR" dirty="0"/>
              <a:t>e de concepções pedagógicas;</a:t>
            </a:r>
          </a:p>
          <a:p>
            <a:r>
              <a:rPr lang="pt-BR" dirty="0"/>
              <a:t>IV </a:t>
            </a:r>
            <a:r>
              <a:rPr lang="pt-BR" dirty="0" smtClean="0"/>
              <a:t>– respeito à </a:t>
            </a:r>
            <a:r>
              <a:rPr lang="pt-BR" b="1" dirty="0">
                <a:solidFill>
                  <a:srgbClr val="00B050"/>
                </a:solidFill>
              </a:rPr>
              <a:t>liberdade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/>
              <a:t>e apreço à </a:t>
            </a:r>
            <a:r>
              <a:rPr lang="pt-BR" b="1" dirty="0">
                <a:solidFill>
                  <a:srgbClr val="00B050"/>
                </a:solidFill>
              </a:rPr>
              <a:t>tolerância</a:t>
            </a:r>
            <a:r>
              <a:rPr lang="pt-BR" dirty="0"/>
              <a:t>;</a:t>
            </a:r>
          </a:p>
          <a:p>
            <a:r>
              <a:rPr lang="pt-BR" dirty="0" smtClean="0"/>
              <a:t>VII – valorização do </a:t>
            </a:r>
            <a:r>
              <a:rPr lang="pt-BR" dirty="0"/>
              <a:t>profissional da educação escolar;</a:t>
            </a:r>
          </a:p>
          <a:p>
            <a:r>
              <a:rPr lang="pt-BR" dirty="0"/>
              <a:t>VIII </a:t>
            </a:r>
            <a:r>
              <a:rPr lang="pt-BR" dirty="0" smtClean="0"/>
              <a:t>– </a:t>
            </a:r>
            <a:r>
              <a:rPr lang="pt-BR" b="1" dirty="0" smtClean="0">
                <a:solidFill>
                  <a:srgbClr val="00B050"/>
                </a:solidFill>
              </a:rPr>
              <a:t>gestão democrática </a:t>
            </a:r>
            <a:r>
              <a:rPr lang="pt-BR" dirty="0"/>
              <a:t>do ensino público, na forma desta Lei e da legislação dos sistemas de ensino;</a:t>
            </a:r>
          </a:p>
          <a:p>
            <a:r>
              <a:rPr lang="pt-BR" dirty="0" smtClean="0"/>
              <a:t>XII – consideração com </a:t>
            </a:r>
            <a:r>
              <a:rPr lang="pt-BR" dirty="0"/>
              <a:t>a </a:t>
            </a:r>
            <a:r>
              <a:rPr lang="pt-BR" b="1" dirty="0">
                <a:solidFill>
                  <a:srgbClr val="00B050"/>
                </a:solidFill>
              </a:rPr>
              <a:t>diversidade </a:t>
            </a:r>
            <a:r>
              <a:rPr lang="pt-BR" b="1" dirty="0" smtClean="0">
                <a:solidFill>
                  <a:srgbClr val="00B050"/>
                </a:solidFill>
              </a:rPr>
              <a:t>étnico-racial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910580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224" y="349488"/>
            <a:ext cx="88924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/>
              <a:t>LEI Nº </a:t>
            </a:r>
            <a:r>
              <a:rPr lang="pt-BR" sz="3000" b="1" dirty="0" smtClean="0"/>
              <a:t>8.069/1990- ECA</a:t>
            </a:r>
          </a:p>
          <a:p>
            <a:pPr algn="ctr" fontAlgn="base"/>
            <a:endParaRPr lang="pt-BR" sz="2000" b="1" dirty="0"/>
          </a:p>
          <a:p>
            <a:r>
              <a:rPr lang="pt-BR" sz="1750" dirty="0"/>
              <a:t>Art. 3º </a:t>
            </a:r>
            <a:r>
              <a:rPr lang="pt-BR" sz="1750" dirty="0" smtClean="0"/>
              <a:t>(...)</a:t>
            </a:r>
          </a:p>
          <a:p>
            <a:r>
              <a:rPr lang="pt-BR" sz="1750" dirty="0" smtClean="0"/>
              <a:t>Parágrafo </a:t>
            </a:r>
            <a:r>
              <a:rPr lang="pt-BR" sz="1750" dirty="0"/>
              <a:t>único. Os direitos enunciados nesta Lei </a:t>
            </a:r>
            <a:r>
              <a:rPr lang="pt-BR" sz="1750" dirty="0" smtClean="0"/>
              <a:t>aplicam-se a </a:t>
            </a:r>
            <a:r>
              <a:rPr lang="pt-BR" sz="1750" b="1" dirty="0">
                <a:solidFill>
                  <a:srgbClr val="00B050"/>
                </a:solidFill>
              </a:rPr>
              <a:t>todas as crianças e </a:t>
            </a:r>
            <a:r>
              <a:rPr lang="pt-BR" sz="1750" b="1" dirty="0" smtClean="0">
                <a:solidFill>
                  <a:srgbClr val="00B050"/>
                </a:solidFill>
              </a:rPr>
              <a:t>adolescentes</a:t>
            </a:r>
            <a:r>
              <a:rPr lang="pt-BR" sz="1750" b="1" dirty="0">
                <a:solidFill>
                  <a:srgbClr val="00B050"/>
                </a:solidFill>
              </a:rPr>
              <a:t>, sem discriminação </a:t>
            </a:r>
            <a:r>
              <a:rPr lang="pt-BR" sz="1750" dirty="0"/>
              <a:t>de nascimento, situação familiar, idade, sexo, raça, etnia ou cor, religião ou crença, deficiência, condição pessoal de desenvolvimento </a:t>
            </a:r>
            <a:r>
              <a:rPr lang="pt-BR" sz="1750" dirty="0" smtClean="0"/>
              <a:t>e aprendizagem</a:t>
            </a:r>
            <a:r>
              <a:rPr lang="pt-BR" sz="1750" dirty="0"/>
              <a:t>, condição econômica, ambiente social, região e local de moradia </a:t>
            </a:r>
            <a:r>
              <a:rPr lang="pt-BR" sz="1750" b="1" dirty="0">
                <a:solidFill>
                  <a:srgbClr val="00B050"/>
                </a:solidFill>
              </a:rPr>
              <a:t>ou outra condição que diferencie as pessoas, as famílias ou a comunidade</a:t>
            </a:r>
            <a:r>
              <a:rPr lang="pt-BR" sz="1750" dirty="0"/>
              <a:t> em que vivem</a:t>
            </a:r>
            <a:r>
              <a:rPr lang="pt-BR" sz="1750" dirty="0" smtClean="0"/>
              <a:t>.</a:t>
            </a:r>
          </a:p>
          <a:p>
            <a:endParaRPr lang="pt-BR" sz="1750" dirty="0" smtClean="0"/>
          </a:p>
          <a:p>
            <a:r>
              <a:rPr lang="pt-BR" sz="1750" dirty="0"/>
              <a:t>Art. 53. A criança e o adolescente têm </a:t>
            </a:r>
            <a:r>
              <a:rPr lang="pt-BR" sz="1750" b="1" dirty="0">
                <a:solidFill>
                  <a:srgbClr val="00B050"/>
                </a:solidFill>
              </a:rPr>
              <a:t>direito à educação</a:t>
            </a:r>
            <a:r>
              <a:rPr lang="pt-BR" sz="1750" dirty="0"/>
              <a:t>, visando ao pleno desenvolvimento de sua pessoa, preparo para o exercício da cidadania e qualificação para o trabalho, </a:t>
            </a:r>
            <a:r>
              <a:rPr lang="pt-BR" sz="1750" dirty="0" smtClean="0"/>
              <a:t>assegurando-se:</a:t>
            </a:r>
            <a:endParaRPr lang="pt-BR" sz="1750" dirty="0"/>
          </a:p>
          <a:p>
            <a:r>
              <a:rPr lang="pt-BR" sz="1750" dirty="0"/>
              <a:t>I </a:t>
            </a:r>
            <a:r>
              <a:rPr lang="pt-BR" sz="1750" dirty="0" smtClean="0"/>
              <a:t>– </a:t>
            </a:r>
            <a:r>
              <a:rPr lang="pt-BR" sz="1750" b="1" dirty="0" smtClean="0">
                <a:solidFill>
                  <a:srgbClr val="00B050"/>
                </a:solidFill>
              </a:rPr>
              <a:t>igualdade de </a:t>
            </a:r>
            <a:r>
              <a:rPr lang="pt-BR" sz="1750" b="1" dirty="0">
                <a:solidFill>
                  <a:srgbClr val="00B050"/>
                </a:solidFill>
              </a:rPr>
              <a:t>condições </a:t>
            </a:r>
            <a:r>
              <a:rPr lang="pt-BR" sz="1750" dirty="0"/>
              <a:t>para o acesso e permanência na escola;</a:t>
            </a:r>
          </a:p>
          <a:p>
            <a:r>
              <a:rPr lang="pt-BR" sz="1750" dirty="0"/>
              <a:t>II </a:t>
            </a:r>
            <a:r>
              <a:rPr lang="pt-BR" sz="1750" dirty="0" smtClean="0"/>
              <a:t>– </a:t>
            </a:r>
            <a:r>
              <a:rPr lang="pt-BR" sz="1750" b="1" dirty="0" smtClean="0">
                <a:solidFill>
                  <a:srgbClr val="00B050"/>
                </a:solidFill>
              </a:rPr>
              <a:t>direito de </a:t>
            </a:r>
            <a:r>
              <a:rPr lang="pt-BR" sz="1750" b="1" dirty="0">
                <a:solidFill>
                  <a:srgbClr val="00B050"/>
                </a:solidFill>
              </a:rPr>
              <a:t>ser respeitado </a:t>
            </a:r>
            <a:r>
              <a:rPr lang="pt-BR" sz="1750" dirty="0"/>
              <a:t>por seus educadores;</a:t>
            </a:r>
          </a:p>
          <a:p>
            <a:r>
              <a:rPr lang="pt-BR" sz="1750" dirty="0"/>
              <a:t>III </a:t>
            </a:r>
            <a:r>
              <a:rPr lang="pt-BR" sz="1750" dirty="0" smtClean="0"/>
              <a:t>– </a:t>
            </a:r>
            <a:r>
              <a:rPr lang="pt-BR" sz="1750" b="1" dirty="0" smtClean="0">
                <a:solidFill>
                  <a:srgbClr val="00B050"/>
                </a:solidFill>
              </a:rPr>
              <a:t>direito de </a:t>
            </a:r>
            <a:r>
              <a:rPr lang="pt-BR" sz="1750" b="1" dirty="0">
                <a:solidFill>
                  <a:srgbClr val="00B050"/>
                </a:solidFill>
              </a:rPr>
              <a:t>contestar critérios </a:t>
            </a:r>
            <a:r>
              <a:rPr lang="pt-BR" sz="1750" dirty="0"/>
              <a:t>avaliativos, podendo recorrer às instâncias escolares superiores;</a:t>
            </a:r>
          </a:p>
          <a:p>
            <a:r>
              <a:rPr lang="pt-BR" sz="1750" dirty="0"/>
              <a:t>IV </a:t>
            </a:r>
            <a:r>
              <a:rPr lang="pt-BR" sz="1750" dirty="0" smtClean="0"/>
              <a:t>– </a:t>
            </a:r>
            <a:r>
              <a:rPr lang="pt-BR" sz="1750" b="1" dirty="0" smtClean="0">
                <a:solidFill>
                  <a:srgbClr val="00B050"/>
                </a:solidFill>
              </a:rPr>
              <a:t>direito de </a:t>
            </a:r>
            <a:r>
              <a:rPr lang="pt-BR" sz="1750" b="1" dirty="0">
                <a:solidFill>
                  <a:srgbClr val="00B050"/>
                </a:solidFill>
              </a:rPr>
              <a:t>organização e participação </a:t>
            </a:r>
            <a:r>
              <a:rPr lang="pt-BR" sz="1750" dirty="0"/>
              <a:t>em entidades estudantis;</a:t>
            </a:r>
          </a:p>
          <a:p>
            <a:r>
              <a:rPr lang="pt-BR" sz="1750" dirty="0" smtClean="0"/>
              <a:t>V – </a:t>
            </a:r>
            <a:r>
              <a:rPr lang="pt-BR" sz="1750" b="1" dirty="0" smtClean="0">
                <a:solidFill>
                  <a:srgbClr val="00B050"/>
                </a:solidFill>
              </a:rPr>
              <a:t>acesso</a:t>
            </a:r>
            <a:r>
              <a:rPr lang="pt-BR" sz="1750" dirty="0" smtClean="0">
                <a:solidFill>
                  <a:srgbClr val="00B050"/>
                </a:solidFill>
              </a:rPr>
              <a:t> </a:t>
            </a:r>
            <a:r>
              <a:rPr lang="pt-BR" sz="1750" dirty="0" smtClean="0"/>
              <a:t>à </a:t>
            </a:r>
            <a:r>
              <a:rPr lang="pt-BR" sz="1750" dirty="0"/>
              <a:t>escola pública e gratuita próxima de sua residência.</a:t>
            </a:r>
          </a:p>
          <a:p>
            <a:endParaRPr lang="pt-BR" sz="1750" dirty="0" smtClean="0"/>
          </a:p>
        </p:txBody>
      </p:sp>
    </p:spTree>
    <p:extLst>
      <p:ext uri="{BB962C8B-B14F-4D97-AF65-F5344CB8AC3E}">
        <p14:creationId xmlns:p14="http://schemas.microsoft.com/office/powerpoint/2010/main" xmlns="" val="28523871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404664"/>
            <a:ext cx="8460432" cy="554461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pt-BR" sz="3600" b="1" dirty="0" smtClean="0">
                <a:sym typeface="Wingdings" panose="05000000000000000000" pitchFamily="2" charset="2"/>
              </a:rPr>
              <a:t>Reflexos para os Educadores</a:t>
            </a:r>
            <a:endParaRPr lang="pt-BR" sz="3600" b="1" dirty="0">
              <a:sym typeface="Wingdings" panose="05000000000000000000" pitchFamily="2" charset="2"/>
            </a:endParaRPr>
          </a:p>
          <a:p>
            <a:pPr marL="0" indent="0" fontAlgn="base">
              <a:buNone/>
            </a:pPr>
            <a:endParaRPr lang="pt-BR" sz="1600" b="1" dirty="0">
              <a:sym typeface="Wingdings" panose="05000000000000000000" pitchFamily="2" charset="2"/>
            </a:endParaRPr>
          </a:p>
          <a:p>
            <a:pPr fontAlgn="base"/>
            <a:r>
              <a:rPr lang="pt-BR" dirty="0">
                <a:sym typeface="Wingdings" panose="05000000000000000000" pitchFamily="2" charset="2"/>
              </a:rPr>
              <a:t>Realidade </a:t>
            </a:r>
            <a:r>
              <a:rPr lang="pt-BR" dirty="0" smtClean="0">
                <a:sym typeface="Wingdings" panose="05000000000000000000" pitchFamily="2" charset="2"/>
              </a:rPr>
              <a:t>atual  polarização, mudança de valores, crise econômico-social</a:t>
            </a:r>
          </a:p>
          <a:p>
            <a:pPr marL="0" indent="0" fontAlgn="base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fontAlgn="base"/>
            <a:r>
              <a:rPr lang="pt-BR" dirty="0">
                <a:sym typeface="Wingdings" panose="05000000000000000000" pitchFamily="2" charset="2"/>
              </a:rPr>
              <a:t>eficácia horizontal dos direitos </a:t>
            </a:r>
            <a:r>
              <a:rPr lang="pt-BR" dirty="0" smtClean="0">
                <a:sym typeface="Wingdings" panose="05000000000000000000" pitchFamily="2" charset="2"/>
              </a:rPr>
              <a:t>fundamentais  aplicação entre indivíduos; relações </a:t>
            </a:r>
            <a:r>
              <a:rPr lang="pt-BR" dirty="0">
                <a:sym typeface="Wingdings" panose="05000000000000000000" pitchFamily="2" charset="2"/>
              </a:rPr>
              <a:t>de poder e </a:t>
            </a:r>
            <a:r>
              <a:rPr lang="pt-BR" dirty="0" smtClean="0">
                <a:sym typeface="Wingdings" panose="05000000000000000000" pitchFamily="2" charset="2"/>
              </a:rPr>
              <a:t>autoridade</a:t>
            </a:r>
          </a:p>
          <a:p>
            <a:pPr fontAlgn="base"/>
            <a:endParaRPr lang="pt-BR" dirty="0">
              <a:sym typeface="Wingdings" panose="05000000000000000000" pitchFamily="2" charset="2"/>
            </a:endParaRPr>
          </a:p>
          <a:p>
            <a:pPr fontAlgn="base"/>
            <a:r>
              <a:rPr lang="pt-BR" dirty="0" smtClean="0">
                <a:sym typeface="Wingdings" panose="05000000000000000000" pitchFamily="2" charset="2"/>
              </a:rPr>
              <a:t>“</a:t>
            </a:r>
            <a:r>
              <a:rPr lang="pt-BR" dirty="0">
                <a:sym typeface="Wingdings" panose="05000000000000000000" pitchFamily="2" charset="2"/>
              </a:rPr>
              <a:t>função social do ensino</a:t>
            </a:r>
            <a:r>
              <a:rPr lang="pt-BR" dirty="0" smtClean="0">
                <a:sym typeface="Wingdings" panose="05000000000000000000" pitchFamily="2" charset="2"/>
              </a:rPr>
              <a:t>”  protagonismo dos educadores</a:t>
            </a:r>
            <a:endParaRPr lang="pt-BR" sz="1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484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404664"/>
            <a:ext cx="8460432" cy="554461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pt-BR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ATIVIDADE PRÁTICA</a:t>
            </a:r>
          </a:p>
          <a:p>
            <a:pPr marL="0" indent="0" algn="ctr" fontAlgn="base">
              <a:buNone/>
            </a:pPr>
            <a:endParaRPr lang="pt-BR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 algn="ctr" fontAlgn="base">
              <a:buNone/>
            </a:pPr>
            <a:r>
              <a:rPr lang="pt-BR" dirty="0" smtClean="0">
                <a:solidFill>
                  <a:srgbClr val="0070C0"/>
                </a:solidFill>
                <a:sym typeface="Wingdings" panose="05000000000000000000" pitchFamily="2" charset="2"/>
              </a:rPr>
              <a:t>Crie um elenco das situações de trabalho do seu dia a dia que gerem conflitos, e tente enquadrá-las numa visão jurídica </a:t>
            </a:r>
          </a:p>
          <a:p>
            <a:pPr marL="0" indent="0" algn="ctr" fontAlgn="base">
              <a:buNone/>
            </a:pPr>
            <a:endParaRPr lang="pt-BR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 algn="ctr" fontAlgn="base">
              <a:buNone/>
            </a:pPr>
            <a:endParaRPr lang="pt-BR" sz="2000" i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8073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404664"/>
            <a:ext cx="7560840" cy="612068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Movimento </a:t>
            </a:r>
            <a:r>
              <a:rPr lang="pt-BR" dirty="0"/>
              <a:t>em favor da </a:t>
            </a:r>
            <a:r>
              <a:rPr lang="pt-BR" dirty="0" smtClean="0"/>
              <a:t>conciliação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Conselho Nacional de Justiça: a incapacidade do poder público em dar conta de todos os conflitos sociais por meio da </a:t>
            </a:r>
            <a:r>
              <a:rPr lang="pt-BR" dirty="0" smtClean="0"/>
              <a:t>jurisdição</a:t>
            </a:r>
            <a:endParaRPr lang="pt-BR" dirty="0"/>
          </a:p>
          <a:p>
            <a:r>
              <a:rPr lang="pt-BR" dirty="0" err="1"/>
              <a:t>Desjudicialização</a:t>
            </a:r>
            <a:r>
              <a:rPr lang="pt-BR" dirty="0"/>
              <a:t> dos conflitos</a:t>
            </a:r>
          </a:p>
          <a:p>
            <a:r>
              <a:rPr lang="pt-BR" dirty="0" err="1"/>
              <a:t>Empoderamento</a:t>
            </a:r>
            <a:r>
              <a:rPr lang="pt-BR" dirty="0"/>
              <a:t> da função de </a:t>
            </a:r>
            <a:r>
              <a:rPr lang="pt-BR" dirty="0" smtClean="0"/>
              <a:t>Mediador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sym typeface="Wingdings" panose="05000000000000000000" pitchFamily="2" charset="2"/>
              </a:rPr>
              <a:t>Projeto de lei nº 4827/98 sobre Mediação</a:t>
            </a:r>
          </a:p>
          <a:p>
            <a:pPr marL="0" indent="0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algn="just"/>
            <a:r>
              <a:rPr lang="pt-BR" dirty="0"/>
              <a:t>mediação é a atividade técnica exercida por terceira pessoa, que, escolhida ou aceita pelas partes interessadas, as escuta e orienta com o propósito de lhes permitir que, de modo consensual, previnam ou solucionem conflitos.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lícita a mediação em toda matéria que admita conciliação,  reconciliação, transação, ou acordo de outra ordem, para os fins que consinta a lei civil ou penal.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Pode ser mediador qualquer pessoa capaz e que tenha formação técnica ou experiência prática adequada à natureza do conflito.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529674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61" t="13681" r="13557" b="4727"/>
          <a:stretch/>
        </p:blipFill>
        <p:spPr bwMode="auto">
          <a:xfrm>
            <a:off x="640319" y="476672"/>
            <a:ext cx="793504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9419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60432" cy="396044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pt-BR" sz="1600" b="1" dirty="0" smtClean="0"/>
          </a:p>
          <a:p>
            <a:pPr marL="0" indent="0" fontAlgn="base">
              <a:buNone/>
            </a:pPr>
            <a:endParaRPr lang="pt-BR" sz="1600" b="1" dirty="0" smtClean="0"/>
          </a:p>
          <a:p>
            <a:pPr marL="0" indent="0" fontAlgn="base">
              <a:buNone/>
            </a:pPr>
            <a:endParaRPr lang="pt-BR" sz="1600" b="1" dirty="0" smtClean="0"/>
          </a:p>
          <a:p>
            <a:pPr marL="0" indent="0" algn="ctr" fontAlgn="base">
              <a:buNone/>
            </a:pPr>
            <a:r>
              <a:rPr lang="pt-BR" sz="5400" b="1" dirty="0" smtClean="0">
                <a:sym typeface="Wingdings" panose="05000000000000000000" pitchFamily="2" charset="2"/>
              </a:rPr>
              <a:t>Mediação</a:t>
            </a:r>
          </a:p>
          <a:p>
            <a:pPr marL="0" indent="0" fontAlgn="base">
              <a:buNone/>
            </a:pPr>
            <a:endParaRPr lang="pt-BR" sz="1600" b="1" dirty="0" smtClean="0">
              <a:sym typeface="Wingdings" panose="05000000000000000000" pitchFamily="2" charset="2"/>
            </a:endParaRPr>
          </a:p>
          <a:p>
            <a:pPr marL="0" indent="0" fontAlgn="base">
              <a:buNone/>
            </a:pPr>
            <a:endParaRPr lang="pt-BR" sz="1600" dirty="0">
              <a:sym typeface="Wingdings" panose="05000000000000000000" pitchFamily="2" charset="2"/>
            </a:endParaRPr>
          </a:p>
          <a:p>
            <a:pPr fontAlgn="base"/>
            <a:endParaRPr lang="pt-BR" sz="1600" dirty="0" smtClean="0">
              <a:sym typeface="Wingdings" panose="05000000000000000000" pitchFamily="2" charset="2"/>
            </a:endParaRPr>
          </a:p>
          <a:p>
            <a:pPr marL="0" indent="0" fontAlgn="base">
              <a:buNone/>
            </a:pPr>
            <a:endParaRPr lang="pt-BR" sz="1600" dirty="0">
              <a:sym typeface="Wingdings" panose="05000000000000000000" pitchFamily="2" charset="2"/>
            </a:endParaRPr>
          </a:p>
          <a:p>
            <a:pPr fontAlgn="base"/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4832064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9" t="16817" r="6103" b="21744"/>
          <a:stretch/>
        </p:blipFill>
        <p:spPr bwMode="auto">
          <a:xfrm>
            <a:off x="346805" y="305127"/>
            <a:ext cx="8352430" cy="373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97" t="40183" r="7230" b="22374"/>
          <a:stretch/>
        </p:blipFill>
        <p:spPr bwMode="auto">
          <a:xfrm>
            <a:off x="1393190" y="3861048"/>
            <a:ext cx="6290850" cy="229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7814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59" t="15956" r="33235" b="7070"/>
          <a:stretch/>
        </p:blipFill>
        <p:spPr bwMode="auto">
          <a:xfrm>
            <a:off x="755576" y="620688"/>
            <a:ext cx="3855761" cy="53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11337" y="2204864"/>
            <a:ext cx="4425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Acesso </a:t>
            </a:r>
            <a:r>
              <a:rPr lang="pt-BR" dirty="0"/>
              <a:t>em:</a:t>
            </a:r>
          </a:p>
          <a:p>
            <a:r>
              <a:rPr lang="pt-BR" dirty="0">
                <a:hlinkClick r:id="rId3"/>
              </a:rPr>
              <a:t>Portal CNJ - Publicações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Link: </a:t>
            </a:r>
          </a:p>
          <a:p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www.cnj.jus.br/files/conteudo/arquivo/2016/07/f247f5ce60df2774c59d6e2dddbfec54.pdf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8395280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781800" cy="1600200"/>
          </a:xfrm>
        </p:spPr>
        <p:txBody>
          <a:bodyPr/>
          <a:lstStyle/>
          <a:p>
            <a:pPr algn="ctr"/>
            <a:r>
              <a:rPr lang="pt-BR" dirty="0" smtClean="0"/>
              <a:t>CASOS PRÁTICOS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828970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268760"/>
            <a:ext cx="8460432" cy="4536504"/>
          </a:xfrm>
        </p:spPr>
        <p:txBody>
          <a:bodyPr>
            <a:noAutofit/>
          </a:bodyPr>
          <a:lstStyle/>
          <a:p>
            <a:pPr fontAlgn="base"/>
            <a:r>
              <a:rPr lang="pt-BR" sz="2800" dirty="0"/>
              <a:t>Segurança dos </a:t>
            </a:r>
            <a:r>
              <a:rPr lang="pt-BR" sz="2800" dirty="0" smtClean="0"/>
              <a:t>alunos</a:t>
            </a:r>
          </a:p>
          <a:p>
            <a:pPr fontAlgn="base"/>
            <a:endParaRPr lang="pt-BR" sz="2800" dirty="0"/>
          </a:p>
          <a:p>
            <a:pPr fontAlgn="base"/>
            <a:r>
              <a:rPr lang="pt-BR" sz="2800" dirty="0"/>
              <a:t>Tráfico de </a:t>
            </a:r>
            <a:r>
              <a:rPr lang="pt-BR" sz="2800" dirty="0" smtClean="0"/>
              <a:t>Drogas</a:t>
            </a:r>
          </a:p>
          <a:p>
            <a:pPr fontAlgn="base"/>
            <a:endParaRPr lang="pt-BR" sz="2800" dirty="0"/>
          </a:p>
          <a:p>
            <a:pPr fontAlgn="base"/>
            <a:r>
              <a:rPr lang="pt-BR" sz="2800" dirty="0" err="1" smtClean="0"/>
              <a:t>Bullying</a:t>
            </a:r>
            <a:r>
              <a:rPr lang="pt-BR" sz="2800" dirty="0" smtClean="0"/>
              <a:t> e Violência</a:t>
            </a:r>
          </a:p>
          <a:p>
            <a:pPr fontAlgn="base"/>
            <a:endParaRPr lang="pt-BR" sz="2800" dirty="0"/>
          </a:p>
          <a:p>
            <a:pPr fontAlgn="base"/>
            <a:r>
              <a:rPr lang="pt-BR" sz="2800" dirty="0"/>
              <a:t>Hibridismo </a:t>
            </a:r>
            <a:r>
              <a:rPr lang="pt-BR" sz="2800" dirty="0" smtClean="0"/>
              <a:t>Cultural</a:t>
            </a:r>
          </a:p>
          <a:p>
            <a:pPr fontAlgn="base"/>
            <a:endParaRPr lang="pt-BR" sz="2800" dirty="0"/>
          </a:p>
          <a:p>
            <a:pPr fontAlgn="base"/>
            <a:r>
              <a:rPr lang="pt-BR" sz="2800" dirty="0" smtClean="0"/>
              <a:t>Ocupação de Escolas</a:t>
            </a:r>
          </a:p>
          <a:p>
            <a:pPr fontAlgn="base"/>
            <a:endParaRPr lang="pt-BR" sz="2800" dirty="0"/>
          </a:p>
          <a:p>
            <a:pPr fontAlgn="base"/>
            <a:r>
              <a:rPr lang="pt-BR" sz="2800" dirty="0"/>
              <a:t>Estatuto </a:t>
            </a:r>
            <a:r>
              <a:rPr lang="pt-BR" sz="2800" dirty="0" smtClean="0"/>
              <a:t>Verticais das </a:t>
            </a:r>
            <a:r>
              <a:rPr lang="pt-BR" sz="2800" dirty="0"/>
              <a:t>Escolas</a:t>
            </a:r>
          </a:p>
          <a:p>
            <a:pPr fontAlgn="base"/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24484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620688"/>
            <a:ext cx="7543800" cy="525658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ym typeface="Wingdings" panose="05000000000000000000" pitchFamily="2" charset="2"/>
              </a:rPr>
              <a:t>Mediação no contexto escolar:</a:t>
            </a:r>
          </a:p>
          <a:p>
            <a:pPr marL="0" indent="0">
              <a:buNone/>
            </a:pPr>
            <a:endParaRPr lang="pt-BR" sz="2000" dirty="0" smtClean="0">
              <a:sym typeface="Wingdings" panose="05000000000000000000" pitchFamily="2" charset="2"/>
            </a:endParaRPr>
          </a:p>
          <a:p>
            <a:pPr lvl="0"/>
            <a:r>
              <a:rPr lang="pt-BR" sz="2000" dirty="0"/>
              <a:t>Disputas entre </a:t>
            </a:r>
            <a:r>
              <a:rPr lang="pt-BR" sz="2000" dirty="0" smtClean="0"/>
              <a:t>alunos</a:t>
            </a:r>
            <a:endParaRPr lang="pt-BR" sz="2000" dirty="0"/>
          </a:p>
          <a:p>
            <a:pPr lvl="0"/>
            <a:r>
              <a:rPr lang="pt-BR" sz="2000" dirty="0"/>
              <a:t>Entre alunos e </a:t>
            </a:r>
            <a:r>
              <a:rPr lang="pt-BR" sz="2000" dirty="0" smtClean="0"/>
              <a:t>professores</a:t>
            </a:r>
            <a:endParaRPr lang="pt-BR" sz="2000" dirty="0"/>
          </a:p>
          <a:p>
            <a:pPr lvl="0"/>
            <a:r>
              <a:rPr lang="pt-BR" sz="2000" dirty="0"/>
              <a:t>Entre membros do corpo docente e </a:t>
            </a:r>
            <a:r>
              <a:rPr lang="pt-BR" sz="2000" dirty="0" smtClean="0"/>
              <a:t>administração</a:t>
            </a:r>
          </a:p>
          <a:p>
            <a:pPr marL="0" lvl="0" indent="0">
              <a:buNone/>
            </a:pPr>
            <a:endParaRPr lang="pt-BR" sz="2000" dirty="0" smtClean="0">
              <a:sym typeface="Wingdings" panose="05000000000000000000" pitchFamily="2" charset="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2000" dirty="0" smtClean="0"/>
              <a:t>Fontes para solução de disputas no âmbito escolar</a:t>
            </a:r>
          </a:p>
          <a:p>
            <a:pPr marL="0" lvl="0" indent="0">
              <a:buNone/>
            </a:pPr>
            <a:endParaRPr lang="pt-BR" sz="2000" dirty="0" smtClean="0"/>
          </a:p>
          <a:p>
            <a:r>
              <a:rPr lang="pt-BR" sz="2000" dirty="0" smtClean="0"/>
              <a:t>Constituição Federal</a:t>
            </a:r>
          </a:p>
          <a:p>
            <a:r>
              <a:rPr lang="pt-BR" sz="2000" dirty="0" smtClean="0"/>
              <a:t>Estatuto da Criança e Adolescente </a:t>
            </a:r>
          </a:p>
          <a:p>
            <a:r>
              <a:rPr lang="pt-BR" sz="2000" dirty="0" smtClean="0"/>
              <a:t>Lei de Diretrizes e Bases </a:t>
            </a:r>
          </a:p>
          <a:p>
            <a:r>
              <a:rPr lang="pt-BR" sz="2000" dirty="0" smtClean="0"/>
              <a:t>Código Penal </a:t>
            </a:r>
          </a:p>
          <a:p>
            <a:r>
              <a:rPr lang="pt-BR" sz="2000" dirty="0" smtClean="0"/>
              <a:t>Código Civil</a:t>
            </a:r>
          </a:p>
          <a:p>
            <a:endParaRPr lang="pt-B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t-BR" sz="2000" dirty="0" smtClean="0">
                <a:sym typeface="Wingdings" panose="05000000000000000000" pitchFamily="2" charset="2"/>
              </a:rPr>
              <a:t>* resoluções? Portarias?</a:t>
            </a:r>
          </a:p>
          <a:p>
            <a:pPr marL="0" indent="0">
              <a:buNone/>
            </a:pPr>
            <a:endParaRPr lang="pt-BR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68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224" y="349488"/>
            <a:ext cx="88924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OBRIGAÇÕES DOS SERVIDORES PÚBLICOS</a:t>
            </a:r>
          </a:p>
          <a:p>
            <a:pPr fontAlgn="base"/>
            <a:endParaRPr lang="pt-BR" sz="1600" dirty="0" smtClean="0"/>
          </a:p>
          <a:p>
            <a:r>
              <a:rPr lang="pt-BR" dirty="0" smtClean="0"/>
              <a:t>ESTATUTO </a:t>
            </a:r>
            <a:r>
              <a:rPr lang="pt-BR" dirty="0"/>
              <a:t>DOS FUNCIONÁRIOS PÚBLICOS DO MUNICÍPIO DE SÃO PAULO </a:t>
            </a:r>
            <a:endParaRPr lang="pt-BR" dirty="0" smtClean="0"/>
          </a:p>
          <a:p>
            <a:r>
              <a:rPr lang="pt-BR" dirty="0" smtClean="0"/>
              <a:t>LEI </a:t>
            </a:r>
            <a:r>
              <a:rPr lang="pt-BR" dirty="0"/>
              <a:t>Nº 8.989, DE 29 DE OUTUBRO DE 1979</a:t>
            </a:r>
          </a:p>
          <a:p>
            <a:r>
              <a:rPr lang="pt-BR" sz="1600" dirty="0" smtClean="0"/>
              <a:t>Art</a:t>
            </a:r>
            <a:r>
              <a:rPr lang="pt-BR" sz="1600" dirty="0"/>
              <a:t>. 178 - São </a:t>
            </a:r>
            <a:r>
              <a:rPr lang="pt-BR" sz="1600" b="1" dirty="0">
                <a:solidFill>
                  <a:srgbClr val="00B050"/>
                </a:solidFill>
              </a:rPr>
              <a:t>deveres</a:t>
            </a:r>
            <a:r>
              <a:rPr lang="pt-BR" sz="1600" dirty="0">
                <a:solidFill>
                  <a:srgbClr val="00B050"/>
                </a:solidFill>
              </a:rPr>
              <a:t> </a:t>
            </a:r>
            <a:r>
              <a:rPr lang="pt-BR" sz="1600" dirty="0"/>
              <a:t>do funcionário</a:t>
            </a:r>
            <a:r>
              <a:rPr lang="pt-BR" sz="1600" dirty="0" smtClean="0"/>
              <a:t>:</a:t>
            </a:r>
          </a:p>
          <a:p>
            <a:r>
              <a:rPr lang="pt-BR" sz="1600" dirty="0" smtClean="0"/>
              <a:t>II </a:t>
            </a:r>
            <a:r>
              <a:rPr lang="pt-BR" sz="1600" dirty="0"/>
              <a:t>- cumprir as ordens superiores, </a:t>
            </a:r>
            <a:r>
              <a:rPr lang="pt-BR" sz="1600" b="1" dirty="0">
                <a:solidFill>
                  <a:srgbClr val="00B050"/>
                </a:solidFill>
              </a:rPr>
              <a:t>representando quando forem manifestamente ilegais</a:t>
            </a:r>
            <a:r>
              <a:rPr lang="pt-BR" sz="1600" dirty="0" smtClean="0"/>
              <a:t>;</a:t>
            </a:r>
          </a:p>
          <a:p>
            <a:r>
              <a:rPr lang="pt-BR" sz="1600" dirty="0" smtClean="0"/>
              <a:t>XI </a:t>
            </a:r>
            <a:r>
              <a:rPr lang="pt-BR" sz="1600" dirty="0"/>
              <a:t>- </a:t>
            </a:r>
            <a:r>
              <a:rPr lang="pt-BR" sz="1600" b="1" dirty="0">
                <a:solidFill>
                  <a:srgbClr val="00B050"/>
                </a:solidFill>
              </a:rPr>
              <a:t>estar em dia com as leis, regulamentos</a:t>
            </a:r>
            <a:r>
              <a:rPr lang="pt-BR" sz="1600" dirty="0"/>
              <a:t>, regimentos, instruções e ordens de serviço que digam respeito às suas </a:t>
            </a:r>
            <a:r>
              <a:rPr lang="pt-BR" sz="1600" dirty="0" smtClean="0"/>
              <a:t>funções;</a:t>
            </a:r>
          </a:p>
          <a:p>
            <a:r>
              <a:rPr lang="pt-BR" sz="1600" dirty="0" smtClean="0"/>
              <a:t>XII </a:t>
            </a:r>
            <a:r>
              <a:rPr lang="pt-BR" sz="1600" dirty="0"/>
              <a:t>- </a:t>
            </a:r>
            <a:r>
              <a:rPr lang="pt-BR" sz="1600" dirty="0">
                <a:solidFill>
                  <a:srgbClr val="00B050"/>
                </a:solidFill>
              </a:rPr>
              <a:t>proceder</a:t>
            </a:r>
            <a:r>
              <a:rPr lang="pt-BR" sz="1600" dirty="0"/>
              <a:t>, pública e particularmente, </a:t>
            </a:r>
            <a:r>
              <a:rPr lang="pt-BR" sz="1600" b="1" dirty="0">
                <a:solidFill>
                  <a:srgbClr val="00B050"/>
                </a:solidFill>
              </a:rPr>
              <a:t>de forma que dignifique a função pública</a:t>
            </a:r>
            <a:r>
              <a:rPr lang="pt-BR" sz="1600" dirty="0"/>
              <a:t>.</a:t>
            </a:r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dirty="0" smtClean="0"/>
              <a:t>LEI </a:t>
            </a:r>
            <a:r>
              <a:rPr lang="pt-BR" dirty="0"/>
              <a:t>Nº 14.660, DE 26 DE DEZEMBRO DE 2007 </a:t>
            </a:r>
            <a:endParaRPr lang="pt-BR" dirty="0" smtClean="0"/>
          </a:p>
          <a:p>
            <a:r>
              <a:rPr lang="pt-BR" sz="1600" dirty="0" smtClean="0"/>
              <a:t>Art</a:t>
            </a:r>
            <a:r>
              <a:rPr lang="pt-BR" sz="1600" dirty="0"/>
              <a:t>. 51. </a:t>
            </a:r>
            <a:r>
              <a:rPr lang="pt-BR" sz="1600" b="1" dirty="0">
                <a:solidFill>
                  <a:srgbClr val="00B050"/>
                </a:solidFill>
              </a:rPr>
              <a:t>Além dos deveres e proibições previstos nas normas estatutárias </a:t>
            </a:r>
            <a:r>
              <a:rPr lang="pt-BR" sz="1600" dirty="0"/>
              <a:t>para os demais servidores municipais, </a:t>
            </a:r>
            <a:r>
              <a:rPr lang="pt-BR" sz="1600" b="1" dirty="0">
                <a:solidFill>
                  <a:srgbClr val="00B050"/>
                </a:solidFill>
              </a:rPr>
              <a:t>constituem deveres de todos os Profissionais da Educação</a:t>
            </a:r>
            <a:r>
              <a:rPr lang="pt-BR" sz="1600" dirty="0"/>
              <a:t>:</a:t>
            </a:r>
          </a:p>
          <a:p>
            <a:r>
              <a:rPr lang="pt-BR" sz="1600" dirty="0"/>
              <a:t>I - </a:t>
            </a:r>
            <a:r>
              <a:rPr lang="pt-BR" sz="1600" b="1" u="sng" dirty="0">
                <a:solidFill>
                  <a:srgbClr val="00B050"/>
                </a:solidFill>
              </a:rPr>
              <a:t>conhecer</a:t>
            </a:r>
            <a:r>
              <a:rPr lang="pt-BR" sz="1600" dirty="0">
                <a:solidFill>
                  <a:srgbClr val="00B050"/>
                </a:solidFill>
              </a:rPr>
              <a:t> </a:t>
            </a:r>
            <a:r>
              <a:rPr lang="pt-BR" sz="1600" dirty="0"/>
              <a:t>e </a:t>
            </a:r>
            <a:r>
              <a:rPr lang="pt-BR" sz="1600" b="1" dirty="0">
                <a:solidFill>
                  <a:srgbClr val="00B050"/>
                </a:solidFill>
              </a:rPr>
              <a:t>respeitar as leis</a:t>
            </a:r>
            <a:r>
              <a:rPr lang="pt-BR" sz="1600" dirty="0"/>
              <a:t>;</a:t>
            </a:r>
          </a:p>
          <a:p>
            <a:r>
              <a:rPr lang="pt-BR" sz="1600" dirty="0"/>
              <a:t>II - </a:t>
            </a:r>
            <a:r>
              <a:rPr lang="pt-BR" sz="1600" b="1" dirty="0">
                <a:solidFill>
                  <a:srgbClr val="00B050"/>
                </a:solidFill>
              </a:rPr>
              <a:t>preservar os princípios, os ideais e fins da Educação Brasileira</a:t>
            </a:r>
            <a:r>
              <a:rPr lang="pt-BR" sz="1600" dirty="0"/>
              <a:t>, no seu desempenho profissional;</a:t>
            </a:r>
          </a:p>
          <a:p>
            <a:r>
              <a:rPr lang="pt-BR" sz="1600" dirty="0" smtClean="0"/>
              <a:t>X </a:t>
            </a:r>
            <a:r>
              <a:rPr lang="pt-BR" sz="1600" dirty="0"/>
              <a:t>- </a:t>
            </a:r>
            <a:r>
              <a:rPr lang="pt-BR" sz="1600" b="1" dirty="0">
                <a:solidFill>
                  <a:srgbClr val="00B050"/>
                </a:solidFill>
              </a:rPr>
              <a:t>respeitar o aluno como sujeito do processo educativo </a:t>
            </a:r>
            <a:r>
              <a:rPr lang="pt-BR" sz="1600" dirty="0"/>
              <a:t>e comprometer-se com a eficiência de seu aprendizado;</a:t>
            </a:r>
          </a:p>
          <a:p>
            <a:r>
              <a:rPr lang="pt-BR" sz="1600" dirty="0"/>
              <a:t>XI - </a:t>
            </a:r>
            <a:r>
              <a:rPr lang="pt-BR" sz="1600" b="1" dirty="0">
                <a:solidFill>
                  <a:srgbClr val="00B050"/>
                </a:solidFill>
              </a:rPr>
              <a:t>comunicar à chefia imediata as irregularidades de que tiver conhecimento</a:t>
            </a:r>
            <a:r>
              <a:rPr lang="pt-BR" sz="1600" dirty="0"/>
              <a:t>, na sua área de atuação, ou às autoridades superiores, no caso de omissão por parte da primeira;</a:t>
            </a:r>
          </a:p>
          <a:p>
            <a:r>
              <a:rPr lang="pt-BR" sz="1600" dirty="0"/>
              <a:t>XII - </a:t>
            </a:r>
            <a:r>
              <a:rPr lang="pt-BR" sz="1600" b="1" u="sng" dirty="0">
                <a:solidFill>
                  <a:srgbClr val="00B050"/>
                </a:solidFill>
              </a:rPr>
              <a:t>assegurar a efetivação dos direitos pertinentes à criança e ao adolescente</a:t>
            </a:r>
            <a:r>
              <a:rPr lang="pt-BR" sz="1600" u="sng" dirty="0"/>
              <a:t>, nos termos do Estatuto da Criança e do Adolescente, comunicando à autoridade competente os casos de que tenham conhecimento, envolvendo suspeita ou confirmação de </a:t>
            </a:r>
            <a:r>
              <a:rPr lang="pt-BR" sz="1600" b="1" u="sng" dirty="0">
                <a:solidFill>
                  <a:srgbClr val="00B050"/>
                </a:solidFill>
              </a:rPr>
              <a:t>maus-tratos</a:t>
            </a:r>
            <a:r>
              <a:rPr lang="pt-BR" sz="1600" dirty="0" smtClean="0"/>
              <a:t>;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652951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224" y="349488"/>
            <a:ext cx="8892480" cy="624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CRIMES</a:t>
            </a:r>
          </a:p>
          <a:p>
            <a:r>
              <a:rPr lang="pt-BR" sz="1750" dirty="0" smtClean="0"/>
              <a:t>Código Penal</a:t>
            </a:r>
          </a:p>
          <a:p>
            <a:r>
              <a:rPr lang="pt-BR" sz="1600" dirty="0" smtClean="0"/>
              <a:t>Art</a:t>
            </a:r>
            <a:r>
              <a:rPr lang="pt-BR" sz="1600" dirty="0"/>
              <a:t>. 21 - O </a:t>
            </a:r>
            <a:r>
              <a:rPr lang="pt-BR" sz="1600" b="1" dirty="0">
                <a:solidFill>
                  <a:srgbClr val="00B050"/>
                </a:solidFill>
              </a:rPr>
              <a:t>desconhecimento da lei é inescusável</a:t>
            </a:r>
            <a:r>
              <a:rPr lang="pt-BR" sz="1600" dirty="0"/>
              <a:t>. O erro sobre a ilicitude do fato, se inevitável, </a:t>
            </a:r>
            <a:endParaRPr lang="pt-BR" sz="1600" dirty="0" smtClean="0"/>
          </a:p>
          <a:p>
            <a:r>
              <a:rPr lang="pt-BR" sz="1600" dirty="0" smtClean="0"/>
              <a:t>isenta </a:t>
            </a:r>
            <a:r>
              <a:rPr lang="pt-BR" sz="1600" dirty="0"/>
              <a:t>de pena; se evitável, poderá diminuí-la de um sexto a um terço. </a:t>
            </a:r>
            <a:endParaRPr lang="pt-BR" sz="1600" dirty="0" smtClean="0"/>
          </a:p>
          <a:p>
            <a:endParaRPr lang="pt-BR" sz="1600" dirty="0"/>
          </a:p>
          <a:p>
            <a:r>
              <a:rPr lang="pt-BR" sz="1600" dirty="0"/>
              <a:t>Art. 20 </a:t>
            </a:r>
            <a:r>
              <a:rPr lang="pt-BR" sz="1600" dirty="0" smtClean="0"/>
              <a:t>(...)</a:t>
            </a:r>
          </a:p>
          <a:p>
            <a:r>
              <a:rPr lang="pt-BR" sz="1600" dirty="0" smtClean="0"/>
              <a:t>§ </a:t>
            </a:r>
            <a:r>
              <a:rPr lang="pt-BR" sz="1600" dirty="0"/>
              <a:t>1º - </a:t>
            </a:r>
            <a:r>
              <a:rPr lang="pt-BR" sz="1600" b="1" dirty="0">
                <a:solidFill>
                  <a:srgbClr val="00B050"/>
                </a:solidFill>
              </a:rPr>
              <a:t>É isento de pena </a:t>
            </a:r>
            <a:r>
              <a:rPr lang="pt-BR" sz="1600" dirty="0"/>
              <a:t>quem, por erro plenamente</a:t>
            </a:r>
            <a:r>
              <a:rPr lang="pt-BR" sz="1600" b="1" dirty="0">
                <a:solidFill>
                  <a:srgbClr val="00B050"/>
                </a:solidFill>
              </a:rPr>
              <a:t> justificado pelas circunstâncias, supõe situação de fato que, se existisse, tornaria a ação legítima</a:t>
            </a:r>
            <a:r>
              <a:rPr lang="pt-BR" sz="1600" dirty="0"/>
              <a:t>. Não há isenção de pena quando o erro deriva de culpa e o fato é punível como crime culposo</a:t>
            </a:r>
            <a:r>
              <a:rPr lang="pt-BR" sz="1600" dirty="0" smtClean="0"/>
              <a:t>.</a:t>
            </a:r>
            <a:endParaRPr lang="pt-BR" sz="1600" dirty="0"/>
          </a:p>
          <a:p>
            <a:endParaRPr lang="pt-BR" sz="1600" dirty="0"/>
          </a:p>
          <a:p>
            <a:r>
              <a:rPr lang="pt-BR" sz="1600" dirty="0" smtClean="0"/>
              <a:t>Art</a:t>
            </a:r>
            <a:r>
              <a:rPr lang="pt-BR" sz="1600" dirty="0"/>
              <a:t>. 22 - Se o fato é cometido sob coação irresistível ou em </a:t>
            </a:r>
            <a:r>
              <a:rPr lang="pt-BR" sz="1600" b="1" dirty="0">
                <a:solidFill>
                  <a:srgbClr val="00B050"/>
                </a:solidFill>
              </a:rPr>
              <a:t>estrita obediência a ordem</a:t>
            </a:r>
            <a:r>
              <a:rPr lang="pt-BR" sz="1600" dirty="0"/>
              <a:t>, </a:t>
            </a:r>
            <a:r>
              <a:rPr lang="pt-BR" sz="1600" b="1" u="sng" dirty="0">
                <a:solidFill>
                  <a:srgbClr val="00B050"/>
                </a:solidFill>
              </a:rPr>
              <a:t>não manifestamente ilegal, de superior hierárquico</a:t>
            </a:r>
            <a:r>
              <a:rPr lang="pt-BR" sz="1600" dirty="0"/>
              <a:t>, só é punível o autor da coação ou da ordem</a:t>
            </a:r>
            <a:r>
              <a:rPr lang="pt-BR" sz="1600" dirty="0" smtClean="0"/>
              <a:t>.</a:t>
            </a:r>
            <a:endParaRPr lang="pt-BR" sz="1600" dirty="0"/>
          </a:p>
          <a:p>
            <a:endParaRPr lang="pt-BR" sz="1600" dirty="0" smtClean="0"/>
          </a:p>
          <a:p>
            <a:r>
              <a:rPr lang="pt-BR" sz="1600" dirty="0" smtClean="0"/>
              <a:t>Art</a:t>
            </a:r>
            <a:r>
              <a:rPr lang="pt-BR" sz="1600" dirty="0"/>
              <a:t>. 23 - </a:t>
            </a:r>
            <a:r>
              <a:rPr lang="pt-BR" sz="1600" b="1" dirty="0">
                <a:solidFill>
                  <a:srgbClr val="00B050"/>
                </a:solidFill>
              </a:rPr>
              <a:t>Não há crime </a:t>
            </a:r>
            <a:r>
              <a:rPr lang="pt-BR" sz="1600" dirty="0"/>
              <a:t>quando o agente pratica o fato</a:t>
            </a:r>
            <a:r>
              <a:rPr lang="pt-BR" sz="1600" dirty="0" smtClean="0"/>
              <a:t>:</a:t>
            </a:r>
            <a:endParaRPr lang="pt-BR" sz="1600" dirty="0"/>
          </a:p>
          <a:p>
            <a:r>
              <a:rPr lang="pt-BR" sz="1600" dirty="0"/>
              <a:t>I - em estado de necessidade; </a:t>
            </a:r>
          </a:p>
          <a:p>
            <a:r>
              <a:rPr lang="pt-BR" sz="1600" dirty="0"/>
              <a:t>II - em legítima defesa</a:t>
            </a:r>
            <a:r>
              <a:rPr lang="pt-BR" sz="1600" dirty="0" smtClean="0"/>
              <a:t>;</a:t>
            </a:r>
            <a:endParaRPr lang="pt-BR" sz="1600" dirty="0"/>
          </a:p>
          <a:p>
            <a:r>
              <a:rPr lang="pt-BR" sz="1600" dirty="0"/>
              <a:t>III - em estrito cumprimento de dever legal ou no exercício regular de direito</a:t>
            </a:r>
            <a:r>
              <a:rPr lang="pt-BR" sz="1600" dirty="0" smtClean="0"/>
              <a:t>.</a:t>
            </a:r>
            <a:endParaRPr lang="pt-BR" sz="1600" dirty="0"/>
          </a:p>
          <a:p>
            <a:endParaRPr lang="pt-BR" sz="1600" dirty="0" smtClean="0"/>
          </a:p>
          <a:p>
            <a:r>
              <a:rPr lang="pt-BR" sz="1600" dirty="0" smtClean="0"/>
              <a:t>Art</a:t>
            </a:r>
            <a:r>
              <a:rPr lang="pt-BR" sz="1600" dirty="0"/>
              <a:t>. 24 - Considera-se em </a:t>
            </a:r>
            <a:r>
              <a:rPr lang="pt-BR" sz="1600" b="1" dirty="0">
                <a:solidFill>
                  <a:srgbClr val="00B050"/>
                </a:solidFill>
              </a:rPr>
              <a:t>estado de necessidade </a:t>
            </a:r>
            <a:r>
              <a:rPr lang="pt-BR" sz="1600" dirty="0"/>
              <a:t>quem pratica o fato para </a:t>
            </a:r>
            <a:r>
              <a:rPr lang="pt-BR" sz="1600" b="1" dirty="0">
                <a:solidFill>
                  <a:srgbClr val="00B050"/>
                </a:solidFill>
              </a:rPr>
              <a:t>salvar de perigo </a:t>
            </a:r>
            <a:r>
              <a:rPr lang="pt-BR" sz="1600" dirty="0"/>
              <a:t>atual, </a:t>
            </a:r>
            <a:endParaRPr lang="pt-BR" sz="1600" dirty="0" smtClean="0"/>
          </a:p>
          <a:p>
            <a:r>
              <a:rPr lang="pt-BR" sz="1600" dirty="0" smtClean="0"/>
              <a:t>que </a:t>
            </a:r>
            <a:r>
              <a:rPr lang="pt-BR" sz="1600" dirty="0"/>
              <a:t>não provocou por sua vontade, nem podia de outro modo evitar, direito próprio ou alheio, cujo sacrifício, nas circunstâncias, não era razoável exigir-se. </a:t>
            </a:r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Art</a:t>
            </a:r>
            <a:r>
              <a:rPr lang="pt-BR" sz="1600" dirty="0"/>
              <a:t>. 25 - Entende-se em </a:t>
            </a:r>
            <a:r>
              <a:rPr lang="pt-BR" sz="1600" b="1" dirty="0">
                <a:solidFill>
                  <a:srgbClr val="00B050"/>
                </a:solidFill>
              </a:rPr>
              <a:t>legítima defesa </a:t>
            </a:r>
            <a:r>
              <a:rPr lang="pt-BR" sz="1600" dirty="0"/>
              <a:t>quem, usando moderadamente dos meios necessários, </a:t>
            </a:r>
            <a:endParaRPr lang="pt-BR" sz="1600" dirty="0" smtClean="0"/>
          </a:p>
          <a:p>
            <a:r>
              <a:rPr lang="pt-BR" sz="1600" b="1" dirty="0" smtClean="0">
                <a:solidFill>
                  <a:srgbClr val="00B050"/>
                </a:solidFill>
              </a:rPr>
              <a:t>repele </a:t>
            </a:r>
            <a:r>
              <a:rPr lang="pt-BR" sz="1600" b="1" dirty="0">
                <a:solidFill>
                  <a:srgbClr val="00B050"/>
                </a:solidFill>
              </a:rPr>
              <a:t>injusta agressão</a:t>
            </a:r>
            <a:r>
              <a:rPr lang="pt-BR" sz="1600" dirty="0"/>
              <a:t>, atual ou iminente, a direito seu ou de outrem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1844299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224" y="349488"/>
            <a:ext cx="889248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CRIMES</a:t>
            </a:r>
          </a:p>
          <a:p>
            <a:pPr algn="ctr" fontAlgn="base"/>
            <a:endParaRPr lang="pt-BR" sz="2000" b="1" dirty="0"/>
          </a:p>
          <a:p>
            <a:r>
              <a:rPr lang="pt-BR" sz="1750" dirty="0" smtClean="0"/>
              <a:t>Código de Processo Penal</a:t>
            </a:r>
          </a:p>
          <a:p>
            <a:endParaRPr lang="pt-BR" sz="1750" dirty="0" smtClean="0"/>
          </a:p>
          <a:p>
            <a:r>
              <a:rPr lang="pt-BR" dirty="0" smtClean="0"/>
              <a:t>Art</a:t>
            </a:r>
            <a:r>
              <a:rPr lang="pt-BR" dirty="0"/>
              <a:t>. 301.  </a:t>
            </a:r>
            <a:r>
              <a:rPr lang="pt-BR" b="1" dirty="0">
                <a:solidFill>
                  <a:srgbClr val="00B050"/>
                </a:solidFill>
              </a:rPr>
              <a:t>Qualquer do povo poderá </a:t>
            </a:r>
            <a:r>
              <a:rPr lang="pt-BR" dirty="0"/>
              <a:t>e as autoridades policiais e seus agentes deverão </a:t>
            </a:r>
            <a:r>
              <a:rPr lang="pt-BR" b="1" dirty="0">
                <a:solidFill>
                  <a:srgbClr val="00B050"/>
                </a:solidFill>
              </a:rPr>
              <a:t>prender quem quer que seja encontrado em flagrante delito</a:t>
            </a:r>
            <a:r>
              <a:rPr lang="pt-BR" dirty="0"/>
              <a:t>.</a:t>
            </a:r>
          </a:p>
          <a:p>
            <a:r>
              <a:rPr lang="pt-BR" dirty="0"/>
              <a:t> </a:t>
            </a:r>
          </a:p>
          <a:p>
            <a:r>
              <a:rPr lang="pt-BR" dirty="0" smtClean="0"/>
              <a:t>Art</a:t>
            </a:r>
            <a:r>
              <a:rPr lang="pt-BR" dirty="0"/>
              <a:t>. 302.  </a:t>
            </a:r>
            <a:r>
              <a:rPr lang="pt-BR" b="1" dirty="0">
                <a:solidFill>
                  <a:srgbClr val="00B050"/>
                </a:solidFill>
              </a:rPr>
              <a:t>Considera-se em flagrante delito quem</a:t>
            </a:r>
            <a:r>
              <a:rPr lang="pt-BR" dirty="0"/>
              <a:t>:</a:t>
            </a:r>
          </a:p>
          <a:p>
            <a:r>
              <a:rPr lang="pt-BR" dirty="0" smtClean="0"/>
              <a:t>I</a:t>
            </a:r>
            <a:r>
              <a:rPr lang="pt-BR" dirty="0"/>
              <a:t> - está cometendo a infração penal;</a:t>
            </a:r>
          </a:p>
          <a:p>
            <a:r>
              <a:rPr lang="pt-BR" dirty="0" smtClean="0"/>
              <a:t>II</a:t>
            </a:r>
            <a:r>
              <a:rPr lang="pt-BR" dirty="0"/>
              <a:t> - acaba de cometê-la;</a:t>
            </a:r>
          </a:p>
          <a:p>
            <a:r>
              <a:rPr lang="pt-BR" dirty="0" smtClean="0"/>
              <a:t>III</a:t>
            </a:r>
            <a:r>
              <a:rPr lang="pt-BR" dirty="0"/>
              <a:t> - é perseguido, logo após, pela autoridade, pelo ofendido ou por qualquer pessoa, em situação que faça presumir ser autor da infração;</a:t>
            </a:r>
          </a:p>
          <a:p>
            <a:r>
              <a:rPr lang="pt-BR" dirty="0" smtClean="0"/>
              <a:t>IV</a:t>
            </a:r>
            <a:r>
              <a:rPr lang="pt-BR" dirty="0"/>
              <a:t> - é encontrado, logo depois, com instrumentos, armas, objetos ou papéis que façam presumir ser ele autor da infração.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6776366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7504" y="349488"/>
            <a:ext cx="9172312" cy="822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 ESPÉCIES DE CRIMES </a:t>
            </a:r>
          </a:p>
          <a:p>
            <a:pPr algn="ctr" fontAlgn="base"/>
            <a:endParaRPr lang="pt-BR" sz="2000" b="1" dirty="0" smtClean="0"/>
          </a:p>
          <a:p>
            <a:pPr marL="285750" indent="-285750">
              <a:buFont typeface="Wingdings"/>
              <a:buChar char="à"/>
            </a:pPr>
            <a:r>
              <a:rPr lang="pt-BR" sz="2000" dirty="0" smtClean="0">
                <a:sym typeface="Wingdings" panose="05000000000000000000" pitchFamily="2" charset="2"/>
              </a:rPr>
              <a:t>homicídio, aborto</a:t>
            </a:r>
          </a:p>
          <a:p>
            <a:pPr marL="285750" indent="-285750">
              <a:buFont typeface="Wingdings"/>
              <a:buChar char="à"/>
            </a:pPr>
            <a:r>
              <a:rPr lang="pt-BR" sz="2000" dirty="0" smtClean="0">
                <a:sym typeface="Wingdings" panose="05000000000000000000" pitchFamily="2" charset="2"/>
              </a:rPr>
              <a:t>roubo, furto, extorsão</a:t>
            </a:r>
          </a:p>
          <a:p>
            <a:pPr marL="285750" indent="-285750">
              <a:buFont typeface="Wingdings"/>
              <a:buChar char="à"/>
            </a:pPr>
            <a:r>
              <a:rPr lang="pt-BR" sz="2000" dirty="0">
                <a:sym typeface="Wingdings" panose="05000000000000000000" pitchFamily="2" charset="2"/>
              </a:rPr>
              <a:t>c</a:t>
            </a:r>
            <a:r>
              <a:rPr lang="pt-BR" sz="2000" dirty="0" smtClean="0">
                <a:sym typeface="Wingdings" panose="05000000000000000000" pitchFamily="2" charset="2"/>
              </a:rPr>
              <a:t>alúnia, difamação, injúria</a:t>
            </a:r>
          </a:p>
          <a:p>
            <a:pPr marL="285750" indent="-285750">
              <a:buFont typeface="Wingdings"/>
              <a:buChar char="à"/>
            </a:pPr>
            <a:r>
              <a:rPr lang="pt-BR" sz="2000" dirty="0" smtClean="0">
                <a:sym typeface="Wingdings" panose="05000000000000000000" pitchFamily="2" charset="2"/>
              </a:rPr>
              <a:t>incêndio, dano, explosão</a:t>
            </a:r>
          </a:p>
          <a:p>
            <a:pPr marL="285750" indent="-285750">
              <a:buFont typeface="Wingdings"/>
              <a:buChar char="à"/>
            </a:pPr>
            <a:r>
              <a:rPr lang="pt-BR" sz="2000" dirty="0" smtClean="0">
                <a:sym typeface="Wingdings" panose="05000000000000000000" pitchFamily="2" charset="2"/>
              </a:rPr>
              <a:t>incitação e apologia de crime</a:t>
            </a:r>
          </a:p>
          <a:p>
            <a:pPr marL="285750" indent="-285750">
              <a:buFont typeface="Wingdings"/>
              <a:buChar char="à"/>
            </a:pPr>
            <a:r>
              <a:rPr lang="pt-BR" sz="2000" dirty="0" smtClean="0">
                <a:sym typeface="Wingdings" panose="05000000000000000000" pitchFamily="2" charset="2"/>
              </a:rPr>
              <a:t>Crimes sexuais contra vulneráveis (menores de 14 anos): estupro, corrupção de menores</a:t>
            </a:r>
            <a:r>
              <a:rPr lang="pt-BR" sz="2000" dirty="0">
                <a:sym typeface="Wingdings" panose="05000000000000000000" pitchFamily="2" charset="2"/>
              </a:rPr>
              <a:t>, Satisfação de lascívia mediante presença de criança ou adolescente, Favorecimento da prostituição ou de outra forma de exploração sexual de criança ou adolescente ou de vulnerável</a:t>
            </a:r>
            <a:r>
              <a:rPr lang="pt-BR" sz="2000" dirty="0" smtClean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/>
              <a:buChar char="à"/>
            </a:pPr>
            <a:r>
              <a:rPr lang="pt-BR" sz="2000" dirty="0" smtClean="0">
                <a:sym typeface="Wingdings" panose="05000000000000000000" pitchFamily="2" charset="2"/>
              </a:rPr>
              <a:t>Peculato (apropriação de dinheiro por funcionário público); Corrupção ativa e passiva; Concussão (exigir vantagem indevida); Prevaricação (deixar de praticar ato de ofício)</a:t>
            </a:r>
          </a:p>
          <a:p>
            <a:pPr marL="285750" indent="-285750">
              <a:buFont typeface="Wingdings"/>
              <a:buChar char="à"/>
            </a:pPr>
            <a:r>
              <a:rPr lang="pt-BR" sz="2000" dirty="0">
                <a:sym typeface="Wingdings" panose="05000000000000000000" pitchFamily="2" charset="2"/>
              </a:rPr>
              <a:t>Denunciação Caluniosa </a:t>
            </a:r>
            <a:r>
              <a:rPr lang="pt-BR" sz="2000" dirty="0" smtClean="0">
                <a:sym typeface="Wingdings" panose="05000000000000000000" pitchFamily="2" charset="2"/>
              </a:rPr>
              <a:t>(dar </a:t>
            </a:r>
            <a:r>
              <a:rPr lang="pt-BR" sz="2000" dirty="0">
                <a:sym typeface="Wingdings" panose="05000000000000000000" pitchFamily="2" charset="2"/>
              </a:rPr>
              <a:t>causa à </a:t>
            </a:r>
            <a:r>
              <a:rPr lang="pt-BR" sz="2000" dirty="0" smtClean="0">
                <a:sym typeface="Wingdings" panose="05000000000000000000" pitchFamily="2" charset="2"/>
              </a:rPr>
              <a:t>investigação policial ou processo judicial contra </a:t>
            </a:r>
            <a:r>
              <a:rPr lang="pt-BR" sz="2000" dirty="0">
                <a:sym typeface="Wingdings" panose="05000000000000000000" pitchFamily="2" charset="2"/>
              </a:rPr>
              <a:t>alguém, </a:t>
            </a:r>
            <a:r>
              <a:rPr lang="pt-BR" sz="2000" dirty="0" smtClean="0">
                <a:sym typeface="Wingdings" panose="05000000000000000000" pitchFamily="2" charset="2"/>
              </a:rPr>
              <a:t>sabendo-o que é inocente)</a:t>
            </a:r>
          </a:p>
          <a:p>
            <a:pPr marL="285750" indent="-285750">
              <a:buFont typeface="Wingdings"/>
              <a:buChar char="à"/>
            </a:pPr>
            <a:r>
              <a:rPr lang="pt-BR" sz="2000" dirty="0" smtClean="0"/>
              <a:t>Comunicação </a:t>
            </a:r>
            <a:r>
              <a:rPr lang="pt-BR" sz="2000" dirty="0"/>
              <a:t>falsa de crime </a:t>
            </a:r>
            <a:r>
              <a:rPr lang="pt-BR" sz="2000" dirty="0" smtClean="0"/>
              <a:t>(provocar </a:t>
            </a:r>
            <a:r>
              <a:rPr lang="pt-BR" sz="2000" dirty="0"/>
              <a:t>a ação de autoridade, comunicando-lhe a ocorrência de crime ou de contravenção que sabe não se ter </a:t>
            </a:r>
            <a:r>
              <a:rPr lang="pt-BR" sz="2000" dirty="0" smtClean="0"/>
              <a:t>verificado)</a:t>
            </a:r>
          </a:p>
          <a:p>
            <a:pPr marL="285750" indent="-285750">
              <a:buFont typeface="Wingdings"/>
              <a:buChar char="à"/>
            </a:pPr>
            <a:r>
              <a:rPr lang="pt-BR" sz="1900" dirty="0" smtClean="0"/>
              <a:t>Exercício </a:t>
            </a:r>
            <a:r>
              <a:rPr lang="pt-BR" sz="1900" dirty="0"/>
              <a:t>arbitrário das próprias </a:t>
            </a:r>
            <a:r>
              <a:rPr lang="pt-BR" sz="1900" dirty="0" smtClean="0"/>
              <a:t>razões</a:t>
            </a:r>
            <a:r>
              <a:rPr lang="pt-BR" sz="1900" b="1" dirty="0" smtClean="0"/>
              <a:t> </a:t>
            </a:r>
            <a:r>
              <a:rPr lang="pt-BR" sz="1900" dirty="0" smtClean="0"/>
              <a:t>(fazer </a:t>
            </a:r>
            <a:r>
              <a:rPr lang="pt-BR" sz="1900" dirty="0"/>
              <a:t>justiça pelas próprias mãos, para satisfazer pretensão, embora legítima, salvo quando a lei o </a:t>
            </a:r>
            <a:r>
              <a:rPr lang="pt-BR" sz="1900" dirty="0" smtClean="0"/>
              <a:t>permite)</a:t>
            </a:r>
            <a:endParaRPr lang="pt-BR" sz="1900" dirty="0"/>
          </a:p>
          <a:p>
            <a:pPr marL="285750" indent="-285750">
              <a:buFont typeface="Wingdings"/>
              <a:buChar char="à"/>
            </a:pPr>
            <a:endParaRPr lang="pt-BR" sz="1600" dirty="0"/>
          </a:p>
          <a:p>
            <a:pPr marL="285750" indent="-285750">
              <a:buFont typeface="Wingdings"/>
              <a:buChar char="à"/>
            </a:pPr>
            <a:endParaRPr lang="pt-BR" sz="1750" dirty="0" smtClean="0">
              <a:sym typeface="Wingdings" panose="05000000000000000000" pitchFamily="2" charset="2"/>
            </a:endParaRPr>
          </a:p>
          <a:p>
            <a:endParaRPr lang="pt-BR" sz="1750" dirty="0" smtClean="0"/>
          </a:p>
          <a:p>
            <a:r>
              <a:rPr lang="pt-BR" sz="1600" dirty="0"/>
              <a:t>        </a:t>
            </a:r>
            <a:endParaRPr lang="pt-BR" sz="1600" dirty="0" smtClean="0"/>
          </a:p>
          <a:p>
            <a:endParaRPr lang="pt-BR" sz="1600" b="1" dirty="0"/>
          </a:p>
          <a:p>
            <a:endParaRPr lang="pt-BR" sz="1750" dirty="0" smtClean="0"/>
          </a:p>
        </p:txBody>
      </p:sp>
    </p:spTree>
    <p:extLst>
      <p:ext uri="{BB962C8B-B14F-4D97-AF65-F5344CB8AC3E}">
        <p14:creationId xmlns:p14="http://schemas.microsoft.com/office/powerpoint/2010/main" xmlns="" val="10791952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224" y="349488"/>
            <a:ext cx="8892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ESPÉCIES DE CRIMES</a:t>
            </a:r>
          </a:p>
          <a:p>
            <a:pPr algn="ctr" fontAlgn="base"/>
            <a:endParaRPr lang="pt-BR" sz="2000" b="1" dirty="0"/>
          </a:p>
          <a:p>
            <a:r>
              <a:rPr lang="pt-BR" dirty="0" smtClean="0"/>
              <a:t>Código Penal</a:t>
            </a:r>
          </a:p>
          <a:p>
            <a:endParaRPr lang="pt-BR" dirty="0" smtClean="0"/>
          </a:p>
          <a:p>
            <a:r>
              <a:rPr lang="pt-BR" b="1" dirty="0"/>
              <a:t>Exercício arbitrário ou abuso de </a:t>
            </a:r>
            <a:r>
              <a:rPr lang="pt-BR" b="1" dirty="0" smtClean="0"/>
              <a:t>poder</a:t>
            </a:r>
          </a:p>
          <a:p>
            <a:endParaRPr lang="pt-BR" dirty="0"/>
          </a:p>
          <a:p>
            <a:r>
              <a:rPr lang="pt-BR" dirty="0"/>
              <a:t>Art. 350 - Ordenar ou executar medida privativa de liberdade individual, sem as formalidades legais ou com abuso de poder:</a:t>
            </a:r>
          </a:p>
          <a:p>
            <a:r>
              <a:rPr lang="pt-BR" dirty="0"/>
              <a:t>Pena - detenção, de um mês a um ano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Parágrafo único - </a:t>
            </a:r>
            <a:r>
              <a:rPr lang="pt-BR" b="1" dirty="0">
                <a:solidFill>
                  <a:srgbClr val="00B050"/>
                </a:solidFill>
              </a:rPr>
              <a:t>Na mesma pena incorre o funcionário que</a:t>
            </a:r>
            <a:r>
              <a:rPr lang="pt-BR" dirty="0"/>
              <a:t>:</a:t>
            </a:r>
          </a:p>
          <a:p>
            <a:r>
              <a:rPr lang="pt-BR" dirty="0"/>
              <a:t>I - ilegalmente recebe e recolhe alguém a prisão, ou a estabelecimento destinado a execução de pena privativa de liberdade ou de medida de segurança;</a:t>
            </a:r>
          </a:p>
          <a:p>
            <a:r>
              <a:rPr lang="pt-BR" dirty="0"/>
              <a:t>II - prolonga a execução de pena ou de medida de segurança, deixando de expedir em tempo oportuno ou de executar imediatamente a ordem de liberdade;</a:t>
            </a:r>
          </a:p>
          <a:p>
            <a:r>
              <a:rPr lang="pt-BR" dirty="0"/>
              <a:t>III - </a:t>
            </a:r>
            <a:r>
              <a:rPr lang="pt-BR" b="1" dirty="0">
                <a:solidFill>
                  <a:srgbClr val="00B050"/>
                </a:solidFill>
              </a:rPr>
              <a:t>submete pessoa que está sob sua guarda ou custódia a vexame ou a constrangimento não autorizado em lei</a:t>
            </a:r>
            <a:r>
              <a:rPr lang="pt-BR" dirty="0"/>
              <a:t>;</a:t>
            </a:r>
          </a:p>
          <a:p>
            <a:r>
              <a:rPr lang="pt-BR" dirty="0"/>
              <a:t>IV - </a:t>
            </a:r>
            <a:r>
              <a:rPr lang="pt-BR" b="1" dirty="0">
                <a:solidFill>
                  <a:srgbClr val="00B050"/>
                </a:solidFill>
              </a:rPr>
              <a:t>efetua, com abuso de poder, qualquer diligência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35887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781800" cy="1024136"/>
          </a:xfrm>
        </p:spPr>
        <p:txBody>
          <a:bodyPr/>
          <a:lstStyle/>
          <a:p>
            <a:pPr algn="ctr"/>
            <a:r>
              <a:rPr lang="pt-BR" dirty="0" smtClean="0"/>
              <a:t>ESTUDO DO CONFLITO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2812" y="332656"/>
            <a:ext cx="7992888" cy="602453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sz="7200" dirty="0" smtClean="0"/>
          </a:p>
          <a:p>
            <a:endParaRPr lang="pt-BR" sz="7200" dirty="0"/>
          </a:p>
          <a:p>
            <a:endParaRPr lang="pt-BR" sz="7200" dirty="0" smtClean="0"/>
          </a:p>
          <a:p>
            <a:endParaRPr lang="pt-BR" sz="72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 smtClean="0"/>
              <a:t>O que caracteriza um conflito?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7200" dirty="0" smtClean="0"/>
          </a:p>
          <a:p>
            <a:pPr marL="0" indent="0">
              <a:buNone/>
            </a:pPr>
            <a:r>
              <a:rPr lang="pt-BR" sz="7200" dirty="0"/>
              <a:t> </a:t>
            </a:r>
            <a:r>
              <a:rPr lang="pt-BR" sz="7200" dirty="0" smtClean="0"/>
              <a:t>“tensão entre a proteção de um interesse e a impossibilidade de obtê-lo = pretensão resistida”</a:t>
            </a:r>
          </a:p>
          <a:p>
            <a:pPr marL="0" indent="0">
              <a:buNone/>
            </a:pPr>
            <a:r>
              <a:rPr lang="pt-BR" sz="7200" dirty="0" smtClean="0"/>
              <a:t>“conflitos, disputas e confrontos”</a:t>
            </a:r>
            <a:endParaRPr lang="pt-BR" sz="7200" dirty="0"/>
          </a:p>
          <a:p>
            <a:pPr>
              <a:buFont typeface="Wingdings" panose="05000000000000000000" pitchFamily="2" charset="2"/>
              <a:buChar char="Ø"/>
            </a:pPr>
            <a:endParaRPr lang="pt-BR" sz="72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7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 smtClean="0"/>
              <a:t>Partes no conflito: </a:t>
            </a:r>
          </a:p>
          <a:p>
            <a:pPr marL="0" indent="0">
              <a:buNone/>
            </a:pPr>
            <a:r>
              <a:rPr lang="pt-BR" sz="7200" dirty="0" smtClean="0"/>
              <a:t>“defensor interesse A, defensor interesse B, Mediador”</a:t>
            </a:r>
          </a:p>
          <a:p>
            <a:pPr marL="0" indent="0">
              <a:buNone/>
            </a:pPr>
            <a:r>
              <a:rPr lang="pt-BR" sz="7200" dirty="0" smtClean="0"/>
              <a:t>“funções diferentes”</a:t>
            </a:r>
          </a:p>
          <a:p>
            <a:pPr marL="0" indent="0">
              <a:buNone/>
            </a:pPr>
            <a:r>
              <a:rPr lang="pt-BR" sz="7200" dirty="0" smtClean="0"/>
              <a:t> </a:t>
            </a:r>
            <a:endParaRPr lang="pt-BR" sz="72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0427916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224" y="349488"/>
            <a:ext cx="889248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RELAÇÕES DE FAMÍLIA</a:t>
            </a:r>
          </a:p>
          <a:p>
            <a:pPr algn="ctr" fontAlgn="base"/>
            <a:endParaRPr lang="pt-BR" sz="2000" b="1" dirty="0"/>
          </a:p>
          <a:p>
            <a:r>
              <a:rPr lang="pt-BR" dirty="0" smtClean="0"/>
              <a:t>Código Civil</a:t>
            </a:r>
          </a:p>
          <a:p>
            <a:endParaRPr lang="pt-BR" dirty="0" smtClean="0"/>
          </a:p>
          <a:p>
            <a:r>
              <a:rPr lang="pt-BR" sz="1600" dirty="0"/>
              <a:t>Art. 5</a:t>
            </a:r>
            <a:r>
              <a:rPr lang="pt-BR" sz="1600" u="sng" baseline="30000" dirty="0"/>
              <a:t>o</a:t>
            </a:r>
            <a:r>
              <a:rPr lang="pt-BR" sz="1600" dirty="0"/>
              <a:t> A menoridade cessa aos </a:t>
            </a:r>
            <a:r>
              <a:rPr lang="pt-BR" sz="1600" b="1" dirty="0">
                <a:solidFill>
                  <a:srgbClr val="00B050"/>
                </a:solidFill>
              </a:rPr>
              <a:t>dezoito anos completos</a:t>
            </a:r>
            <a:r>
              <a:rPr lang="pt-BR" sz="1600" dirty="0"/>
              <a:t>, quando a pessoa fica </a:t>
            </a:r>
            <a:r>
              <a:rPr lang="pt-BR" sz="1600" b="1" dirty="0">
                <a:solidFill>
                  <a:srgbClr val="00B050"/>
                </a:solidFill>
              </a:rPr>
              <a:t>habilitada à prática de todos os atos da vida civil</a:t>
            </a:r>
            <a:r>
              <a:rPr lang="pt-BR" sz="1600" dirty="0"/>
              <a:t>.</a:t>
            </a:r>
          </a:p>
          <a:p>
            <a:endParaRPr lang="pt-BR" sz="1600" dirty="0" smtClean="0"/>
          </a:p>
          <a:p>
            <a:r>
              <a:rPr lang="pt-BR" sz="1600" dirty="0" smtClean="0"/>
              <a:t>Art</a:t>
            </a:r>
            <a:r>
              <a:rPr lang="pt-BR" sz="1600" dirty="0"/>
              <a:t>. 1.630. Os filhos estão sujeitos ao </a:t>
            </a:r>
            <a:r>
              <a:rPr lang="pt-BR" sz="1600" b="1" dirty="0">
                <a:solidFill>
                  <a:srgbClr val="00B050"/>
                </a:solidFill>
              </a:rPr>
              <a:t>poder familiar, enquanto menores</a:t>
            </a:r>
            <a:r>
              <a:rPr lang="pt-BR" sz="1600" dirty="0" smtClean="0"/>
              <a:t>.</a:t>
            </a:r>
          </a:p>
          <a:p>
            <a:endParaRPr lang="pt-BR" sz="1600" dirty="0"/>
          </a:p>
          <a:p>
            <a:r>
              <a:rPr lang="pt-BR" sz="1600" dirty="0" smtClean="0"/>
              <a:t>Art</a:t>
            </a:r>
            <a:r>
              <a:rPr lang="pt-BR" sz="1600" dirty="0"/>
              <a:t>. 1.634.  Compete a ambos os pais, qualquer que seja a sua situação conjugal, o pleno exercício do </a:t>
            </a:r>
            <a:r>
              <a:rPr lang="pt-BR" sz="1600" b="1" dirty="0">
                <a:solidFill>
                  <a:srgbClr val="00B050"/>
                </a:solidFill>
              </a:rPr>
              <a:t>poder familiar, que consiste em, quanto aos filhos</a:t>
            </a:r>
            <a:r>
              <a:rPr lang="pt-BR" sz="1600" dirty="0"/>
              <a:t>:    </a:t>
            </a:r>
          </a:p>
          <a:p>
            <a:endParaRPr lang="pt-BR" sz="1600" dirty="0"/>
          </a:p>
          <a:p>
            <a:r>
              <a:rPr lang="pt-BR" sz="1600" dirty="0"/>
              <a:t>I - dirigir-lhes a criação e a </a:t>
            </a:r>
            <a:r>
              <a:rPr lang="pt-BR" sz="1600" b="1" dirty="0">
                <a:solidFill>
                  <a:srgbClr val="00B050"/>
                </a:solidFill>
              </a:rPr>
              <a:t>educação</a:t>
            </a:r>
            <a:r>
              <a:rPr lang="pt-BR" sz="1600" dirty="0"/>
              <a:t>;     </a:t>
            </a:r>
          </a:p>
          <a:p>
            <a:r>
              <a:rPr lang="pt-BR" sz="1600" dirty="0"/>
              <a:t>II - exercer a </a:t>
            </a:r>
            <a:r>
              <a:rPr lang="pt-BR" sz="1600" b="1" dirty="0">
                <a:solidFill>
                  <a:srgbClr val="00B050"/>
                </a:solidFill>
              </a:rPr>
              <a:t>guarda</a:t>
            </a:r>
            <a:r>
              <a:rPr lang="pt-BR" sz="1600" dirty="0">
                <a:solidFill>
                  <a:srgbClr val="00B050"/>
                </a:solidFill>
              </a:rPr>
              <a:t> </a:t>
            </a:r>
            <a:r>
              <a:rPr lang="pt-BR" sz="1600" dirty="0"/>
              <a:t>unilateral ou compartilhada nos termos do art. 1.584;    </a:t>
            </a:r>
          </a:p>
          <a:p>
            <a:r>
              <a:rPr lang="pt-BR" sz="1600" dirty="0"/>
              <a:t>III - conceder-lhes ou negar-lhes </a:t>
            </a:r>
            <a:r>
              <a:rPr lang="pt-BR" sz="1600" b="1" dirty="0">
                <a:solidFill>
                  <a:srgbClr val="00B050"/>
                </a:solidFill>
              </a:rPr>
              <a:t>consentimento para casarem</a:t>
            </a:r>
            <a:r>
              <a:rPr lang="pt-BR" sz="1600" dirty="0"/>
              <a:t>;     </a:t>
            </a:r>
          </a:p>
          <a:p>
            <a:r>
              <a:rPr lang="pt-BR" sz="1600" dirty="0"/>
              <a:t>IV - conceder-lhes ou negar-lhes </a:t>
            </a:r>
            <a:r>
              <a:rPr lang="pt-BR" sz="1600" b="1" dirty="0">
                <a:solidFill>
                  <a:srgbClr val="00B050"/>
                </a:solidFill>
              </a:rPr>
              <a:t>consentimento para viajarem ao exterior</a:t>
            </a:r>
            <a:r>
              <a:rPr lang="pt-BR" sz="1600" dirty="0"/>
              <a:t>;    </a:t>
            </a:r>
          </a:p>
          <a:p>
            <a:r>
              <a:rPr lang="pt-BR" sz="1600" dirty="0"/>
              <a:t>V - conceder-lhes ou negar-lhes </a:t>
            </a:r>
            <a:r>
              <a:rPr lang="pt-BR" sz="1600" b="1" dirty="0">
                <a:solidFill>
                  <a:srgbClr val="00B050"/>
                </a:solidFill>
              </a:rPr>
              <a:t>consentimento para mudarem sua residência </a:t>
            </a:r>
            <a:r>
              <a:rPr lang="pt-BR" sz="1600" dirty="0"/>
              <a:t>permanente para outro Município;     </a:t>
            </a:r>
          </a:p>
          <a:p>
            <a:r>
              <a:rPr lang="pt-BR" sz="1600" dirty="0"/>
              <a:t>VI - </a:t>
            </a:r>
            <a:r>
              <a:rPr lang="pt-BR" sz="1600" b="1" dirty="0" err="1">
                <a:solidFill>
                  <a:srgbClr val="00B050"/>
                </a:solidFill>
              </a:rPr>
              <a:t>nomear-lhes</a:t>
            </a:r>
            <a:r>
              <a:rPr lang="pt-BR" sz="1600" b="1" dirty="0">
                <a:solidFill>
                  <a:srgbClr val="00B050"/>
                </a:solidFill>
              </a:rPr>
              <a:t> tutor </a:t>
            </a:r>
            <a:r>
              <a:rPr lang="pt-BR" sz="1600" dirty="0"/>
              <a:t>por testamento ou documento autêntico, se o outro dos pais não lhe sobreviver, ou o sobrevivo não puder exercer o poder familiar;     </a:t>
            </a:r>
          </a:p>
          <a:p>
            <a:r>
              <a:rPr lang="pt-BR" sz="1600" dirty="0"/>
              <a:t>VII - </a:t>
            </a:r>
            <a:r>
              <a:rPr lang="pt-BR" sz="1600" b="1" dirty="0">
                <a:solidFill>
                  <a:srgbClr val="00B050"/>
                </a:solidFill>
              </a:rPr>
              <a:t>representá-los judicial e extrajudicialmente até os 16 (dezesseis) anos</a:t>
            </a:r>
            <a:r>
              <a:rPr lang="pt-BR" sz="1600" dirty="0"/>
              <a:t>, nos atos da vida civil, e assisti-los, após essa idade, nos atos em que forem partes, suprindo-lhes o consentimento;    </a:t>
            </a:r>
          </a:p>
          <a:p>
            <a:r>
              <a:rPr lang="pt-BR" sz="1600" dirty="0"/>
              <a:t>VIII - </a:t>
            </a:r>
            <a:r>
              <a:rPr lang="pt-BR" sz="1600" b="1" dirty="0">
                <a:solidFill>
                  <a:srgbClr val="00B050"/>
                </a:solidFill>
              </a:rPr>
              <a:t>reclamá-los de quem ilegalmente os detenha</a:t>
            </a:r>
            <a:r>
              <a:rPr lang="pt-BR" sz="1600" dirty="0"/>
              <a:t>;  </a:t>
            </a:r>
          </a:p>
          <a:p>
            <a:r>
              <a:rPr lang="pt-BR" sz="1600" dirty="0"/>
              <a:t>IX - </a:t>
            </a:r>
            <a:r>
              <a:rPr lang="pt-BR" sz="1600" b="1" dirty="0">
                <a:solidFill>
                  <a:srgbClr val="00B050"/>
                </a:solidFill>
              </a:rPr>
              <a:t>exigir que lhes prestem obediência</a:t>
            </a:r>
            <a:r>
              <a:rPr lang="pt-BR" sz="1600" dirty="0"/>
              <a:t>, respeito e os serviços próprios de sua idade e condição. </a:t>
            </a:r>
          </a:p>
          <a:p>
            <a:endParaRPr lang="pt-BR" sz="1600" b="1" dirty="0">
              <a:solidFill>
                <a:srgbClr val="00B050"/>
              </a:solidFill>
            </a:endParaRPr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2347199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224" y="349488"/>
            <a:ext cx="889248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RELAÇÕES DE FAMÍLIA</a:t>
            </a:r>
          </a:p>
          <a:p>
            <a:pPr fontAlgn="base"/>
            <a:endParaRPr lang="pt-BR" sz="2000" b="1" dirty="0"/>
          </a:p>
          <a:p>
            <a:r>
              <a:rPr lang="pt-BR" dirty="0" smtClean="0"/>
              <a:t>Código Civil</a:t>
            </a:r>
          </a:p>
          <a:p>
            <a:endParaRPr lang="pt-BR" sz="1600" dirty="0"/>
          </a:p>
          <a:p>
            <a:r>
              <a:rPr lang="pt-BR" sz="1600" dirty="0" err="1"/>
              <a:t>Art</a:t>
            </a:r>
            <a:r>
              <a:rPr lang="pt-BR" sz="1600" dirty="0"/>
              <a:t> 1.636. O pai ou a mãe que contrai </a:t>
            </a:r>
            <a:r>
              <a:rPr lang="pt-BR" sz="1600" b="1" dirty="0">
                <a:solidFill>
                  <a:srgbClr val="00B050"/>
                </a:solidFill>
              </a:rPr>
              <a:t>novas núpcias, ou estabelece união estável, não perde, quanto aos filhos do relacionamento anterior, os direitos ao poder familiar</a:t>
            </a:r>
            <a:r>
              <a:rPr lang="pt-BR" sz="1600" dirty="0"/>
              <a:t>, exercendo-os sem qualquer interferência do novo cônjuge ou companheiro.</a:t>
            </a:r>
          </a:p>
          <a:p>
            <a:r>
              <a:rPr lang="pt-BR" sz="1600" dirty="0"/>
              <a:t>Parágrafo único. Igual preceito ao estabelecido neste artigo aplica-se ao </a:t>
            </a:r>
            <a:r>
              <a:rPr lang="pt-BR" sz="1600" b="1" dirty="0">
                <a:solidFill>
                  <a:srgbClr val="00B050"/>
                </a:solidFill>
              </a:rPr>
              <a:t>pai ou à mãe solteiros que casarem ou estabelecerem união estável.</a:t>
            </a:r>
          </a:p>
          <a:p>
            <a:endParaRPr lang="pt-BR" sz="1600" b="1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r>
              <a:rPr lang="pt-BR" sz="1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EXCEÇÃO </a:t>
            </a:r>
            <a:r>
              <a:rPr lang="pt-BR" sz="1600" b="1" dirty="0">
                <a:solidFill>
                  <a:srgbClr val="7030A0"/>
                </a:solidFill>
                <a:sym typeface="Wingdings" panose="05000000000000000000" pitchFamily="2" charset="2"/>
              </a:rPr>
              <a:t>À REGRA =  </a:t>
            </a:r>
            <a:r>
              <a:rPr lang="pt-BR" sz="1600" b="1" dirty="0" smtClean="0">
                <a:solidFill>
                  <a:srgbClr val="7030A0"/>
                </a:solidFill>
              </a:rPr>
              <a:t>EMANCIPAÇÃO</a:t>
            </a:r>
          </a:p>
          <a:p>
            <a:r>
              <a:rPr lang="pt-BR" sz="1600" dirty="0" smtClean="0"/>
              <a:t>Art</a:t>
            </a:r>
            <a:r>
              <a:rPr lang="pt-BR" sz="1600" dirty="0"/>
              <a:t>. 5</a:t>
            </a:r>
            <a:r>
              <a:rPr lang="pt-BR" sz="1600" u="sng" baseline="30000" dirty="0"/>
              <a:t>o</a:t>
            </a:r>
            <a:r>
              <a:rPr lang="pt-BR" sz="1600" dirty="0"/>
              <a:t> </a:t>
            </a:r>
            <a:r>
              <a:rPr lang="pt-BR" sz="1600" dirty="0" smtClean="0"/>
              <a:t>(...)</a:t>
            </a:r>
            <a:endParaRPr lang="pt-BR" sz="1600" dirty="0"/>
          </a:p>
          <a:p>
            <a:r>
              <a:rPr lang="pt-BR" sz="1600" dirty="0"/>
              <a:t>Parágrafo único. </a:t>
            </a:r>
            <a:r>
              <a:rPr lang="pt-BR" sz="1600" b="1" dirty="0">
                <a:solidFill>
                  <a:srgbClr val="00B050"/>
                </a:solidFill>
              </a:rPr>
              <a:t>Cessará, para os menores, a incapacidade</a:t>
            </a:r>
            <a:r>
              <a:rPr lang="pt-BR" sz="1600" dirty="0"/>
              <a:t>: 	</a:t>
            </a:r>
            <a:endParaRPr lang="pt-BR" sz="1600" b="1" dirty="0">
              <a:solidFill>
                <a:srgbClr val="7030A0"/>
              </a:solidFill>
            </a:endParaRPr>
          </a:p>
          <a:p>
            <a:r>
              <a:rPr lang="pt-BR" sz="1600" dirty="0"/>
              <a:t>I - pela concessão dos pais, ou de um deles na falta do outro, mediante instrumento público, independentemente de homologação judicial, ou por sentença do juiz, ouvido o tutor, se o menor tiver dezesseis anos completos;</a:t>
            </a:r>
          </a:p>
          <a:p>
            <a:r>
              <a:rPr lang="pt-BR" sz="1600" dirty="0"/>
              <a:t>II - pelo casamento;</a:t>
            </a:r>
          </a:p>
          <a:p>
            <a:r>
              <a:rPr lang="pt-BR" sz="1600" dirty="0"/>
              <a:t>III - pelo exercício de emprego público efetivo;</a:t>
            </a:r>
          </a:p>
          <a:p>
            <a:r>
              <a:rPr lang="pt-BR" sz="1600" dirty="0"/>
              <a:t>IV - pela colação de grau em curso de ensino superior;</a:t>
            </a:r>
          </a:p>
          <a:p>
            <a:r>
              <a:rPr lang="pt-BR" sz="1600" dirty="0"/>
              <a:t>V - pelo estabelecimento civil ou comercial, ou pela existência de relação de emprego, desde que, em função deles, o menor com dezesseis anos completos tenha economia própria.</a:t>
            </a:r>
          </a:p>
          <a:p>
            <a:endParaRPr lang="pt-BR" sz="1700" dirty="0" smtClean="0"/>
          </a:p>
          <a:p>
            <a:endParaRPr lang="pt-BR" sz="1700" dirty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934362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224" y="349488"/>
            <a:ext cx="889248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RELAÇÕES DE FAMÍLIA</a:t>
            </a:r>
          </a:p>
          <a:p>
            <a:pPr algn="ctr" fontAlgn="base"/>
            <a:endParaRPr lang="pt-BR" sz="2000" b="1" dirty="0"/>
          </a:p>
          <a:p>
            <a:r>
              <a:rPr lang="pt-BR" dirty="0" smtClean="0"/>
              <a:t>Código Civil</a:t>
            </a:r>
          </a:p>
          <a:p>
            <a:endParaRPr lang="pt-BR" sz="1600" dirty="0"/>
          </a:p>
          <a:p>
            <a:r>
              <a:rPr lang="pt-BR" sz="1600" dirty="0" smtClean="0"/>
              <a:t>Art</a:t>
            </a:r>
            <a:r>
              <a:rPr lang="pt-BR" sz="1600" dirty="0"/>
              <a:t>. 1.635. </a:t>
            </a:r>
            <a:r>
              <a:rPr lang="pt-BR" sz="1600" b="1" dirty="0">
                <a:solidFill>
                  <a:srgbClr val="00B050"/>
                </a:solidFill>
              </a:rPr>
              <a:t>Extingue-se o poder familiar</a:t>
            </a:r>
            <a:r>
              <a:rPr lang="pt-BR" sz="1600" dirty="0"/>
              <a:t>:</a:t>
            </a:r>
          </a:p>
          <a:p>
            <a:r>
              <a:rPr lang="pt-BR" sz="1600" dirty="0"/>
              <a:t>I - pela morte dos pais ou do filho;</a:t>
            </a:r>
          </a:p>
          <a:p>
            <a:r>
              <a:rPr lang="pt-BR" sz="1600" dirty="0"/>
              <a:t>II - </a:t>
            </a:r>
            <a:r>
              <a:rPr lang="pt-BR" sz="1600" b="1" dirty="0">
                <a:solidFill>
                  <a:srgbClr val="00B050"/>
                </a:solidFill>
              </a:rPr>
              <a:t>pela emancipação, nos termos do art. 5</a:t>
            </a:r>
            <a:r>
              <a:rPr lang="pt-BR" sz="1600" b="1" u="sng" baseline="30000" dirty="0">
                <a:solidFill>
                  <a:srgbClr val="00B050"/>
                </a:solidFill>
              </a:rPr>
              <a:t>o</a:t>
            </a:r>
            <a:r>
              <a:rPr lang="pt-BR" sz="1600" b="1" dirty="0">
                <a:solidFill>
                  <a:srgbClr val="00B050"/>
                </a:solidFill>
              </a:rPr>
              <a:t>, parágrafo único</a:t>
            </a:r>
            <a:r>
              <a:rPr lang="pt-BR" sz="1600" dirty="0"/>
              <a:t>;</a:t>
            </a:r>
          </a:p>
          <a:p>
            <a:r>
              <a:rPr lang="pt-BR" sz="1600" dirty="0"/>
              <a:t>III - pela maioridade;</a:t>
            </a:r>
          </a:p>
          <a:p>
            <a:r>
              <a:rPr lang="pt-BR" sz="1600" dirty="0"/>
              <a:t>IV - pela adoção;</a:t>
            </a:r>
          </a:p>
          <a:p>
            <a:r>
              <a:rPr lang="pt-BR" sz="1600" dirty="0"/>
              <a:t>V - por decisão judicial, na forma do artigo 1.638</a:t>
            </a:r>
            <a:r>
              <a:rPr lang="pt-BR" sz="1600" dirty="0" smtClean="0"/>
              <a:t>.</a:t>
            </a:r>
          </a:p>
          <a:p>
            <a:endParaRPr lang="pt-BR" sz="1600" dirty="0"/>
          </a:p>
          <a:p>
            <a:r>
              <a:rPr lang="pt-BR" sz="1600" dirty="0"/>
              <a:t>Art. 1.638. </a:t>
            </a:r>
            <a:r>
              <a:rPr lang="pt-BR" sz="1600" b="1" dirty="0">
                <a:solidFill>
                  <a:srgbClr val="00B050"/>
                </a:solidFill>
              </a:rPr>
              <a:t>Perderá por ato judicial </a:t>
            </a:r>
            <a:r>
              <a:rPr lang="pt-BR" sz="1600" dirty="0"/>
              <a:t>o poder familiar o pai ou a mãe que:</a:t>
            </a:r>
          </a:p>
          <a:p>
            <a:r>
              <a:rPr lang="pt-BR" sz="1600" dirty="0"/>
              <a:t>I - </a:t>
            </a:r>
            <a:r>
              <a:rPr lang="pt-BR" sz="1600" b="1" dirty="0">
                <a:solidFill>
                  <a:srgbClr val="00B050"/>
                </a:solidFill>
              </a:rPr>
              <a:t>castigar</a:t>
            </a:r>
            <a:r>
              <a:rPr lang="pt-BR" sz="1600" dirty="0">
                <a:solidFill>
                  <a:srgbClr val="00B050"/>
                </a:solidFill>
              </a:rPr>
              <a:t> </a:t>
            </a:r>
            <a:r>
              <a:rPr lang="pt-BR" sz="1600" dirty="0"/>
              <a:t>imoderadamente o filho;</a:t>
            </a:r>
          </a:p>
          <a:p>
            <a:r>
              <a:rPr lang="pt-BR" sz="1600" dirty="0"/>
              <a:t>II - deixar o filho em </a:t>
            </a:r>
            <a:r>
              <a:rPr lang="pt-BR" sz="1600" b="1" dirty="0">
                <a:solidFill>
                  <a:srgbClr val="00B050"/>
                </a:solidFill>
              </a:rPr>
              <a:t>abandono</a:t>
            </a:r>
            <a:r>
              <a:rPr lang="pt-BR" sz="1600" dirty="0"/>
              <a:t>;</a:t>
            </a:r>
          </a:p>
          <a:p>
            <a:r>
              <a:rPr lang="pt-BR" sz="1600" dirty="0"/>
              <a:t>III - praticar </a:t>
            </a:r>
            <a:r>
              <a:rPr lang="pt-BR" sz="1600" b="1" dirty="0">
                <a:solidFill>
                  <a:srgbClr val="00B050"/>
                </a:solidFill>
              </a:rPr>
              <a:t>atos contrários à moral e aos bons costumes</a:t>
            </a:r>
            <a:r>
              <a:rPr lang="pt-BR" sz="1600" dirty="0"/>
              <a:t>;</a:t>
            </a:r>
          </a:p>
          <a:p>
            <a:r>
              <a:rPr lang="pt-BR" sz="1600" dirty="0"/>
              <a:t>IV - incidir, reiteradamente, nas faltas previstas no artigo </a:t>
            </a:r>
            <a:r>
              <a:rPr lang="pt-BR" sz="1600" dirty="0" smtClean="0"/>
              <a:t>antecedente.*</a:t>
            </a:r>
          </a:p>
          <a:p>
            <a:endParaRPr lang="pt-BR" sz="1600" dirty="0"/>
          </a:p>
          <a:p>
            <a:r>
              <a:rPr lang="pt-BR" sz="1600" dirty="0" smtClean="0"/>
              <a:t>* </a:t>
            </a:r>
            <a:r>
              <a:rPr lang="pt-BR" sz="1600" dirty="0"/>
              <a:t>Art. 1.637. Se o pai, ou a mãe, </a:t>
            </a:r>
            <a:r>
              <a:rPr lang="pt-BR" sz="1600" b="1" dirty="0">
                <a:solidFill>
                  <a:srgbClr val="00B050"/>
                </a:solidFill>
              </a:rPr>
              <a:t>abusar</a:t>
            </a:r>
            <a:r>
              <a:rPr lang="pt-BR" sz="1600" dirty="0">
                <a:solidFill>
                  <a:srgbClr val="00B050"/>
                </a:solidFill>
              </a:rPr>
              <a:t> </a:t>
            </a:r>
            <a:r>
              <a:rPr lang="pt-BR" sz="1600" dirty="0"/>
              <a:t>de sua autoridade, </a:t>
            </a:r>
            <a:r>
              <a:rPr lang="pt-BR" sz="1600" b="1" dirty="0">
                <a:solidFill>
                  <a:srgbClr val="00B050"/>
                </a:solidFill>
              </a:rPr>
              <a:t>faltando aos deveres </a:t>
            </a:r>
            <a:r>
              <a:rPr lang="pt-BR" sz="1600" dirty="0"/>
              <a:t>a eles inerentes ou arruinando os bens dos filhos, cabe ao juiz, requerendo algum parente, ou o Ministério Público, adotar a medida que lhe pareça reclamada pela segurança do menor e seus haveres, até suspendendo o poder familiar, quando convenha.</a:t>
            </a:r>
          </a:p>
          <a:p>
            <a:endParaRPr lang="pt-BR" sz="2000" dirty="0"/>
          </a:p>
          <a:p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6065694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224" y="349488"/>
            <a:ext cx="889248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RELAÇÕES DE FAMÍLIA</a:t>
            </a:r>
          </a:p>
          <a:p>
            <a:pPr algn="ctr" fontAlgn="base"/>
            <a:endParaRPr lang="pt-BR" sz="2000" b="1" dirty="0"/>
          </a:p>
          <a:p>
            <a:r>
              <a:rPr lang="pt-BR" dirty="0" smtClean="0"/>
              <a:t>Código Civil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PARA FALTA </a:t>
            </a:r>
            <a:r>
              <a:rPr lang="pt-BR" b="1" u="sng" dirty="0" smtClean="0">
                <a:solidFill>
                  <a:srgbClr val="7030A0"/>
                </a:solidFill>
                <a:sym typeface="Wingdings" panose="05000000000000000000" pitchFamily="2" charset="2"/>
              </a:rPr>
              <a:t>TEMPORÁRIA</a:t>
            </a:r>
            <a:r>
              <a:rPr lang="pt-BR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DE PODER FAMILIAR =  </a:t>
            </a:r>
            <a:r>
              <a:rPr lang="pt-BR" b="1" dirty="0" smtClean="0">
                <a:solidFill>
                  <a:srgbClr val="7030A0"/>
                </a:solidFill>
              </a:rPr>
              <a:t>TUTELA</a:t>
            </a:r>
            <a:endParaRPr lang="pt-BR" b="1" dirty="0">
              <a:solidFill>
                <a:srgbClr val="7030A0"/>
              </a:solidFill>
            </a:endParaRPr>
          </a:p>
          <a:p>
            <a:endParaRPr lang="pt-BR" dirty="0" smtClean="0"/>
          </a:p>
          <a:p>
            <a:r>
              <a:rPr lang="pt-BR" dirty="0" smtClean="0"/>
              <a:t>Art</a:t>
            </a:r>
            <a:r>
              <a:rPr lang="pt-BR" dirty="0"/>
              <a:t>. 1.728. Os filhos menores são postos em tutela:</a:t>
            </a:r>
          </a:p>
          <a:p>
            <a:r>
              <a:rPr lang="pt-BR" dirty="0"/>
              <a:t>I - com o </a:t>
            </a:r>
            <a:r>
              <a:rPr lang="pt-BR" b="1" dirty="0">
                <a:solidFill>
                  <a:srgbClr val="00B050"/>
                </a:solidFill>
              </a:rPr>
              <a:t>falecimento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/>
              <a:t>dos pais, ou sendo estes julgados </a:t>
            </a:r>
            <a:r>
              <a:rPr lang="pt-BR" b="1" dirty="0">
                <a:solidFill>
                  <a:srgbClr val="00B050"/>
                </a:solidFill>
              </a:rPr>
              <a:t>ausentes</a:t>
            </a:r>
            <a:r>
              <a:rPr lang="pt-BR" dirty="0"/>
              <a:t>;</a:t>
            </a:r>
          </a:p>
          <a:p>
            <a:r>
              <a:rPr lang="pt-BR" dirty="0"/>
              <a:t>II - em caso de os pais </a:t>
            </a:r>
            <a:r>
              <a:rPr lang="pt-BR" b="1" dirty="0">
                <a:solidFill>
                  <a:srgbClr val="00B050"/>
                </a:solidFill>
              </a:rPr>
              <a:t>decaírem do poder familiar</a:t>
            </a:r>
            <a:r>
              <a:rPr lang="pt-BR" dirty="0"/>
              <a:t>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Art. 1.734.  As crianças e os adolescentes cujos </a:t>
            </a:r>
            <a:r>
              <a:rPr lang="pt-BR" b="1" dirty="0">
                <a:solidFill>
                  <a:srgbClr val="00B050"/>
                </a:solidFill>
              </a:rPr>
              <a:t>pais forem desconhecidos, falecidos ou que tiverem sido suspensos ou destituídos do poder familiar </a:t>
            </a:r>
            <a:r>
              <a:rPr lang="pt-BR" dirty="0"/>
              <a:t>terão </a:t>
            </a:r>
            <a:r>
              <a:rPr lang="pt-BR" b="1" dirty="0">
                <a:solidFill>
                  <a:srgbClr val="00B050"/>
                </a:solidFill>
              </a:rPr>
              <a:t>tutores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/>
              <a:t>nomeados pelo Juiz ou serão </a:t>
            </a:r>
            <a:r>
              <a:rPr lang="pt-BR" b="1" dirty="0">
                <a:solidFill>
                  <a:srgbClr val="00B050"/>
                </a:solidFill>
              </a:rPr>
              <a:t>incluídos em programa de colocação familiar</a:t>
            </a:r>
            <a:r>
              <a:rPr lang="pt-BR" dirty="0"/>
              <a:t>, na forma prevista pela Lei n</a:t>
            </a:r>
            <a:r>
              <a:rPr lang="pt-BR" u="sng" baseline="30000" dirty="0"/>
              <a:t>o</a:t>
            </a:r>
            <a:r>
              <a:rPr lang="pt-BR" dirty="0"/>
              <a:t> 8.069, de 13 de julho de 1990 - Estatuto da Criança e do Adolescente.</a:t>
            </a:r>
          </a:p>
          <a:p>
            <a:endParaRPr lang="pt-BR" sz="2000" dirty="0"/>
          </a:p>
          <a:p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2837170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316839"/>
            <a:ext cx="9144000" cy="934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pPr algn="ctr" fontAlgn="base"/>
            <a:r>
              <a:rPr lang="pt-BR" sz="2000" b="1" dirty="0" smtClean="0"/>
              <a:t>Lei 8.069/90</a:t>
            </a:r>
          </a:p>
          <a:p>
            <a:pPr marL="285750" indent="-285750">
              <a:buFont typeface="Wingdings"/>
              <a:buChar char="à"/>
            </a:pPr>
            <a:r>
              <a:rPr lang="pt-BR" sz="1700" i="1" dirty="0" smtClean="0">
                <a:sym typeface="Wingdings" panose="05000000000000000000" pitchFamily="2" charset="2"/>
              </a:rPr>
              <a:t>a quem se aplica?</a:t>
            </a:r>
          </a:p>
          <a:p>
            <a:endParaRPr lang="pt-BR" sz="1700" dirty="0" smtClean="0"/>
          </a:p>
          <a:p>
            <a:r>
              <a:rPr lang="pt-BR" sz="1700" dirty="0" smtClean="0"/>
              <a:t>Art</a:t>
            </a:r>
            <a:r>
              <a:rPr lang="pt-BR" sz="1700" dirty="0"/>
              <a:t>. </a:t>
            </a:r>
            <a:r>
              <a:rPr lang="pt-BR" sz="1700" dirty="0" smtClean="0"/>
              <a:t>2º. </a:t>
            </a:r>
            <a:r>
              <a:rPr lang="pt-BR" sz="1700" dirty="0"/>
              <a:t>Considera-se </a:t>
            </a:r>
            <a:r>
              <a:rPr lang="pt-BR" sz="1700" b="1" dirty="0">
                <a:solidFill>
                  <a:srgbClr val="00B050"/>
                </a:solidFill>
              </a:rPr>
              <a:t>criança</a:t>
            </a:r>
            <a:r>
              <a:rPr lang="pt-BR" sz="1700" dirty="0"/>
              <a:t>, para os efeitos desta Lei, a pessoa </a:t>
            </a:r>
            <a:r>
              <a:rPr lang="pt-BR" sz="1700" b="1" dirty="0">
                <a:solidFill>
                  <a:srgbClr val="00B050"/>
                </a:solidFill>
              </a:rPr>
              <a:t>até doze anos </a:t>
            </a:r>
            <a:r>
              <a:rPr lang="pt-BR" sz="1700" dirty="0"/>
              <a:t>de idade incompletos, e </a:t>
            </a:r>
            <a:r>
              <a:rPr lang="pt-BR" sz="1700" b="1" dirty="0">
                <a:solidFill>
                  <a:srgbClr val="00B050"/>
                </a:solidFill>
              </a:rPr>
              <a:t>adolescente</a:t>
            </a:r>
            <a:r>
              <a:rPr lang="pt-BR" sz="1700" dirty="0">
                <a:solidFill>
                  <a:srgbClr val="00B050"/>
                </a:solidFill>
              </a:rPr>
              <a:t> </a:t>
            </a:r>
            <a:r>
              <a:rPr lang="pt-BR" sz="1700" dirty="0"/>
              <a:t>aquela </a:t>
            </a:r>
            <a:r>
              <a:rPr lang="pt-BR" sz="1700" b="1" dirty="0">
                <a:solidFill>
                  <a:srgbClr val="00B050"/>
                </a:solidFill>
              </a:rPr>
              <a:t>entre doze e dezoito anos </a:t>
            </a:r>
            <a:r>
              <a:rPr lang="pt-BR" sz="1700" dirty="0"/>
              <a:t>de idade.</a:t>
            </a:r>
          </a:p>
          <a:p>
            <a:r>
              <a:rPr lang="pt-BR" sz="1700" dirty="0"/>
              <a:t>Parágrafo único. Nos casos expressos em lei, aplica-se </a:t>
            </a:r>
            <a:r>
              <a:rPr lang="pt-BR" sz="1700" b="1" dirty="0">
                <a:solidFill>
                  <a:srgbClr val="00B050"/>
                </a:solidFill>
              </a:rPr>
              <a:t>excepcionalmente</a:t>
            </a:r>
            <a:r>
              <a:rPr lang="pt-BR" sz="1700" dirty="0">
                <a:solidFill>
                  <a:srgbClr val="00B050"/>
                </a:solidFill>
              </a:rPr>
              <a:t> </a:t>
            </a:r>
            <a:r>
              <a:rPr lang="pt-BR" sz="1700" dirty="0"/>
              <a:t>este Estatuto às </a:t>
            </a:r>
            <a:r>
              <a:rPr lang="pt-BR" sz="1700" b="1" dirty="0">
                <a:solidFill>
                  <a:srgbClr val="00B050"/>
                </a:solidFill>
              </a:rPr>
              <a:t>pessoas entre dezoito e vinte e um anos</a:t>
            </a:r>
            <a:r>
              <a:rPr lang="pt-BR" sz="1700" dirty="0"/>
              <a:t> de idade.</a:t>
            </a:r>
          </a:p>
          <a:p>
            <a:endParaRPr lang="pt-BR" sz="1700" dirty="0" smtClean="0"/>
          </a:p>
          <a:p>
            <a:endParaRPr lang="pt-BR" sz="1700" dirty="0" smtClean="0"/>
          </a:p>
          <a:p>
            <a:pPr marL="285750" indent="-285750">
              <a:buFont typeface="Wingdings"/>
              <a:buChar char="à"/>
            </a:pPr>
            <a:r>
              <a:rPr lang="pt-BR" sz="1700" i="1" dirty="0">
                <a:sym typeface="Wingdings" panose="05000000000000000000" pitchFamily="2" charset="2"/>
              </a:rPr>
              <a:t>i</a:t>
            </a:r>
            <a:r>
              <a:rPr lang="pt-BR" sz="1700" i="1" dirty="0" smtClean="0">
                <a:sym typeface="Wingdings" panose="05000000000000000000" pitchFamily="2" charset="2"/>
              </a:rPr>
              <a:t>deias-base do Estatuto</a:t>
            </a:r>
          </a:p>
          <a:p>
            <a:endParaRPr lang="pt-BR" sz="1700" i="1" dirty="0">
              <a:sym typeface="Wingdings" panose="05000000000000000000" pitchFamily="2" charset="2"/>
            </a:endParaRPr>
          </a:p>
          <a:p>
            <a:r>
              <a:rPr lang="pt-BR" sz="1700" dirty="0"/>
              <a:t>Art. </a:t>
            </a:r>
            <a:r>
              <a:rPr lang="pt-BR" sz="1700" dirty="0" smtClean="0"/>
              <a:t>1º. </a:t>
            </a:r>
            <a:r>
              <a:rPr lang="pt-BR" sz="1700" dirty="0"/>
              <a:t>Esta Lei dispõe sobre a </a:t>
            </a:r>
            <a:r>
              <a:rPr lang="pt-BR" sz="1700" b="1" dirty="0">
                <a:solidFill>
                  <a:srgbClr val="00B050"/>
                </a:solidFill>
              </a:rPr>
              <a:t>proteção integral </a:t>
            </a:r>
            <a:r>
              <a:rPr lang="pt-BR" sz="1700" dirty="0"/>
              <a:t>à criança e ao adolescente</a:t>
            </a:r>
            <a:r>
              <a:rPr lang="pt-BR" sz="1700" dirty="0" smtClean="0"/>
              <a:t>.</a:t>
            </a:r>
          </a:p>
          <a:p>
            <a:endParaRPr lang="pt-BR" sz="1700" dirty="0"/>
          </a:p>
          <a:p>
            <a:r>
              <a:rPr lang="pt-BR" sz="1700" dirty="0" smtClean="0"/>
              <a:t>Art</a:t>
            </a:r>
            <a:r>
              <a:rPr lang="pt-BR" sz="1700" dirty="0"/>
              <a:t>. 100. </a:t>
            </a:r>
            <a:r>
              <a:rPr lang="pt-BR" sz="1700" dirty="0" smtClean="0"/>
              <a:t>(...)</a:t>
            </a:r>
            <a:endParaRPr lang="pt-BR" sz="1700" dirty="0"/>
          </a:p>
          <a:p>
            <a:r>
              <a:rPr lang="pt-BR" sz="1700" dirty="0" smtClean="0"/>
              <a:t>Parágrafo único (...):</a:t>
            </a:r>
            <a:r>
              <a:rPr lang="pt-BR" sz="1700" dirty="0"/>
              <a:t>          </a:t>
            </a:r>
          </a:p>
          <a:p>
            <a:r>
              <a:rPr lang="pt-BR" sz="1700" dirty="0" smtClean="0"/>
              <a:t>I </a:t>
            </a:r>
            <a:r>
              <a:rPr lang="pt-BR" sz="1700" dirty="0"/>
              <a:t>- condição da criança e do adolescente como </a:t>
            </a:r>
            <a:r>
              <a:rPr lang="pt-BR" sz="1700" b="1" dirty="0">
                <a:solidFill>
                  <a:srgbClr val="00B050"/>
                </a:solidFill>
              </a:rPr>
              <a:t>sujeitos de direitos</a:t>
            </a:r>
            <a:r>
              <a:rPr lang="pt-BR" sz="1700" dirty="0"/>
              <a:t>: crianças e adolescentes são os titulares dos direitos previstos nesta e em outras Leis, bem como na Constituição Federal;         </a:t>
            </a:r>
          </a:p>
          <a:p>
            <a:r>
              <a:rPr lang="pt-BR" sz="1700" dirty="0" smtClean="0"/>
              <a:t>II </a:t>
            </a:r>
            <a:r>
              <a:rPr lang="pt-BR" sz="1700" dirty="0"/>
              <a:t>- proteção integral e prioritária: a interpretação e aplicação de toda e qualquer norma contida nesta Lei deve ser voltada à </a:t>
            </a:r>
            <a:r>
              <a:rPr lang="pt-BR" sz="1700" b="1" dirty="0">
                <a:solidFill>
                  <a:srgbClr val="00B050"/>
                </a:solidFill>
              </a:rPr>
              <a:t>proteção integral e prioritária dos direitos de que crianças e adolescentes </a:t>
            </a:r>
            <a:r>
              <a:rPr lang="pt-BR" sz="1700" dirty="0"/>
              <a:t>são titulares;          </a:t>
            </a:r>
          </a:p>
          <a:p>
            <a:r>
              <a:rPr lang="pt-BR" sz="1700" dirty="0" smtClean="0"/>
              <a:t>IV </a:t>
            </a:r>
            <a:r>
              <a:rPr lang="pt-BR" sz="1700" dirty="0"/>
              <a:t>- </a:t>
            </a:r>
            <a:r>
              <a:rPr lang="pt-BR" sz="1700" b="1" dirty="0">
                <a:solidFill>
                  <a:srgbClr val="00B050"/>
                </a:solidFill>
              </a:rPr>
              <a:t>interesse superior da criança e do adolescente</a:t>
            </a:r>
            <a:r>
              <a:rPr lang="pt-BR" sz="1700" dirty="0"/>
              <a:t>: a intervenção deve atender prioritariamente aos interesses e direitos da criança e do adolescente, sem prejuízo da consideração que for devida a outros interesses legítimos no âmbito da pluralidade dos interesses presentes no caso concreto;</a:t>
            </a:r>
          </a:p>
          <a:p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endParaRPr lang="pt-BR" i="1" dirty="0">
              <a:sym typeface="Wingdings" panose="05000000000000000000" pitchFamily="2" charset="2"/>
            </a:endParaRPr>
          </a:p>
          <a:p>
            <a:endParaRPr lang="pt-BR" dirty="0"/>
          </a:p>
          <a:p>
            <a:endParaRPr lang="pt-BR" sz="2000" dirty="0"/>
          </a:p>
          <a:p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675474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316839"/>
            <a:ext cx="9252520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pPr algn="ctr" fontAlgn="base"/>
            <a:endParaRPr lang="pt-BR" sz="3000" b="1" dirty="0" smtClean="0"/>
          </a:p>
          <a:p>
            <a:pPr marL="285750" indent="-285750">
              <a:buFont typeface="Wingdings"/>
              <a:buChar char="à"/>
            </a:pPr>
            <a:r>
              <a:rPr lang="pt-BR" i="1" dirty="0" smtClean="0">
                <a:sym typeface="Wingdings" panose="05000000000000000000" pitchFamily="2" charset="2"/>
              </a:rPr>
              <a:t>Espectro de Proteção</a:t>
            </a:r>
          </a:p>
          <a:p>
            <a:endParaRPr lang="pt-BR" dirty="0" smtClean="0"/>
          </a:p>
          <a:p>
            <a:r>
              <a:rPr lang="pt-BR" dirty="0" smtClean="0"/>
              <a:t>Art</a:t>
            </a:r>
            <a:r>
              <a:rPr lang="pt-BR" dirty="0"/>
              <a:t>. </a:t>
            </a:r>
            <a:r>
              <a:rPr lang="pt-BR" dirty="0" smtClean="0"/>
              <a:t>3º. </a:t>
            </a:r>
            <a:r>
              <a:rPr lang="pt-BR" dirty="0"/>
              <a:t>A criança e o adolescente gozam de </a:t>
            </a:r>
            <a:r>
              <a:rPr lang="pt-BR" b="1" dirty="0">
                <a:solidFill>
                  <a:srgbClr val="00B050"/>
                </a:solidFill>
              </a:rPr>
              <a:t>todos os direitos fundamentais </a:t>
            </a:r>
            <a:r>
              <a:rPr lang="pt-BR" dirty="0"/>
              <a:t>inerentes à pessoa humana, sem prejuízo da proteção integral de que trata esta Lei, </a:t>
            </a:r>
            <a:r>
              <a:rPr lang="pt-BR" b="1" dirty="0" err="1">
                <a:solidFill>
                  <a:srgbClr val="00B050"/>
                </a:solidFill>
              </a:rPr>
              <a:t>assegurando-se-lhes</a:t>
            </a:r>
            <a:r>
              <a:rPr lang="pt-BR" b="1" dirty="0">
                <a:solidFill>
                  <a:srgbClr val="00B050"/>
                </a:solidFill>
              </a:rPr>
              <a:t>, por lei ou por outros meios, todas as oportunidades e facilidades</a:t>
            </a:r>
            <a:r>
              <a:rPr lang="pt-BR" dirty="0"/>
              <a:t>, a fim de lhes facultar o desenvolvimento físico, mental, moral, espiritual e social, em condições de liberdade e de dignidade.</a:t>
            </a:r>
          </a:p>
          <a:p>
            <a:endParaRPr lang="pt-BR" dirty="0"/>
          </a:p>
          <a:p>
            <a:r>
              <a:rPr lang="pt-BR" dirty="0"/>
              <a:t>Art. </a:t>
            </a:r>
            <a:r>
              <a:rPr lang="pt-BR" dirty="0" smtClean="0"/>
              <a:t>5º. </a:t>
            </a:r>
            <a:r>
              <a:rPr lang="pt-BR" b="1" dirty="0">
                <a:solidFill>
                  <a:srgbClr val="00B050"/>
                </a:solidFill>
              </a:rPr>
              <a:t>Nenhuma criança ou adolescente será objeto </a:t>
            </a:r>
            <a:r>
              <a:rPr lang="pt-BR" dirty="0"/>
              <a:t>de qualquer forma de </a:t>
            </a:r>
            <a:r>
              <a:rPr lang="pt-BR" b="1" dirty="0">
                <a:solidFill>
                  <a:srgbClr val="00B050"/>
                </a:solidFill>
              </a:rPr>
              <a:t>negligência, discriminação, exploração, violência, crueldade e opressão</a:t>
            </a:r>
            <a:r>
              <a:rPr lang="pt-BR" dirty="0"/>
              <a:t>, punido na forma da lei qualquer atentado, por ação ou omissão, </a:t>
            </a:r>
            <a:r>
              <a:rPr lang="pt-BR" b="1" dirty="0">
                <a:solidFill>
                  <a:srgbClr val="00B050"/>
                </a:solidFill>
              </a:rPr>
              <a:t>aos seus direitos fundamentais</a:t>
            </a:r>
            <a:r>
              <a:rPr lang="pt-BR" dirty="0"/>
              <a:t>.</a:t>
            </a:r>
          </a:p>
          <a:p>
            <a:endParaRPr lang="pt-BR" i="1" dirty="0">
              <a:sym typeface="Wingdings" panose="05000000000000000000" pitchFamily="2" charset="2"/>
            </a:endParaRPr>
          </a:p>
          <a:p>
            <a:r>
              <a:rPr lang="pt-BR" dirty="0"/>
              <a:t>Art. </a:t>
            </a:r>
            <a:r>
              <a:rPr lang="pt-BR" dirty="0" smtClean="0"/>
              <a:t>4º.  </a:t>
            </a:r>
            <a:r>
              <a:rPr lang="pt-BR" dirty="0"/>
              <a:t>É dever da </a:t>
            </a:r>
            <a:r>
              <a:rPr lang="pt-BR" b="1" dirty="0">
                <a:solidFill>
                  <a:srgbClr val="00B050"/>
                </a:solidFill>
              </a:rPr>
              <a:t>família, da comunidade, da sociedade em geral e do poder público </a:t>
            </a:r>
            <a:r>
              <a:rPr lang="pt-BR" dirty="0"/>
              <a:t>assegurar, com absoluta prioridade, a efetivação dos direitos referentes </a:t>
            </a:r>
            <a:r>
              <a:rPr lang="pt-BR" b="1" u="sng" dirty="0">
                <a:solidFill>
                  <a:srgbClr val="00B050"/>
                </a:solidFill>
              </a:rPr>
              <a:t>à vida, à saúde, à alimentação, à educação, ao esporte, ao lazer, à profissionalização, à cultura, à dignidade, ao respeito, à liberdade e à convivência familiar e comunitária</a:t>
            </a:r>
            <a:r>
              <a:rPr lang="pt-BR" dirty="0"/>
              <a:t>.</a:t>
            </a:r>
            <a:endParaRPr lang="pt-BR" i="1" dirty="0">
              <a:sym typeface="Wingdings" panose="05000000000000000000" pitchFamily="2" charset="2"/>
            </a:endParaRPr>
          </a:p>
          <a:p>
            <a:endParaRPr lang="pt-BR" dirty="0"/>
          </a:p>
          <a:p>
            <a:endParaRPr lang="pt-BR" sz="2000" dirty="0"/>
          </a:p>
          <a:p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763302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316839"/>
            <a:ext cx="9396536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pPr algn="ctr" fontAlgn="base"/>
            <a:endParaRPr lang="pt-BR" sz="3000" b="1" dirty="0" smtClean="0"/>
          </a:p>
          <a:p>
            <a:pPr marL="285750" indent="-285750">
              <a:buFont typeface="Wingdings"/>
              <a:buChar char="à"/>
            </a:pPr>
            <a:r>
              <a:rPr lang="pt-BR" i="1" dirty="0" smtClean="0">
                <a:sym typeface="Wingdings" panose="05000000000000000000" pitchFamily="2" charset="2"/>
              </a:rPr>
              <a:t>Direitos Fundamentais</a:t>
            </a:r>
          </a:p>
          <a:p>
            <a:endParaRPr lang="pt-BR" dirty="0" smtClean="0"/>
          </a:p>
          <a:p>
            <a:r>
              <a:rPr lang="pt-BR" dirty="0"/>
              <a:t>Art. 16. O direito à </a:t>
            </a:r>
            <a:r>
              <a:rPr lang="pt-BR" b="1" dirty="0">
                <a:solidFill>
                  <a:srgbClr val="00B050"/>
                </a:solidFill>
              </a:rPr>
              <a:t>liberdade</a:t>
            </a:r>
            <a:r>
              <a:rPr lang="pt-BR" dirty="0"/>
              <a:t> compreende os seguintes aspectos:</a:t>
            </a:r>
          </a:p>
          <a:p>
            <a:r>
              <a:rPr lang="pt-BR" dirty="0"/>
              <a:t>I - </a:t>
            </a:r>
            <a:r>
              <a:rPr lang="pt-BR" b="1" dirty="0">
                <a:solidFill>
                  <a:srgbClr val="00B050"/>
                </a:solidFill>
              </a:rPr>
              <a:t>ir, vir e estar nos logradouros públicos e espaços comunitários</a:t>
            </a:r>
            <a:r>
              <a:rPr lang="pt-BR" dirty="0"/>
              <a:t>, ressalvadas as restrições legais;</a:t>
            </a:r>
          </a:p>
          <a:p>
            <a:r>
              <a:rPr lang="pt-BR" dirty="0"/>
              <a:t>II - </a:t>
            </a:r>
            <a:r>
              <a:rPr lang="pt-BR" b="1" dirty="0">
                <a:solidFill>
                  <a:srgbClr val="00B050"/>
                </a:solidFill>
              </a:rPr>
              <a:t>opinião e expressão</a:t>
            </a:r>
            <a:r>
              <a:rPr lang="pt-BR" dirty="0"/>
              <a:t>;</a:t>
            </a:r>
          </a:p>
          <a:p>
            <a:r>
              <a:rPr lang="pt-BR" dirty="0"/>
              <a:t>III - </a:t>
            </a:r>
            <a:r>
              <a:rPr lang="pt-BR" b="1" dirty="0">
                <a:solidFill>
                  <a:srgbClr val="00B050"/>
                </a:solidFill>
              </a:rPr>
              <a:t>crença e culto religioso</a:t>
            </a:r>
            <a:r>
              <a:rPr lang="pt-BR" dirty="0"/>
              <a:t>;</a:t>
            </a:r>
          </a:p>
          <a:p>
            <a:r>
              <a:rPr lang="pt-BR" dirty="0"/>
              <a:t>IV - </a:t>
            </a:r>
            <a:r>
              <a:rPr lang="pt-BR" b="1" dirty="0">
                <a:solidFill>
                  <a:srgbClr val="00B050"/>
                </a:solidFill>
              </a:rPr>
              <a:t>brincar</a:t>
            </a:r>
            <a:r>
              <a:rPr lang="pt-BR" dirty="0"/>
              <a:t>, praticar esportes e divertir-se;</a:t>
            </a:r>
          </a:p>
          <a:p>
            <a:r>
              <a:rPr lang="pt-BR" dirty="0"/>
              <a:t>V - </a:t>
            </a:r>
            <a:r>
              <a:rPr lang="pt-BR" b="1" dirty="0">
                <a:solidFill>
                  <a:srgbClr val="00B050"/>
                </a:solidFill>
              </a:rPr>
              <a:t>participar da vida familiar e comunitária</a:t>
            </a:r>
            <a:r>
              <a:rPr lang="pt-BR" dirty="0"/>
              <a:t>, sem discriminação;</a:t>
            </a:r>
          </a:p>
          <a:p>
            <a:r>
              <a:rPr lang="pt-BR" dirty="0"/>
              <a:t>VI - participar da vida política, na forma da lei;</a:t>
            </a:r>
          </a:p>
          <a:p>
            <a:r>
              <a:rPr lang="pt-BR" dirty="0"/>
              <a:t>VII - buscar refúgio, auxílio e orientação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Art. 17. O direito ao respeito consiste na inviolabilidade da integridade física, psíquica e moral da criança e do adolescente, abrangendo a </a:t>
            </a:r>
            <a:r>
              <a:rPr lang="pt-BR" b="1" dirty="0">
                <a:solidFill>
                  <a:srgbClr val="00B050"/>
                </a:solidFill>
              </a:rPr>
              <a:t>preservação da imagem, da identidade, da autonomia, dos valores, </a:t>
            </a:r>
            <a:r>
              <a:rPr lang="pt-BR" b="1" dirty="0" err="1">
                <a:solidFill>
                  <a:srgbClr val="00B050"/>
                </a:solidFill>
              </a:rPr>
              <a:t>idéias</a:t>
            </a:r>
            <a:r>
              <a:rPr lang="pt-BR" b="1" dirty="0">
                <a:solidFill>
                  <a:srgbClr val="00B050"/>
                </a:solidFill>
              </a:rPr>
              <a:t> e crenças, dos espaços e objetos pessoais</a:t>
            </a:r>
            <a:r>
              <a:rPr lang="pt-BR" dirty="0"/>
              <a:t>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sz="2000" dirty="0"/>
          </a:p>
          <a:p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8299415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316839"/>
            <a:ext cx="9144000" cy="792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endParaRPr lang="pt-BR" sz="1600" dirty="0" smtClean="0"/>
          </a:p>
          <a:p>
            <a:r>
              <a:rPr lang="pt-BR" i="1" dirty="0" smtClean="0">
                <a:sym typeface="Wingdings" panose="05000000000000000000" pitchFamily="2" charset="2"/>
              </a:rPr>
              <a:t> Direitos </a:t>
            </a:r>
            <a:r>
              <a:rPr lang="pt-BR" i="1" dirty="0">
                <a:sym typeface="Wingdings" panose="05000000000000000000" pitchFamily="2" charset="2"/>
              </a:rPr>
              <a:t>Fundamentais</a:t>
            </a:r>
          </a:p>
          <a:p>
            <a:endParaRPr lang="pt-BR" dirty="0" smtClean="0"/>
          </a:p>
          <a:p>
            <a:r>
              <a:rPr lang="pt-BR" dirty="0" smtClean="0"/>
              <a:t>Art</a:t>
            </a:r>
            <a:r>
              <a:rPr lang="pt-BR" dirty="0"/>
              <a:t>. 18-A. A criança e o adolescente têm </a:t>
            </a:r>
            <a:r>
              <a:rPr lang="pt-BR" b="1" dirty="0">
                <a:solidFill>
                  <a:srgbClr val="00B050"/>
                </a:solidFill>
              </a:rPr>
              <a:t>o direito de ser educados e cuidados sem o uso de castigo físico ou de tratamento cruel ou degradante</a:t>
            </a:r>
            <a:r>
              <a:rPr lang="pt-BR" dirty="0"/>
              <a:t>, como formas de correção, disciplina, educação ou qualquer outro pretexto, pelos pais, pelos integrantes da família ampliada, </a:t>
            </a:r>
            <a:r>
              <a:rPr lang="pt-BR" b="1" dirty="0">
                <a:solidFill>
                  <a:srgbClr val="00B050"/>
                </a:solidFill>
              </a:rPr>
              <a:t>pelos responsáveis</a:t>
            </a:r>
            <a:r>
              <a:rPr lang="pt-BR" dirty="0"/>
              <a:t>, pelos agentes públicos executores de medidas socioeducativas ou por </a:t>
            </a:r>
            <a:r>
              <a:rPr lang="pt-BR" b="1" dirty="0">
                <a:solidFill>
                  <a:srgbClr val="00B050"/>
                </a:solidFill>
              </a:rPr>
              <a:t>qualquer pessoa encarregada de cuidar deles</a:t>
            </a:r>
            <a:r>
              <a:rPr lang="pt-BR" dirty="0"/>
              <a:t>, tratá-los, educá-los ou protegê-los.   </a:t>
            </a:r>
            <a:endParaRPr lang="pt-BR" dirty="0" smtClean="0"/>
          </a:p>
          <a:p>
            <a:r>
              <a:rPr lang="pt-BR" dirty="0"/>
              <a:t>   </a:t>
            </a:r>
          </a:p>
          <a:p>
            <a:r>
              <a:rPr lang="pt-BR" dirty="0"/>
              <a:t>Parágrafo único.  Para os fins desta Lei, considera-se</a:t>
            </a:r>
            <a:r>
              <a:rPr lang="pt-BR" dirty="0" smtClean="0"/>
              <a:t>:*</a:t>
            </a:r>
            <a:r>
              <a:rPr lang="pt-BR" dirty="0"/>
              <a:t>      </a:t>
            </a:r>
          </a:p>
          <a:p>
            <a:r>
              <a:rPr lang="pt-BR" dirty="0"/>
              <a:t>I - </a:t>
            </a:r>
            <a:r>
              <a:rPr lang="pt-BR" b="1" dirty="0">
                <a:solidFill>
                  <a:srgbClr val="00B050"/>
                </a:solidFill>
              </a:rPr>
              <a:t>castigo físico</a:t>
            </a:r>
            <a:r>
              <a:rPr lang="pt-BR" dirty="0"/>
              <a:t>: ação de natureza </a:t>
            </a:r>
            <a:r>
              <a:rPr lang="pt-BR" b="1" dirty="0">
                <a:solidFill>
                  <a:srgbClr val="00B050"/>
                </a:solidFill>
              </a:rPr>
              <a:t>disciplinar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/>
              <a:t>ou </a:t>
            </a:r>
            <a:r>
              <a:rPr lang="pt-BR" b="1" dirty="0">
                <a:solidFill>
                  <a:srgbClr val="00B050"/>
                </a:solidFill>
              </a:rPr>
              <a:t>punitiva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/>
              <a:t>aplicada com o uso da força física sobre a criança ou o adolescente que resulte em:      </a:t>
            </a:r>
          </a:p>
          <a:p>
            <a:r>
              <a:rPr lang="pt-BR" dirty="0"/>
              <a:t>a) sofrimento físico; ou       </a:t>
            </a:r>
          </a:p>
          <a:p>
            <a:r>
              <a:rPr lang="pt-BR" dirty="0"/>
              <a:t>b) lesão;       </a:t>
            </a:r>
          </a:p>
          <a:p>
            <a:r>
              <a:rPr lang="pt-BR" dirty="0"/>
              <a:t>II - </a:t>
            </a:r>
            <a:r>
              <a:rPr lang="pt-BR" b="1" dirty="0">
                <a:solidFill>
                  <a:srgbClr val="00B050"/>
                </a:solidFill>
              </a:rPr>
              <a:t>tratamento cruel ou degradante</a:t>
            </a:r>
            <a:r>
              <a:rPr lang="pt-BR" dirty="0"/>
              <a:t>: conduta ou forma cruel de tratamento em relação à criança ou ao adolescente que:       </a:t>
            </a:r>
          </a:p>
          <a:p>
            <a:pPr marL="342900" indent="-342900">
              <a:buAutoNum type="alphaLcParenR"/>
            </a:pPr>
            <a:r>
              <a:rPr lang="pt-BR" b="1" dirty="0">
                <a:solidFill>
                  <a:srgbClr val="00B050"/>
                </a:solidFill>
              </a:rPr>
              <a:t>humilhe</a:t>
            </a:r>
            <a:r>
              <a:rPr lang="pt-BR" dirty="0"/>
              <a:t>; ou       </a:t>
            </a:r>
          </a:p>
          <a:p>
            <a:r>
              <a:rPr lang="pt-BR" dirty="0" smtClean="0"/>
              <a:t>b) </a:t>
            </a:r>
            <a:r>
              <a:rPr lang="pt-BR" b="1" dirty="0">
                <a:solidFill>
                  <a:srgbClr val="00B050"/>
                </a:solidFill>
              </a:rPr>
              <a:t>ameace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/>
              <a:t>gravemente; ou        </a:t>
            </a:r>
          </a:p>
          <a:p>
            <a:r>
              <a:rPr lang="pt-BR" dirty="0"/>
              <a:t>c) </a:t>
            </a:r>
            <a:r>
              <a:rPr lang="pt-BR" b="1" dirty="0">
                <a:solidFill>
                  <a:srgbClr val="00B050"/>
                </a:solidFill>
              </a:rPr>
              <a:t>ridicularize</a:t>
            </a:r>
            <a:r>
              <a:rPr lang="pt-BR" dirty="0"/>
              <a:t>.     </a:t>
            </a:r>
          </a:p>
          <a:p>
            <a:r>
              <a:rPr lang="pt-BR" dirty="0"/>
              <a:t>           </a:t>
            </a:r>
            <a:endParaRPr lang="pt-BR" dirty="0" smtClean="0"/>
          </a:p>
          <a:p>
            <a:r>
              <a:rPr lang="pt-BR" dirty="0" smtClean="0"/>
              <a:t>* Lei da Palmada 2014: o </a:t>
            </a:r>
            <a:r>
              <a:rPr lang="pt-BR" dirty="0"/>
              <a:t>direito da criança e do adolescente de serem educados e cuidados sem o uso de castigos físicos ou de tratamento cruel ou </a:t>
            </a:r>
            <a:r>
              <a:rPr lang="pt-BR" dirty="0" smtClean="0"/>
              <a:t>degradante</a:t>
            </a:r>
            <a:endParaRPr lang="pt-BR" dirty="0"/>
          </a:p>
          <a:p>
            <a:endParaRPr lang="pt-BR" sz="2000" dirty="0"/>
          </a:p>
          <a:p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5193231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316839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endParaRPr lang="pt-BR" sz="1600" dirty="0" smtClean="0"/>
          </a:p>
          <a:p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i="1" dirty="0" smtClean="0">
                <a:sym typeface="Wingdings" panose="05000000000000000000" pitchFamily="2" charset="2"/>
              </a:rPr>
              <a:t>Direitos </a:t>
            </a:r>
            <a:r>
              <a:rPr lang="pt-BR" i="1" dirty="0">
                <a:sym typeface="Wingdings" panose="05000000000000000000" pitchFamily="2" charset="2"/>
              </a:rPr>
              <a:t>Fundamentais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Art. 18-B. Os pais, os integrantes da família ampliada, </a:t>
            </a:r>
            <a:r>
              <a:rPr lang="pt-BR" b="1" dirty="0">
                <a:solidFill>
                  <a:srgbClr val="00B050"/>
                </a:solidFill>
              </a:rPr>
              <a:t>os responsáveis</a:t>
            </a:r>
            <a:r>
              <a:rPr lang="pt-BR" dirty="0"/>
              <a:t>, os agentes públicos executores de medidas socioeducativas ou </a:t>
            </a:r>
            <a:r>
              <a:rPr lang="pt-BR" b="1" dirty="0">
                <a:solidFill>
                  <a:srgbClr val="00B050"/>
                </a:solidFill>
              </a:rPr>
              <a:t>qualquer pessoa encarregada de cuidar de crianças e de adolescentes</a:t>
            </a:r>
            <a:r>
              <a:rPr lang="pt-BR" dirty="0"/>
              <a:t>, tratá-los, educá-los ou protegê-los que utilizarem castigo físico ou tratamento cruel ou degradante como formas de correção, disciplina, educação ou qualquer outro pretexto </a:t>
            </a:r>
            <a:r>
              <a:rPr lang="pt-BR" b="1" dirty="0">
                <a:solidFill>
                  <a:srgbClr val="00B050"/>
                </a:solidFill>
              </a:rPr>
              <a:t>estarão </a:t>
            </a:r>
            <a:r>
              <a:rPr lang="pt-BR" b="1" dirty="0" smtClean="0">
                <a:solidFill>
                  <a:srgbClr val="00B050"/>
                </a:solidFill>
              </a:rPr>
              <a:t>sujeitos </a:t>
            </a:r>
            <a:r>
              <a:rPr lang="pt-BR" b="1" dirty="0" smtClean="0"/>
              <a:t>*</a:t>
            </a:r>
            <a:r>
              <a:rPr lang="pt-BR" dirty="0" smtClean="0"/>
              <a:t>, </a:t>
            </a:r>
            <a:r>
              <a:rPr lang="pt-BR" dirty="0"/>
              <a:t>sem prejuízo de outras </a:t>
            </a:r>
            <a:r>
              <a:rPr lang="pt-BR" dirty="0" smtClean="0"/>
              <a:t>sanções </a:t>
            </a:r>
            <a:r>
              <a:rPr lang="pt-BR" dirty="0"/>
              <a:t>cabíveis, </a:t>
            </a:r>
            <a:r>
              <a:rPr lang="pt-BR" b="1" dirty="0">
                <a:solidFill>
                  <a:srgbClr val="00B050"/>
                </a:solidFill>
              </a:rPr>
              <a:t>às seguintes medidas</a:t>
            </a:r>
            <a:r>
              <a:rPr lang="pt-BR" dirty="0"/>
              <a:t>, que serão aplicadas de acordo com a gravidade do caso:      </a:t>
            </a:r>
          </a:p>
          <a:p>
            <a:r>
              <a:rPr lang="pt-BR" dirty="0"/>
              <a:t>I - encaminhamento a </a:t>
            </a:r>
            <a:r>
              <a:rPr lang="pt-BR" b="1" dirty="0">
                <a:solidFill>
                  <a:srgbClr val="00B050"/>
                </a:solidFill>
              </a:rPr>
              <a:t>programa oficial ou comunitário </a:t>
            </a:r>
            <a:r>
              <a:rPr lang="pt-BR" dirty="0"/>
              <a:t>de proteção à família;       </a:t>
            </a:r>
          </a:p>
          <a:p>
            <a:r>
              <a:rPr lang="pt-BR" dirty="0"/>
              <a:t>II - encaminhamento a </a:t>
            </a:r>
            <a:r>
              <a:rPr lang="pt-BR" b="1" dirty="0">
                <a:solidFill>
                  <a:srgbClr val="00B050"/>
                </a:solidFill>
              </a:rPr>
              <a:t>tratamento psicológico ou psiquiátrico</a:t>
            </a:r>
            <a:r>
              <a:rPr lang="pt-BR" dirty="0"/>
              <a:t>;      </a:t>
            </a:r>
          </a:p>
          <a:p>
            <a:r>
              <a:rPr lang="pt-BR" dirty="0"/>
              <a:t>III - encaminhamento a </a:t>
            </a:r>
            <a:r>
              <a:rPr lang="pt-BR" b="1" dirty="0">
                <a:solidFill>
                  <a:srgbClr val="00B050"/>
                </a:solidFill>
              </a:rPr>
              <a:t>cursos ou programas de orientação</a:t>
            </a:r>
            <a:r>
              <a:rPr lang="pt-BR" dirty="0"/>
              <a:t>;          </a:t>
            </a:r>
          </a:p>
          <a:p>
            <a:r>
              <a:rPr lang="pt-BR" dirty="0"/>
              <a:t>IV - obrigação de encaminhar a criança a </a:t>
            </a:r>
            <a:r>
              <a:rPr lang="pt-BR" b="1" dirty="0">
                <a:solidFill>
                  <a:srgbClr val="00B050"/>
                </a:solidFill>
              </a:rPr>
              <a:t>tratamento especializado</a:t>
            </a:r>
            <a:r>
              <a:rPr lang="pt-BR" dirty="0"/>
              <a:t>;            </a:t>
            </a:r>
          </a:p>
          <a:p>
            <a:r>
              <a:rPr lang="pt-BR" dirty="0"/>
              <a:t>V - </a:t>
            </a:r>
            <a:r>
              <a:rPr lang="pt-BR" b="1" dirty="0">
                <a:solidFill>
                  <a:srgbClr val="00B050"/>
                </a:solidFill>
              </a:rPr>
              <a:t>advertência</a:t>
            </a:r>
            <a:r>
              <a:rPr lang="pt-BR" dirty="0"/>
              <a:t>.           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* Lei da Palmada 2014: o direito da criança e do adolescente de serem educados e cuidados sem o uso de castigos físicos ou de tratamento cruel ou degradante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3596135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-25867" y="332656"/>
            <a:ext cx="9278387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endParaRPr lang="pt-BR" sz="1600" dirty="0" smtClean="0"/>
          </a:p>
          <a:p>
            <a:r>
              <a:rPr lang="pt-BR" dirty="0"/>
              <a:t>Art. 53. A criança e o adolescente têm direito à </a:t>
            </a:r>
            <a:r>
              <a:rPr lang="pt-BR" b="1" dirty="0">
                <a:solidFill>
                  <a:srgbClr val="00B050"/>
                </a:solidFill>
              </a:rPr>
              <a:t>educação</a:t>
            </a:r>
            <a:r>
              <a:rPr lang="pt-BR" dirty="0"/>
              <a:t>, visando ao </a:t>
            </a:r>
            <a:r>
              <a:rPr lang="pt-BR" b="1" dirty="0">
                <a:solidFill>
                  <a:srgbClr val="00B050"/>
                </a:solidFill>
              </a:rPr>
              <a:t>pleno desenvolvimento de sua pessoa, preparo para o exercício da cidadania e qualificação para o trabalho</a:t>
            </a:r>
            <a:r>
              <a:rPr lang="pt-BR" dirty="0"/>
              <a:t>, </a:t>
            </a:r>
            <a:r>
              <a:rPr lang="pt-BR" dirty="0" err="1"/>
              <a:t>assegurando-se-lhes</a:t>
            </a:r>
            <a:r>
              <a:rPr lang="pt-BR" dirty="0"/>
              <a:t>:</a:t>
            </a:r>
          </a:p>
          <a:p>
            <a:r>
              <a:rPr lang="pt-BR" dirty="0"/>
              <a:t>I - igualdade de condições para o </a:t>
            </a:r>
            <a:r>
              <a:rPr lang="pt-BR" b="1" dirty="0">
                <a:solidFill>
                  <a:srgbClr val="00B050"/>
                </a:solidFill>
              </a:rPr>
              <a:t>acesso e permanência na escola</a:t>
            </a:r>
            <a:r>
              <a:rPr lang="pt-BR" dirty="0"/>
              <a:t>;</a:t>
            </a:r>
          </a:p>
          <a:p>
            <a:r>
              <a:rPr lang="pt-BR" dirty="0"/>
              <a:t>II - direito de ser </a:t>
            </a:r>
            <a:r>
              <a:rPr lang="pt-BR" b="1" dirty="0">
                <a:solidFill>
                  <a:srgbClr val="00B050"/>
                </a:solidFill>
              </a:rPr>
              <a:t>respeitado por seus educadores</a:t>
            </a:r>
            <a:r>
              <a:rPr lang="pt-BR" dirty="0"/>
              <a:t>;</a:t>
            </a:r>
          </a:p>
          <a:p>
            <a:r>
              <a:rPr lang="pt-BR" dirty="0"/>
              <a:t>III - </a:t>
            </a:r>
            <a:r>
              <a:rPr lang="pt-BR" b="1" dirty="0">
                <a:solidFill>
                  <a:srgbClr val="00B050"/>
                </a:solidFill>
              </a:rPr>
              <a:t>direito de contestar critérios avaliativos</a:t>
            </a:r>
            <a:r>
              <a:rPr lang="pt-BR" dirty="0"/>
              <a:t>, podendo recorrer às instâncias escolares superiores;</a:t>
            </a:r>
          </a:p>
          <a:p>
            <a:r>
              <a:rPr lang="pt-BR" dirty="0"/>
              <a:t>IV - </a:t>
            </a:r>
            <a:r>
              <a:rPr lang="pt-BR" b="1" dirty="0">
                <a:solidFill>
                  <a:srgbClr val="00B050"/>
                </a:solidFill>
              </a:rPr>
              <a:t>direito de organização e participação em entidades estudantis</a:t>
            </a:r>
            <a:r>
              <a:rPr lang="pt-BR" dirty="0"/>
              <a:t>;</a:t>
            </a:r>
          </a:p>
          <a:p>
            <a:r>
              <a:rPr lang="pt-BR" dirty="0"/>
              <a:t>V - acesso à escola pública e gratuita próxima de sua residência.</a:t>
            </a:r>
          </a:p>
          <a:p>
            <a:r>
              <a:rPr lang="pt-BR" dirty="0"/>
              <a:t>Parágrafo único. </a:t>
            </a:r>
            <a:r>
              <a:rPr lang="pt-BR" b="1" dirty="0">
                <a:solidFill>
                  <a:srgbClr val="00B050"/>
                </a:solidFill>
              </a:rPr>
              <a:t>É direito dos pais ou responsáveis ter ciência do processo pedagógico, bem como participar da definição das propostas educacionais</a:t>
            </a:r>
            <a:r>
              <a:rPr lang="pt-BR" dirty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Art</a:t>
            </a:r>
            <a:r>
              <a:rPr lang="pt-BR" dirty="0"/>
              <a:t>. 54. </a:t>
            </a:r>
            <a:r>
              <a:rPr lang="pt-BR" dirty="0" smtClean="0"/>
              <a:t>(...).</a:t>
            </a:r>
            <a:endParaRPr lang="pt-BR" dirty="0"/>
          </a:p>
          <a:p>
            <a:r>
              <a:rPr lang="pt-BR" dirty="0"/>
              <a:t>§ 3º </a:t>
            </a:r>
            <a:r>
              <a:rPr lang="pt-BR" b="1" dirty="0">
                <a:solidFill>
                  <a:srgbClr val="00B050"/>
                </a:solidFill>
              </a:rPr>
              <a:t>Compete ao poder público recensear </a:t>
            </a:r>
            <a:r>
              <a:rPr lang="pt-BR" dirty="0"/>
              <a:t>os educandos no ensino fundamental</a:t>
            </a:r>
            <a:r>
              <a:rPr lang="pt-BR" b="1" dirty="0">
                <a:solidFill>
                  <a:srgbClr val="00B050"/>
                </a:solidFill>
              </a:rPr>
              <a:t>, fazer-lhes a </a:t>
            </a:r>
            <a:r>
              <a:rPr lang="pt-BR" b="1" dirty="0" smtClean="0">
                <a:solidFill>
                  <a:srgbClr val="00B050"/>
                </a:solidFill>
              </a:rPr>
              <a:t>chamada </a:t>
            </a:r>
            <a:r>
              <a:rPr lang="pt-BR" dirty="0"/>
              <a:t>e zelar, junto aos pais ou responsável, pela </a:t>
            </a:r>
            <a:r>
              <a:rPr lang="pt-BR" b="1" dirty="0" err="1">
                <a:solidFill>
                  <a:srgbClr val="00B050"/>
                </a:solidFill>
              </a:rPr>
              <a:t>freqüência</a:t>
            </a:r>
            <a:r>
              <a:rPr lang="pt-BR" b="1" dirty="0">
                <a:solidFill>
                  <a:srgbClr val="00B050"/>
                </a:solidFill>
              </a:rPr>
              <a:t> à escola</a:t>
            </a:r>
            <a:r>
              <a:rPr lang="pt-BR" dirty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Art</a:t>
            </a:r>
            <a:r>
              <a:rPr lang="pt-BR" dirty="0"/>
              <a:t>. 58. No processo educacional </a:t>
            </a:r>
            <a:r>
              <a:rPr lang="pt-BR" b="1" dirty="0">
                <a:solidFill>
                  <a:srgbClr val="00B050"/>
                </a:solidFill>
              </a:rPr>
              <a:t>respeitar-se-ão os valores culturais, artísticos e históricos </a:t>
            </a:r>
            <a:endParaRPr lang="pt-BR" b="1" dirty="0" smtClean="0">
              <a:solidFill>
                <a:srgbClr val="00B050"/>
              </a:solidFill>
            </a:endParaRPr>
          </a:p>
          <a:p>
            <a:r>
              <a:rPr lang="pt-BR" dirty="0" smtClean="0"/>
              <a:t>próprios </a:t>
            </a:r>
            <a:r>
              <a:rPr lang="pt-BR" dirty="0"/>
              <a:t>do contexto social da criança e do adolescente, garantindo-se a estes </a:t>
            </a:r>
            <a:r>
              <a:rPr lang="pt-BR" b="1" dirty="0">
                <a:solidFill>
                  <a:srgbClr val="00B050"/>
                </a:solidFill>
              </a:rPr>
              <a:t>a liberdade da criação e o acesso às fontes de cultura.</a:t>
            </a:r>
          </a:p>
          <a:p>
            <a:endParaRPr lang="pt-BR" sz="1600" dirty="0"/>
          </a:p>
          <a:p>
            <a:endParaRPr lang="pt-BR" dirty="0"/>
          </a:p>
          <a:p>
            <a:endParaRPr lang="pt-BR" sz="2000" dirty="0"/>
          </a:p>
          <a:p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214446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781800" cy="1024136"/>
          </a:xfrm>
        </p:spPr>
        <p:txBody>
          <a:bodyPr/>
          <a:lstStyle/>
          <a:p>
            <a:pPr algn="ctr"/>
            <a:r>
              <a:rPr lang="pt-BR" dirty="0" smtClean="0"/>
              <a:t>ESTUDO DO CONFLITO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2812" y="284781"/>
            <a:ext cx="7992888" cy="54503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sz="7200" dirty="0" smtClean="0"/>
          </a:p>
          <a:p>
            <a:endParaRPr lang="pt-BR" sz="7200" dirty="0"/>
          </a:p>
          <a:p>
            <a:pPr marL="0" indent="0">
              <a:buNone/>
            </a:pPr>
            <a:endParaRPr lang="pt-BR" sz="7200" dirty="0" smtClean="0"/>
          </a:p>
          <a:p>
            <a:pPr lvl="0"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pt-BR" sz="8000" dirty="0" smtClean="0">
                <a:solidFill>
                  <a:srgbClr val="303030"/>
                </a:solidFill>
              </a:rPr>
              <a:t>Interesses em conflito</a:t>
            </a:r>
          </a:p>
          <a:p>
            <a:pPr>
              <a:buClr>
                <a:srgbClr val="AD0101"/>
              </a:buClr>
            </a:pPr>
            <a:endParaRPr lang="pt-BR" sz="8000" dirty="0" smtClean="0">
              <a:solidFill>
                <a:srgbClr val="303030"/>
              </a:solidFill>
            </a:endParaRPr>
          </a:p>
          <a:p>
            <a:pPr>
              <a:buClr>
                <a:srgbClr val="AD0101"/>
              </a:buClr>
            </a:pPr>
            <a:r>
              <a:rPr lang="pt-BR" sz="8000" dirty="0" smtClean="0">
                <a:solidFill>
                  <a:srgbClr val="303030"/>
                </a:solidFill>
              </a:rPr>
              <a:t>Divergentes   				=  </a:t>
            </a:r>
            <a:r>
              <a:rPr lang="pt-BR" sz="8000" i="1" dirty="0" smtClean="0">
                <a:solidFill>
                  <a:srgbClr val="303030"/>
                </a:solidFill>
              </a:rPr>
              <a:t>verde versus vermelho</a:t>
            </a:r>
          </a:p>
          <a:p>
            <a:pPr>
              <a:buClr>
                <a:srgbClr val="AD0101"/>
              </a:buClr>
            </a:pPr>
            <a:endParaRPr lang="pt-BR" sz="8000" dirty="0" smtClean="0">
              <a:solidFill>
                <a:srgbClr val="303030"/>
              </a:solidFill>
            </a:endParaRPr>
          </a:p>
          <a:p>
            <a:pPr marL="0" indent="0">
              <a:buClr>
                <a:srgbClr val="AD0101"/>
              </a:buClr>
              <a:buNone/>
            </a:pPr>
            <a:r>
              <a:rPr lang="pt-BR" sz="8000" dirty="0" smtClean="0">
                <a:solidFill>
                  <a:srgbClr val="303030"/>
                </a:solidFill>
              </a:rPr>
              <a:t>                     </a:t>
            </a:r>
          </a:p>
          <a:p>
            <a:pPr marL="0" indent="0">
              <a:buClr>
                <a:srgbClr val="AD0101"/>
              </a:buClr>
              <a:buNone/>
            </a:pPr>
            <a:endParaRPr lang="pt-BR" sz="8000" dirty="0" smtClean="0">
              <a:solidFill>
                <a:srgbClr val="303030"/>
              </a:solidFill>
            </a:endParaRPr>
          </a:p>
          <a:p>
            <a:pPr>
              <a:buClr>
                <a:srgbClr val="AD0101"/>
              </a:buClr>
            </a:pPr>
            <a:r>
              <a:rPr lang="pt-BR" sz="8000" dirty="0" smtClean="0">
                <a:solidFill>
                  <a:srgbClr val="303030"/>
                </a:solidFill>
              </a:rPr>
              <a:t>Opostos				= </a:t>
            </a:r>
            <a:r>
              <a:rPr lang="pt-BR" sz="8000" i="1" dirty="0" smtClean="0">
                <a:solidFill>
                  <a:srgbClr val="303030"/>
                </a:solidFill>
              </a:rPr>
              <a:t>disputa sobre uma caneta</a:t>
            </a:r>
          </a:p>
          <a:p>
            <a:pPr>
              <a:buClr>
                <a:srgbClr val="AD0101"/>
              </a:buClr>
            </a:pPr>
            <a:endParaRPr lang="pt-BR" sz="8000" dirty="0" smtClean="0">
              <a:solidFill>
                <a:srgbClr val="303030"/>
              </a:solidFill>
            </a:endParaRPr>
          </a:p>
          <a:p>
            <a:pPr>
              <a:buClr>
                <a:srgbClr val="AD0101"/>
              </a:buClr>
            </a:pPr>
            <a:endParaRPr lang="pt-BR" sz="8000" dirty="0">
              <a:solidFill>
                <a:srgbClr val="303030"/>
              </a:solidFill>
            </a:endParaRPr>
          </a:p>
          <a:p>
            <a:pPr>
              <a:buClr>
                <a:srgbClr val="AD0101"/>
              </a:buClr>
            </a:pPr>
            <a:endParaRPr lang="pt-BR" sz="8000" dirty="0" smtClean="0">
              <a:solidFill>
                <a:srgbClr val="303030"/>
              </a:solidFill>
            </a:endParaRPr>
          </a:p>
          <a:p>
            <a:pPr>
              <a:buClr>
                <a:srgbClr val="AD0101"/>
              </a:buClr>
            </a:pPr>
            <a:r>
              <a:rPr lang="pt-BR" sz="8000" dirty="0" smtClean="0">
                <a:solidFill>
                  <a:srgbClr val="303030"/>
                </a:solidFill>
              </a:rPr>
              <a:t>Oblíquos				= </a:t>
            </a:r>
            <a:r>
              <a:rPr lang="pt-BR" sz="8000" i="1" dirty="0" smtClean="0">
                <a:solidFill>
                  <a:srgbClr val="303030"/>
                </a:solidFill>
              </a:rPr>
              <a:t>verde versus caneta</a:t>
            </a:r>
            <a:endParaRPr lang="pt-BR" sz="8000" i="1" dirty="0" smtClean="0"/>
          </a:p>
        </p:txBody>
      </p:sp>
      <p:sp>
        <p:nvSpPr>
          <p:cNvPr id="15" name="Seta para a direita 14"/>
          <p:cNvSpPr/>
          <p:nvPr/>
        </p:nvSpPr>
        <p:spPr>
          <a:xfrm>
            <a:off x="3158834" y="2588314"/>
            <a:ext cx="586561" cy="24231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2D050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3104607" y="3779565"/>
            <a:ext cx="586561" cy="24231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2D050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 rot="13350375">
            <a:off x="3718640" y="2467156"/>
            <a:ext cx="586561" cy="2423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2D050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 rot="10800000">
            <a:off x="4348690" y="3760481"/>
            <a:ext cx="586561" cy="2423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2D050"/>
              </a:solidFill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2987824" y="5085184"/>
            <a:ext cx="586561" cy="24231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2D050"/>
              </a:solidFill>
            </a:endParaRPr>
          </a:p>
        </p:txBody>
      </p:sp>
      <p:sp>
        <p:nvSpPr>
          <p:cNvPr id="20" name="Seta para a direita 19"/>
          <p:cNvSpPr/>
          <p:nvPr/>
        </p:nvSpPr>
        <p:spPr>
          <a:xfrm rot="20293817">
            <a:off x="4184137" y="5075153"/>
            <a:ext cx="586561" cy="2423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2D050"/>
              </a:solidFill>
            </a:endParaRPr>
          </a:p>
        </p:txBody>
      </p:sp>
      <p:sp>
        <p:nvSpPr>
          <p:cNvPr id="4" name="Rosto feliz 3"/>
          <p:cNvSpPr/>
          <p:nvPr/>
        </p:nvSpPr>
        <p:spPr>
          <a:xfrm>
            <a:off x="3683161" y="3571949"/>
            <a:ext cx="657522" cy="657547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97678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240802"/>
            <a:ext cx="9144000" cy="807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pPr algn="ctr" fontAlgn="base"/>
            <a:endParaRPr lang="pt-BR" b="1" dirty="0" smtClean="0"/>
          </a:p>
          <a:p>
            <a:pPr marL="285750" indent="-285750">
              <a:buFont typeface="Wingdings"/>
              <a:buChar char="à"/>
            </a:pPr>
            <a:r>
              <a:rPr lang="pt-BR" i="1" dirty="0" smtClean="0">
                <a:sym typeface="Wingdings" panose="05000000000000000000" pitchFamily="2" charset="2"/>
              </a:rPr>
              <a:t>Políticas de Prevenção</a:t>
            </a:r>
          </a:p>
          <a:p>
            <a:endParaRPr lang="pt-BR" sz="1700" dirty="0" smtClean="0"/>
          </a:p>
          <a:p>
            <a:r>
              <a:rPr lang="pt-BR" sz="1700" dirty="0"/>
              <a:t>Art. 70. É dever de </a:t>
            </a:r>
            <a:r>
              <a:rPr lang="pt-BR" sz="1700" b="1" dirty="0">
                <a:solidFill>
                  <a:srgbClr val="00B050"/>
                </a:solidFill>
              </a:rPr>
              <a:t>todos</a:t>
            </a:r>
            <a:r>
              <a:rPr lang="pt-BR" sz="1700" dirty="0">
                <a:solidFill>
                  <a:srgbClr val="00B050"/>
                </a:solidFill>
              </a:rPr>
              <a:t> </a:t>
            </a:r>
            <a:r>
              <a:rPr lang="pt-BR" sz="1700" b="1" dirty="0">
                <a:solidFill>
                  <a:srgbClr val="00B050"/>
                </a:solidFill>
              </a:rPr>
              <a:t>prevenir</a:t>
            </a:r>
            <a:r>
              <a:rPr lang="pt-BR" sz="1700" dirty="0">
                <a:solidFill>
                  <a:srgbClr val="00B050"/>
                </a:solidFill>
              </a:rPr>
              <a:t> </a:t>
            </a:r>
            <a:r>
              <a:rPr lang="pt-BR" sz="1700" dirty="0"/>
              <a:t>a </a:t>
            </a:r>
            <a:r>
              <a:rPr lang="pt-BR" sz="1700" b="1" dirty="0">
                <a:solidFill>
                  <a:srgbClr val="00B050"/>
                </a:solidFill>
              </a:rPr>
              <a:t>ocorrência de ameaça ou violação dos direitos </a:t>
            </a:r>
            <a:r>
              <a:rPr lang="pt-BR" sz="1700" dirty="0"/>
              <a:t>da criança e do adolescente</a:t>
            </a:r>
            <a:r>
              <a:rPr lang="pt-BR" sz="1700" dirty="0" smtClean="0"/>
              <a:t>.</a:t>
            </a:r>
          </a:p>
          <a:p>
            <a:endParaRPr lang="pt-BR" sz="1700" dirty="0"/>
          </a:p>
          <a:p>
            <a:r>
              <a:rPr lang="pt-BR" sz="1700" dirty="0"/>
              <a:t>Art. 70-A. A União, os Estados, o Distrito Federal e os Municípios deverão atuar de forma articulada na elaboração de </a:t>
            </a:r>
            <a:r>
              <a:rPr lang="pt-BR" sz="1700" b="1" dirty="0">
                <a:solidFill>
                  <a:srgbClr val="00B050"/>
                </a:solidFill>
              </a:rPr>
              <a:t>políticas públicas </a:t>
            </a:r>
            <a:r>
              <a:rPr lang="pt-BR" sz="1700" dirty="0"/>
              <a:t>e na execução de </a:t>
            </a:r>
            <a:r>
              <a:rPr lang="pt-BR" sz="1700" b="1" dirty="0">
                <a:solidFill>
                  <a:srgbClr val="00B050"/>
                </a:solidFill>
              </a:rPr>
              <a:t>ações destinadas a coibir o uso de castigo físico ou de tratamento cruel ou degradant</a:t>
            </a:r>
            <a:r>
              <a:rPr lang="pt-BR" sz="1700" dirty="0">
                <a:solidFill>
                  <a:srgbClr val="00B050"/>
                </a:solidFill>
              </a:rPr>
              <a:t>e e difundir formas não violentas de educação de crianças e de adolescentes</a:t>
            </a:r>
            <a:r>
              <a:rPr lang="pt-BR" sz="1700" dirty="0"/>
              <a:t>, tendo como principais ações:        </a:t>
            </a:r>
          </a:p>
          <a:p>
            <a:r>
              <a:rPr lang="pt-BR" sz="1700" dirty="0"/>
              <a:t>I - a promoção de </a:t>
            </a:r>
            <a:r>
              <a:rPr lang="pt-BR" sz="1700" b="1" dirty="0">
                <a:solidFill>
                  <a:srgbClr val="00B050"/>
                </a:solidFill>
              </a:rPr>
              <a:t>campanhas educativas permanentes </a:t>
            </a:r>
            <a:r>
              <a:rPr lang="pt-BR" sz="1700" dirty="0"/>
              <a:t>para a divulgação do direito da criança e do adolescente de serem educados e cuidados sem o uso de castigo físico ou de tratamento cruel ou degradante e dos instrumentos de proteção aos direitos humanos;       </a:t>
            </a:r>
            <a:endParaRPr lang="pt-BR" sz="1700" dirty="0" smtClean="0"/>
          </a:p>
          <a:p>
            <a:r>
              <a:rPr lang="pt-BR" sz="1700" dirty="0" smtClean="0"/>
              <a:t>III </a:t>
            </a:r>
            <a:r>
              <a:rPr lang="pt-BR" sz="1700" dirty="0"/>
              <a:t>- </a:t>
            </a:r>
            <a:r>
              <a:rPr lang="pt-BR" sz="1700" b="1" dirty="0">
                <a:solidFill>
                  <a:srgbClr val="00B050"/>
                </a:solidFill>
              </a:rPr>
              <a:t>a formação continuada e a capacitação dos profissionais </a:t>
            </a:r>
            <a:r>
              <a:rPr lang="pt-BR" sz="1700" dirty="0"/>
              <a:t>de saúde, </a:t>
            </a:r>
            <a:r>
              <a:rPr lang="pt-BR" sz="1700" b="1" dirty="0">
                <a:solidFill>
                  <a:srgbClr val="00B050"/>
                </a:solidFill>
              </a:rPr>
              <a:t>educação </a:t>
            </a:r>
            <a:r>
              <a:rPr lang="pt-BR" sz="1700" dirty="0"/>
              <a:t>e assistência social e dos demais agentes que atuam na promoção, proteção e defesa dos direitos da criança e do adolescente para o </a:t>
            </a:r>
            <a:r>
              <a:rPr lang="pt-BR" sz="1700" b="1" dirty="0">
                <a:solidFill>
                  <a:srgbClr val="00B050"/>
                </a:solidFill>
              </a:rPr>
              <a:t>desenvolvimento das competências necessárias à </a:t>
            </a:r>
            <a:r>
              <a:rPr lang="pt-BR" sz="1700" b="1" u="sng" dirty="0">
                <a:solidFill>
                  <a:srgbClr val="00B050"/>
                </a:solidFill>
              </a:rPr>
              <a:t>prevenção, à identificação de evidências, ao diagnóstico e ao enfrentamento</a:t>
            </a:r>
            <a:r>
              <a:rPr lang="pt-BR" sz="1700" b="1" dirty="0">
                <a:solidFill>
                  <a:srgbClr val="00B050"/>
                </a:solidFill>
              </a:rPr>
              <a:t> de todas as formas de violência contra a criança e o adolescente</a:t>
            </a:r>
            <a:r>
              <a:rPr lang="pt-BR" sz="1700" dirty="0"/>
              <a:t>;        </a:t>
            </a:r>
          </a:p>
          <a:p>
            <a:r>
              <a:rPr lang="pt-BR" sz="1700" dirty="0"/>
              <a:t>IV - o apoio e o incentivo às </a:t>
            </a:r>
            <a:r>
              <a:rPr lang="pt-BR" sz="1700" b="1" dirty="0">
                <a:solidFill>
                  <a:srgbClr val="00B050"/>
                </a:solidFill>
              </a:rPr>
              <a:t>práticas de resolução pacífica de conflitos </a:t>
            </a:r>
            <a:r>
              <a:rPr lang="pt-BR" sz="1700" dirty="0"/>
              <a:t>que envolvam violência contra a criança e o adolescente;            </a:t>
            </a:r>
          </a:p>
          <a:p>
            <a:r>
              <a:rPr lang="pt-BR" sz="1600" dirty="0" smtClean="0"/>
              <a:t>VI </a:t>
            </a:r>
            <a:r>
              <a:rPr lang="pt-BR" sz="1600" dirty="0"/>
              <a:t>- a promoção de espaços </a:t>
            </a:r>
            <a:r>
              <a:rPr lang="pt-BR" sz="1600" dirty="0" err="1"/>
              <a:t>intersetoriais</a:t>
            </a:r>
            <a:r>
              <a:rPr lang="pt-BR" sz="1600" dirty="0"/>
              <a:t> locais para a articulação de ações e a elaboração de </a:t>
            </a:r>
            <a:r>
              <a:rPr lang="pt-BR" sz="1600" b="1" dirty="0">
                <a:solidFill>
                  <a:srgbClr val="00B050"/>
                </a:solidFill>
              </a:rPr>
              <a:t>planos de atuação conjunta </a:t>
            </a:r>
            <a:r>
              <a:rPr lang="pt-BR" sz="1600" dirty="0"/>
              <a:t>focados nas famílias em situação de violência, com participação de profissionais de saúde, de assistência social e de educação e de órgãos de promoção, proteção e defesa dos direitos da criança e do adolescente.            </a:t>
            </a:r>
            <a:endParaRPr lang="pt-BR" dirty="0"/>
          </a:p>
          <a:p>
            <a:endParaRPr lang="pt-BR" sz="2000" dirty="0"/>
          </a:p>
          <a:p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3112359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316839"/>
            <a:ext cx="9252520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pPr algn="ctr" fontAlgn="base"/>
            <a:endParaRPr lang="pt-BR" b="1" dirty="0" smtClean="0"/>
          </a:p>
          <a:p>
            <a:pPr marL="285750" indent="-285750">
              <a:buFont typeface="Wingdings"/>
              <a:buChar char="à"/>
            </a:pPr>
            <a:r>
              <a:rPr lang="pt-BR" i="1" dirty="0" smtClean="0">
                <a:sym typeface="Wingdings" panose="05000000000000000000" pitchFamily="2" charset="2"/>
              </a:rPr>
              <a:t>Políticas de Prevenção</a:t>
            </a:r>
          </a:p>
          <a:p>
            <a:endParaRPr lang="pt-BR" dirty="0" smtClean="0"/>
          </a:p>
          <a:p>
            <a:r>
              <a:rPr lang="pt-BR" dirty="0"/>
              <a:t>Art. 70-B.  As entidades, públicas e privadas, que atuem nas áreas a que se refere o art. </a:t>
            </a:r>
            <a:r>
              <a:rPr lang="pt-BR" dirty="0" smtClean="0"/>
              <a:t>71*, </a:t>
            </a:r>
            <a:r>
              <a:rPr lang="pt-BR" dirty="0"/>
              <a:t>dentre outras, devem contar, em seus quadros, </a:t>
            </a:r>
            <a:r>
              <a:rPr lang="pt-BR" b="1" dirty="0">
                <a:solidFill>
                  <a:srgbClr val="00B050"/>
                </a:solidFill>
              </a:rPr>
              <a:t>com pessoas capacitadas a reconhecer e comunicar ao Conselho Tutelar suspeitas ou casos de maus-tratos </a:t>
            </a:r>
            <a:r>
              <a:rPr lang="pt-BR" dirty="0"/>
              <a:t>praticados contra crianças e </a:t>
            </a:r>
            <a:r>
              <a:rPr lang="pt-BR" dirty="0" smtClean="0"/>
              <a:t>adolescentes</a:t>
            </a:r>
            <a:r>
              <a:rPr lang="pt-BR" dirty="0"/>
              <a:t>.             </a:t>
            </a:r>
            <a:endParaRPr lang="pt-BR" dirty="0" smtClean="0"/>
          </a:p>
          <a:p>
            <a:r>
              <a:rPr lang="pt-BR" sz="1600" i="1" dirty="0" smtClean="0"/>
              <a:t>*Art</a:t>
            </a:r>
            <a:r>
              <a:rPr lang="pt-BR" sz="1600" i="1" dirty="0"/>
              <a:t>. 71. A criança e o adolescente têm direito a </a:t>
            </a:r>
            <a:r>
              <a:rPr lang="pt-BR" sz="1600" i="1" u="sng" dirty="0">
                <a:solidFill>
                  <a:srgbClr val="00B050"/>
                </a:solidFill>
              </a:rPr>
              <a:t>informação, cultura, lazer, esportes, diversões, espetáculos </a:t>
            </a:r>
            <a:r>
              <a:rPr lang="pt-BR" sz="1600" i="1" dirty="0"/>
              <a:t>e produtos e serviços que respeitem sua condição peculiar de pessoa em desenvolvimento</a:t>
            </a:r>
            <a:r>
              <a:rPr lang="pt-BR" sz="1600" i="1" dirty="0" smtClean="0"/>
              <a:t>.</a:t>
            </a:r>
          </a:p>
          <a:p>
            <a:endParaRPr lang="pt-BR" sz="1600" i="1" dirty="0"/>
          </a:p>
          <a:p>
            <a:r>
              <a:rPr lang="pt-BR" dirty="0"/>
              <a:t>Parágrafo único.  São </a:t>
            </a:r>
            <a:r>
              <a:rPr lang="pt-BR" b="1" dirty="0">
                <a:solidFill>
                  <a:srgbClr val="00B050"/>
                </a:solidFill>
              </a:rPr>
              <a:t>igualmente responsáveis pela comunicação</a:t>
            </a:r>
            <a:r>
              <a:rPr lang="pt-BR" dirty="0"/>
              <a:t> de que trata este artigo, as </a:t>
            </a:r>
            <a:r>
              <a:rPr lang="pt-BR" b="1" dirty="0">
                <a:solidFill>
                  <a:srgbClr val="00B050"/>
                </a:solidFill>
              </a:rPr>
              <a:t>pessoas encarregadas, por razão de cargo, função, ofício, ministério, profissão ou ocupação, do cuidado, assistência ou guarda de crianças e adolescentes</a:t>
            </a:r>
            <a:r>
              <a:rPr lang="pt-BR" dirty="0"/>
              <a:t>, punível, na forma deste Estatuto, o injustificado retardamento ou omissão, culposos ou dolosos.               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Art</a:t>
            </a:r>
            <a:r>
              <a:rPr lang="pt-BR" dirty="0"/>
              <a:t>. 73. </a:t>
            </a:r>
            <a:r>
              <a:rPr lang="pt-BR" b="1" dirty="0">
                <a:solidFill>
                  <a:srgbClr val="00B050"/>
                </a:solidFill>
              </a:rPr>
              <a:t>A inobservância das normas de prevenção importará em responsabilidade </a:t>
            </a:r>
            <a:r>
              <a:rPr lang="pt-BR" dirty="0"/>
              <a:t>da pessoa física ou jurídica, nos termos desta Lei.</a:t>
            </a:r>
          </a:p>
          <a:p>
            <a:endParaRPr lang="pt-BR" dirty="0"/>
          </a:p>
          <a:p>
            <a:r>
              <a:rPr lang="pt-BR" dirty="0" smtClean="0"/>
              <a:t>Art</a:t>
            </a:r>
            <a:r>
              <a:rPr lang="pt-BR" dirty="0"/>
              <a:t>. 75. </a:t>
            </a:r>
            <a:r>
              <a:rPr lang="pt-BR" b="1" dirty="0">
                <a:solidFill>
                  <a:srgbClr val="00B050"/>
                </a:solidFill>
              </a:rPr>
              <a:t>Toda criança ou adolescente terá acesso às diversões e espetáculos públicos classificados como adequados à sua faixa etária</a:t>
            </a:r>
            <a:r>
              <a:rPr lang="pt-BR" dirty="0"/>
              <a:t>.</a:t>
            </a:r>
          </a:p>
          <a:p>
            <a:endParaRPr lang="pt-BR" sz="2000" dirty="0"/>
          </a:p>
          <a:p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42746732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316839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endParaRPr lang="pt-BR" sz="1700" dirty="0" smtClean="0"/>
          </a:p>
          <a:p>
            <a:pPr marL="285750" indent="-285750">
              <a:buFont typeface="Wingdings"/>
              <a:buChar char="à"/>
            </a:pPr>
            <a:r>
              <a:rPr lang="pt-BR" i="1" dirty="0" smtClean="0">
                <a:sym typeface="Wingdings" panose="05000000000000000000" pitchFamily="2" charset="2"/>
              </a:rPr>
              <a:t>Políticas de Atendimento</a:t>
            </a:r>
          </a:p>
          <a:p>
            <a:pPr marL="285750" indent="-285750">
              <a:buFont typeface="Wingdings"/>
              <a:buChar char="à"/>
            </a:pPr>
            <a:endParaRPr lang="pt-BR" dirty="0" smtClean="0"/>
          </a:p>
          <a:p>
            <a:pPr marL="285750" indent="-285750">
              <a:buFont typeface="Wingdings"/>
              <a:buChar char="à"/>
            </a:pPr>
            <a:endParaRPr lang="pt-BR" dirty="0" smtClean="0"/>
          </a:p>
          <a:p>
            <a:r>
              <a:rPr lang="pt-BR" dirty="0"/>
              <a:t>Art. 86. A </a:t>
            </a:r>
            <a:r>
              <a:rPr lang="pt-BR" b="1" dirty="0">
                <a:solidFill>
                  <a:srgbClr val="00B050"/>
                </a:solidFill>
              </a:rPr>
              <a:t>política de atendimento </a:t>
            </a:r>
            <a:r>
              <a:rPr lang="pt-BR" dirty="0"/>
              <a:t>dos direitos da criança e do adolescente far-se-á através de um </a:t>
            </a:r>
            <a:r>
              <a:rPr lang="pt-BR" b="1" dirty="0">
                <a:solidFill>
                  <a:srgbClr val="00B050"/>
                </a:solidFill>
              </a:rPr>
              <a:t>conjunto articulado de ações </a:t>
            </a:r>
            <a:r>
              <a:rPr lang="pt-BR" dirty="0"/>
              <a:t>governamentais e não-governamentais, da União, dos estados, do Distrito Federal e dos municípios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Art. 90. As </a:t>
            </a:r>
            <a:r>
              <a:rPr lang="pt-BR" b="1" dirty="0">
                <a:solidFill>
                  <a:srgbClr val="00B050"/>
                </a:solidFill>
              </a:rPr>
              <a:t>entidades de atendimento </a:t>
            </a:r>
            <a:r>
              <a:rPr lang="pt-BR" dirty="0"/>
              <a:t>são responsáveis pela manutenção das próprias unidades, assim como pelo planejamento e execução de </a:t>
            </a:r>
            <a:r>
              <a:rPr lang="pt-BR" b="1" dirty="0">
                <a:solidFill>
                  <a:srgbClr val="00B050"/>
                </a:solidFill>
              </a:rPr>
              <a:t>programas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/>
              <a:t>de proteção e </a:t>
            </a:r>
            <a:r>
              <a:rPr lang="pt-BR" dirty="0" err="1"/>
              <a:t>sócio-educativos</a:t>
            </a:r>
            <a:r>
              <a:rPr lang="pt-BR" dirty="0"/>
              <a:t> destinados a crianças e adolescentes, em regime de:     </a:t>
            </a:r>
          </a:p>
          <a:p>
            <a:r>
              <a:rPr lang="pt-BR" dirty="0"/>
              <a:t>I - orientação e apoio </a:t>
            </a:r>
            <a:r>
              <a:rPr lang="pt-BR" dirty="0" err="1"/>
              <a:t>sócio-familiar</a:t>
            </a:r>
            <a:r>
              <a:rPr lang="pt-BR" dirty="0"/>
              <a:t>;</a:t>
            </a:r>
          </a:p>
          <a:p>
            <a:r>
              <a:rPr lang="pt-BR" dirty="0"/>
              <a:t>II - apoio </a:t>
            </a:r>
            <a:r>
              <a:rPr lang="pt-BR" dirty="0" err="1"/>
              <a:t>sócio-educativo</a:t>
            </a:r>
            <a:r>
              <a:rPr lang="pt-BR" dirty="0"/>
              <a:t> em meio aberto;</a:t>
            </a:r>
          </a:p>
          <a:p>
            <a:r>
              <a:rPr lang="pt-BR" dirty="0"/>
              <a:t>III - colocação familiar;</a:t>
            </a:r>
          </a:p>
          <a:p>
            <a:r>
              <a:rPr lang="pt-BR" dirty="0" smtClean="0"/>
              <a:t>IV </a:t>
            </a:r>
            <a:r>
              <a:rPr lang="pt-BR" dirty="0"/>
              <a:t>- acolhimento institucional;              </a:t>
            </a:r>
          </a:p>
          <a:p>
            <a:r>
              <a:rPr lang="pt-BR" dirty="0" smtClean="0"/>
              <a:t>V </a:t>
            </a:r>
            <a:r>
              <a:rPr lang="pt-BR" dirty="0"/>
              <a:t>- prestação de serviços à comunidade;            </a:t>
            </a:r>
          </a:p>
          <a:p>
            <a:r>
              <a:rPr lang="pt-BR" dirty="0" smtClean="0"/>
              <a:t>VI </a:t>
            </a:r>
            <a:r>
              <a:rPr lang="pt-BR" dirty="0"/>
              <a:t>- liberdade assistida;            </a:t>
            </a:r>
            <a:endParaRPr lang="pt-BR" dirty="0" smtClean="0"/>
          </a:p>
          <a:p>
            <a:r>
              <a:rPr lang="pt-BR" dirty="0" smtClean="0"/>
              <a:t>VII </a:t>
            </a:r>
            <a:r>
              <a:rPr lang="pt-BR" dirty="0"/>
              <a:t>- semiliberdade; e            </a:t>
            </a:r>
          </a:p>
          <a:p>
            <a:r>
              <a:rPr lang="pt-BR" dirty="0"/>
              <a:t>VIII - internação.  </a:t>
            </a:r>
          </a:p>
          <a:p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0466508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316839"/>
            <a:ext cx="91440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endParaRPr lang="pt-BR" sz="1700" dirty="0" smtClean="0"/>
          </a:p>
          <a:p>
            <a:pPr marL="285750" indent="-285750">
              <a:buFont typeface="Wingdings"/>
              <a:buChar char="à"/>
            </a:pPr>
            <a:r>
              <a:rPr lang="pt-BR" i="1" dirty="0" smtClean="0">
                <a:sym typeface="Wingdings" panose="05000000000000000000" pitchFamily="2" charset="2"/>
              </a:rPr>
              <a:t>Medidas de Proteção</a:t>
            </a:r>
          </a:p>
          <a:p>
            <a:pPr marL="285750" indent="-285750">
              <a:buFont typeface="Wingdings"/>
              <a:buChar char="à"/>
            </a:pPr>
            <a:endParaRPr lang="pt-BR" dirty="0" smtClean="0"/>
          </a:p>
          <a:p>
            <a:r>
              <a:rPr lang="pt-BR" dirty="0"/>
              <a:t>Art. 98. As </a:t>
            </a:r>
            <a:r>
              <a:rPr lang="pt-BR" b="1" dirty="0">
                <a:solidFill>
                  <a:srgbClr val="00B050"/>
                </a:solidFill>
              </a:rPr>
              <a:t>medidas de proteção </a:t>
            </a:r>
            <a:r>
              <a:rPr lang="pt-BR" dirty="0"/>
              <a:t>à criança e ao adolescente são </a:t>
            </a:r>
            <a:r>
              <a:rPr lang="pt-BR" b="1" dirty="0">
                <a:solidFill>
                  <a:srgbClr val="00B050"/>
                </a:solidFill>
              </a:rPr>
              <a:t>aplicáveis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/>
              <a:t>sempre que os direitos reconhecidos nesta Lei forem ameaçados ou violados:</a:t>
            </a:r>
          </a:p>
          <a:p>
            <a:r>
              <a:rPr lang="pt-BR" dirty="0"/>
              <a:t>I - </a:t>
            </a:r>
            <a:r>
              <a:rPr lang="pt-BR" b="1" dirty="0">
                <a:solidFill>
                  <a:srgbClr val="00B050"/>
                </a:solidFill>
              </a:rPr>
              <a:t>por ação ou omissão da sociedade ou do Estado</a:t>
            </a:r>
            <a:r>
              <a:rPr lang="pt-BR" dirty="0"/>
              <a:t>;</a:t>
            </a:r>
          </a:p>
          <a:p>
            <a:r>
              <a:rPr lang="pt-BR" dirty="0"/>
              <a:t>II - </a:t>
            </a:r>
            <a:r>
              <a:rPr lang="pt-BR" b="1" dirty="0">
                <a:solidFill>
                  <a:srgbClr val="00B050"/>
                </a:solidFill>
              </a:rPr>
              <a:t>por falta, omissão ou abuso dos pais ou responsável</a:t>
            </a:r>
            <a:r>
              <a:rPr lang="pt-BR" dirty="0"/>
              <a:t>;</a:t>
            </a:r>
          </a:p>
          <a:p>
            <a:r>
              <a:rPr lang="pt-BR" dirty="0"/>
              <a:t>III - </a:t>
            </a:r>
            <a:r>
              <a:rPr lang="pt-BR" b="1" dirty="0">
                <a:solidFill>
                  <a:srgbClr val="00B050"/>
                </a:solidFill>
              </a:rPr>
              <a:t>em razão de sua conduta</a:t>
            </a:r>
            <a:r>
              <a:rPr lang="pt-BR" dirty="0"/>
              <a:t>.</a:t>
            </a:r>
          </a:p>
          <a:p>
            <a:endParaRPr lang="pt-BR" dirty="0" smtClean="0"/>
          </a:p>
          <a:p>
            <a:r>
              <a:rPr lang="pt-BR" dirty="0"/>
              <a:t>Art. 101. Verificada qualquer das hipóteses previstas no art. 98, a autoridade competente poderá determinar, dentre outras, as seguintes </a:t>
            </a:r>
            <a:r>
              <a:rPr lang="pt-BR" b="1" dirty="0">
                <a:solidFill>
                  <a:srgbClr val="00B050"/>
                </a:solidFill>
              </a:rPr>
              <a:t>medidas</a:t>
            </a:r>
            <a:r>
              <a:rPr lang="pt-BR" dirty="0"/>
              <a:t>:</a:t>
            </a:r>
          </a:p>
          <a:p>
            <a:r>
              <a:rPr lang="pt-BR" sz="1700" dirty="0"/>
              <a:t>I - encaminhamento aos pais ou responsável, mediante termo de responsabilidade;</a:t>
            </a:r>
          </a:p>
          <a:p>
            <a:r>
              <a:rPr lang="pt-BR" sz="1700" dirty="0"/>
              <a:t>II - orientação, apoio e acompanhamento temporários;</a:t>
            </a:r>
          </a:p>
          <a:p>
            <a:r>
              <a:rPr lang="pt-BR" sz="1700" dirty="0"/>
              <a:t>III - matrícula e </a:t>
            </a:r>
            <a:r>
              <a:rPr lang="pt-BR" sz="1700" dirty="0" err="1"/>
              <a:t>freqüência</a:t>
            </a:r>
            <a:r>
              <a:rPr lang="pt-BR" sz="1700" dirty="0"/>
              <a:t> obrigatórias em estabelecimento oficial de ensino fundamental;</a:t>
            </a:r>
          </a:p>
          <a:p>
            <a:r>
              <a:rPr lang="pt-BR" sz="1700" dirty="0" smtClean="0"/>
              <a:t>IV </a:t>
            </a:r>
            <a:r>
              <a:rPr lang="pt-BR" sz="1700" dirty="0"/>
              <a:t>- inclusão em serviços e programas oficiais ou comunitários de proteção, apoio e promoção da família, da criança e do adolescente;            </a:t>
            </a:r>
          </a:p>
          <a:p>
            <a:r>
              <a:rPr lang="pt-BR" sz="1700" dirty="0" smtClean="0"/>
              <a:t>V </a:t>
            </a:r>
            <a:r>
              <a:rPr lang="pt-BR" sz="1700" dirty="0"/>
              <a:t>- requisição de tratamento médico, psicológico ou psiquiátrico, em regime hospitalar ou ambulatorial;</a:t>
            </a:r>
          </a:p>
          <a:p>
            <a:r>
              <a:rPr lang="pt-BR" sz="1700" dirty="0"/>
              <a:t>VI - inclusão em programa oficial ou comunitário de auxílio, orientação e tratamento a alcoólatras e toxicômanos;</a:t>
            </a:r>
          </a:p>
          <a:p>
            <a:r>
              <a:rPr lang="pt-BR" sz="1700" dirty="0" smtClean="0"/>
              <a:t>VII </a:t>
            </a:r>
            <a:r>
              <a:rPr lang="pt-BR" sz="1700" dirty="0"/>
              <a:t>- acolhimento institucional;        </a:t>
            </a:r>
          </a:p>
          <a:p>
            <a:r>
              <a:rPr lang="pt-BR" sz="1700" dirty="0" smtClean="0"/>
              <a:t>VIII </a:t>
            </a:r>
            <a:r>
              <a:rPr lang="pt-BR" sz="1700" dirty="0"/>
              <a:t>- inclusão em programa de acolhimento familiar;      </a:t>
            </a:r>
            <a:endParaRPr lang="pt-BR" sz="1700" dirty="0" smtClean="0"/>
          </a:p>
          <a:p>
            <a:r>
              <a:rPr lang="pt-BR" sz="1700" dirty="0" smtClean="0"/>
              <a:t>IX </a:t>
            </a:r>
            <a:r>
              <a:rPr lang="pt-BR" sz="1700" dirty="0"/>
              <a:t>- colocação em família substituta. </a:t>
            </a:r>
            <a:r>
              <a:rPr lang="pt-BR" dirty="0"/>
              <a:t> </a:t>
            </a:r>
            <a:r>
              <a:rPr lang="pt-BR" sz="1600" dirty="0"/>
              <a:t> </a:t>
            </a:r>
          </a:p>
          <a:p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990847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316839"/>
            <a:ext cx="9252520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endParaRPr lang="pt-BR" dirty="0" smtClean="0"/>
          </a:p>
          <a:p>
            <a:pPr marL="285750" indent="-285750">
              <a:buFont typeface="Wingdings"/>
              <a:buChar char="à"/>
            </a:pPr>
            <a:r>
              <a:rPr lang="pt-BR" i="1" dirty="0" smtClean="0">
                <a:sym typeface="Wingdings" panose="05000000000000000000" pitchFamily="2" charset="2"/>
              </a:rPr>
              <a:t>Ato Infracional</a:t>
            </a:r>
          </a:p>
          <a:p>
            <a:pPr marL="285750" indent="-285750">
              <a:buFont typeface="Wingdings"/>
              <a:buChar char="à"/>
            </a:pPr>
            <a:endParaRPr lang="pt-BR" dirty="0" smtClean="0"/>
          </a:p>
          <a:p>
            <a:r>
              <a:rPr lang="pt-BR" dirty="0"/>
              <a:t>Art. 103. Considera-se </a:t>
            </a:r>
            <a:r>
              <a:rPr lang="pt-BR" b="1" dirty="0">
                <a:solidFill>
                  <a:srgbClr val="00B050"/>
                </a:solidFill>
              </a:rPr>
              <a:t>ato infracional a conduta descrita como crime ou contravenção penal</a:t>
            </a:r>
            <a:r>
              <a:rPr lang="pt-BR" dirty="0"/>
              <a:t>.</a:t>
            </a:r>
          </a:p>
          <a:p>
            <a:r>
              <a:rPr lang="pt-BR" dirty="0"/>
              <a:t>Art. 104. São penalmente inimputáveis os menores de dezoito anos, sujeitos às medidas previstas nesta Lei.</a:t>
            </a:r>
          </a:p>
          <a:p>
            <a:r>
              <a:rPr lang="pt-BR" dirty="0" smtClean="0"/>
              <a:t>Art</a:t>
            </a:r>
            <a:r>
              <a:rPr lang="pt-BR" dirty="0"/>
              <a:t>. 105. </a:t>
            </a:r>
            <a:r>
              <a:rPr lang="pt-BR" b="1" dirty="0">
                <a:solidFill>
                  <a:srgbClr val="00B050"/>
                </a:solidFill>
              </a:rPr>
              <a:t>Ao ato infracional praticado por criança corresponderão as medidas previstas no art. 101</a:t>
            </a:r>
            <a:r>
              <a:rPr lang="pt-BR" dirty="0"/>
              <a:t>.</a:t>
            </a:r>
          </a:p>
          <a:p>
            <a:endParaRPr lang="pt-BR" dirty="0" smtClean="0"/>
          </a:p>
          <a:p>
            <a:r>
              <a:rPr lang="pt-BR" dirty="0"/>
              <a:t>Art. 112. Verificada a prática de ato infracional, a autoridade competente poderá aplicar ao adolescente as seguintes </a:t>
            </a:r>
            <a:r>
              <a:rPr lang="pt-BR" b="1" dirty="0">
                <a:solidFill>
                  <a:srgbClr val="00B050"/>
                </a:solidFill>
              </a:rPr>
              <a:t>medidas</a:t>
            </a:r>
            <a:r>
              <a:rPr lang="pt-BR" dirty="0"/>
              <a:t>:</a:t>
            </a:r>
          </a:p>
          <a:p>
            <a:r>
              <a:rPr lang="pt-BR" dirty="0"/>
              <a:t>I - advertência;</a:t>
            </a:r>
          </a:p>
          <a:p>
            <a:r>
              <a:rPr lang="pt-BR" dirty="0"/>
              <a:t>II - obrigação de reparar o dano;</a:t>
            </a:r>
          </a:p>
          <a:p>
            <a:r>
              <a:rPr lang="pt-BR" dirty="0"/>
              <a:t>III - prestação de serviços à comunidade;</a:t>
            </a:r>
          </a:p>
          <a:p>
            <a:r>
              <a:rPr lang="pt-BR" dirty="0"/>
              <a:t>IV - liberdade assistida;</a:t>
            </a:r>
          </a:p>
          <a:p>
            <a:r>
              <a:rPr lang="pt-BR" dirty="0"/>
              <a:t>V - inserção em regime de </a:t>
            </a:r>
            <a:r>
              <a:rPr lang="pt-BR" dirty="0" err="1"/>
              <a:t>semi-liberdade</a:t>
            </a:r>
            <a:r>
              <a:rPr lang="pt-BR" dirty="0"/>
              <a:t>;</a:t>
            </a:r>
          </a:p>
          <a:p>
            <a:r>
              <a:rPr lang="pt-BR" dirty="0"/>
              <a:t>VI - internação em estabelecimento educacional;</a:t>
            </a:r>
          </a:p>
          <a:p>
            <a:r>
              <a:rPr lang="pt-BR" dirty="0"/>
              <a:t>VII - qualquer uma das previstas no art. 101, I a VI.</a:t>
            </a:r>
          </a:p>
          <a:p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6003922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227155"/>
            <a:ext cx="9324528" cy="837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850" b="1" dirty="0" smtClean="0"/>
              <a:t>ESTATUTO DA CRIANÇA E DO ADOLESCENTE</a:t>
            </a:r>
          </a:p>
          <a:p>
            <a:endParaRPr lang="pt-BR" sz="1700" dirty="0" smtClean="0"/>
          </a:p>
          <a:p>
            <a:pPr marL="285750" indent="-285750">
              <a:buFont typeface="Wingdings"/>
              <a:buChar char="à"/>
            </a:pPr>
            <a:r>
              <a:rPr lang="pt-BR" i="1" dirty="0" smtClean="0">
                <a:sym typeface="Wingdings" panose="05000000000000000000" pitchFamily="2" charset="2"/>
              </a:rPr>
              <a:t>Conselho tutelar</a:t>
            </a:r>
          </a:p>
          <a:p>
            <a:pPr marL="285750" indent="-285750">
              <a:buFont typeface="Wingdings"/>
              <a:buChar char="à"/>
            </a:pPr>
            <a:endParaRPr lang="pt-BR" i="1" dirty="0">
              <a:sym typeface="Wingdings" panose="05000000000000000000" pitchFamily="2" charset="2"/>
            </a:endParaRPr>
          </a:p>
          <a:p>
            <a:r>
              <a:rPr lang="pt-BR" sz="1550" dirty="0"/>
              <a:t>Art. 56. Os </a:t>
            </a:r>
            <a:r>
              <a:rPr lang="pt-BR" sz="1550" b="1" dirty="0">
                <a:solidFill>
                  <a:srgbClr val="00B050"/>
                </a:solidFill>
              </a:rPr>
              <a:t>dirigentes de estabelecimentos de ensino fundamental comunicarão ao Conselho Tutelar os casos:</a:t>
            </a:r>
          </a:p>
          <a:p>
            <a:r>
              <a:rPr lang="pt-BR" sz="1600" dirty="0"/>
              <a:t>I - </a:t>
            </a:r>
            <a:r>
              <a:rPr lang="pt-BR" sz="1600" b="1" dirty="0">
                <a:solidFill>
                  <a:srgbClr val="00B050"/>
                </a:solidFill>
              </a:rPr>
              <a:t>maus-tratos envolvendo seus alunos</a:t>
            </a:r>
            <a:r>
              <a:rPr lang="pt-BR" sz="1600" dirty="0"/>
              <a:t>;</a:t>
            </a:r>
          </a:p>
          <a:p>
            <a:r>
              <a:rPr lang="pt-BR" sz="1600" dirty="0"/>
              <a:t>II - </a:t>
            </a:r>
            <a:r>
              <a:rPr lang="pt-BR" sz="1600" b="1" dirty="0">
                <a:solidFill>
                  <a:srgbClr val="00B050"/>
                </a:solidFill>
              </a:rPr>
              <a:t>reiteração de faltas injustificadas e de evasão escolar</a:t>
            </a:r>
            <a:r>
              <a:rPr lang="pt-BR" sz="1600" dirty="0"/>
              <a:t>, esgotados os recursos escolares;</a:t>
            </a:r>
          </a:p>
          <a:p>
            <a:r>
              <a:rPr lang="pt-BR" sz="1600" dirty="0"/>
              <a:t>III - </a:t>
            </a:r>
            <a:r>
              <a:rPr lang="pt-BR" sz="1600" b="1" dirty="0">
                <a:solidFill>
                  <a:srgbClr val="00B050"/>
                </a:solidFill>
              </a:rPr>
              <a:t>elevados níveis de repetência</a:t>
            </a:r>
            <a:r>
              <a:rPr lang="pt-BR" sz="1600" dirty="0"/>
              <a:t>.</a:t>
            </a:r>
          </a:p>
          <a:p>
            <a:endParaRPr lang="pt-BR" sz="1600" i="1" dirty="0" smtClean="0">
              <a:sym typeface="Wingdings" panose="05000000000000000000" pitchFamily="2" charset="2"/>
            </a:endParaRPr>
          </a:p>
          <a:p>
            <a:r>
              <a:rPr lang="pt-BR" sz="1600" dirty="0"/>
              <a:t>Art. 131. O Conselho Tutelar é órgão permanente e autônomo, não jurisdicional, encarregado pela sociedade de </a:t>
            </a:r>
            <a:r>
              <a:rPr lang="pt-BR" sz="1600" b="1" dirty="0">
                <a:solidFill>
                  <a:srgbClr val="00B050"/>
                </a:solidFill>
              </a:rPr>
              <a:t>zelar pelo cumprimento dos direitos da criança e do adolescente</a:t>
            </a:r>
            <a:r>
              <a:rPr lang="pt-BR" sz="1600" dirty="0"/>
              <a:t>, definidos nesta Lei.</a:t>
            </a:r>
            <a:endParaRPr lang="pt-BR" sz="1600" i="1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pt-BR" sz="1600" dirty="0" smtClean="0"/>
          </a:p>
          <a:p>
            <a:r>
              <a:rPr lang="pt-BR" sz="1600" dirty="0"/>
              <a:t>Art. 136. São </a:t>
            </a:r>
            <a:r>
              <a:rPr lang="pt-BR" sz="1600" b="1" dirty="0">
                <a:solidFill>
                  <a:srgbClr val="00B050"/>
                </a:solidFill>
              </a:rPr>
              <a:t>atribuições do Conselho Tutelar</a:t>
            </a:r>
            <a:r>
              <a:rPr lang="pt-BR" sz="1600" dirty="0"/>
              <a:t>:</a:t>
            </a:r>
          </a:p>
          <a:p>
            <a:r>
              <a:rPr lang="pt-BR" sz="1600" dirty="0"/>
              <a:t>I - atender as crianças e adolescentes nas hipóteses previstas nos </a:t>
            </a:r>
            <a:r>
              <a:rPr lang="pt-BR" sz="1600" dirty="0" err="1"/>
              <a:t>arts</a:t>
            </a:r>
            <a:r>
              <a:rPr lang="pt-BR" sz="1600" dirty="0"/>
              <a:t>. 98 e </a:t>
            </a:r>
            <a:r>
              <a:rPr lang="pt-BR" sz="1600" dirty="0" smtClean="0"/>
              <a:t>105;</a:t>
            </a:r>
            <a:endParaRPr lang="pt-BR" sz="1600" dirty="0"/>
          </a:p>
          <a:p>
            <a:r>
              <a:rPr lang="pt-BR" sz="1600" dirty="0"/>
              <a:t>II - atender e aconselhar os pais ou responsável, aplicando as medidas previstas no art. 129, I a </a:t>
            </a:r>
            <a:r>
              <a:rPr lang="pt-BR" sz="1600" dirty="0" smtClean="0"/>
              <a:t>VII*;</a:t>
            </a:r>
          </a:p>
          <a:p>
            <a:endParaRPr lang="pt-BR" sz="1600" dirty="0" smtClean="0"/>
          </a:p>
          <a:p>
            <a:r>
              <a:rPr lang="pt-BR" sz="1600" i="1" dirty="0" smtClean="0"/>
              <a:t>*</a:t>
            </a:r>
            <a:r>
              <a:rPr lang="pt-BR" sz="1500" i="1" dirty="0" smtClean="0"/>
              <a:t> </a:t>
            </a:r>
            <a:r>
              <a:rPr lang="pt-BR" sz="1500" i="1" dirty="0"/>
              <a:t>Art. 129. São medidas aplicáveis aos pais ou responsável:</a:t>
            </a:r>
          </a:p>
          <a:p>
            <a:r>
              <a:rPr lang="pt-BR" sz="1500" i="1" dirty="0" smtClean="0"/>
              <a:t>I </a:t>
            </a:r>
            <a:r>
              <a:rPr lang="pt-BR" sz="1500" i="1" dirty="0"/>
              <a:t>- encaminhamento a serviços e programas oficiais ou comunitários de proteção, apoio e promoção da família;            </a:t>
            </a:r>
            <a:endParaRPr lang="pt-BR" sz="1500" i="1" dirty="0" smtClean="0"/>
          </a:p>
          <a:p>
            <a:r>
              <a:rPr lang="pt-BR" sz="1500" i="1" dirty="0" smtClean="0"/>
              <a:t>II </a:t>
            </a:r>
            <a:r>
              <a:rPr lang="pt-BR" sz="1500" i="1" dirty="0"/>
              <a:t>- inclusão em programa oficial ou comunitário de auxílio, orientação e tratamento a alcoólatras e toxicômanos;</a:t>
            </a:r>
          </a:p>
          <a:p>
            <a:r>
              <a:rPr lang="pt-BR" sz="1500" i="1" dirty="0"/>
              <a:t>III - encaminhamento a tratamento psicológico ou psiquiátrico;</a:t>
            </a:r>
          </a:p>
          <a:p>
            <a:r>
              <a:rPr lang="pt-BR" sz="1500" i="1" dirty="0"/>
              <a:t>IV - encaminhamento a cursos ou programas de orientação;</a:t>
            </a:r>
          </a:p>
          <a:p>
            <a:r>
              <a:rPr lang="pt-BR" sz="1500" i="1" dirty="0"/>
              <a:t>V - obrigação de matricular o filho ou pupilo e acompanhar sua </a:t>
            </a:r>
            <a:r>
              <a:rPr lang="pt-BR" sz="1500" i="1" dirty="0" err="1"/>
              <a:t>freqüência</a:t>
            </a:r>
            <a:r>
              <a:rPr lang="pt-BR" sz="1500" i="1" dirty="0"/>
              <a:t> e aproveitamento escolar;</a:t>
            </a:r>
          </a:p>
          <a:p>
            <a:r>
              <a:rPr lang="pt-BR" sz="1500" i="1" dirty="0"/>
              <a:t>VI - obrigação de encaminhar a criança ou adolescente a tratamento especializado;</a:t>
            </a:r>
          </a:p>
          <a:p>
            <a:r>
              <a:rPr lang="pt-BR" sz="1500" i="1" dirty="0"/>
              <a:t>VII - advertência;</a:t>
            </a:r>
          </a:p>
          <a:p>
            <a:r>
              <a:rPr lang="pt-BR" sz="1450" i="1" dirty="0"/>
              <a:t>VIII - perda da guarda;</a:t>
            </a:r>
          </a:p>
          <a:p>
            <a:r>
              <a:rPr lang="pt-BR" sz="1450" i="1" dirty="0"/>
              <a:t>IX - destituição da tutela;</a:t>
            </a:r>
          </a:p>
          <a:p>
            <a:r>
              <a:rPr lang="pt-BR" sz="1450" i="1" dirty="0"/>
              <a:t>X - suspensão ou destituição do pátrio poder </a:t>
            </a:r>
            <a:r>
              <a:rPr lang="pt-BR" sz="1450" i="1" dirty="0" err="1"/>
              <a:t>poder</a:t>
            </a:r>
            <a:r>
              <a:rPr lang="pt-BR" sz="1450" i="1" dirty="0"/>
              <a:t> familiar. </a:t>
            </a:r>
          </a:p>
          <a:p>
            <a:endParaRPr lang="pt-BR" sz="1600" dirty="0"/>
          </a:p>
          <a:p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3723465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324118"/>
            <a:ext cx="932452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endParaRPr lang="pt-BR" sz="1700" dirty="0" smtClean="0"/>
          </a:p>
          <a:p>
            <a:pPr marL="285750" indent="-285750">
              <a:buFont typeface="Wingdings"/>
              <a:buChar char="à"/>
            </a:pPr>
            <a:r>
              <a:rPr lang="pt-BR" i="1" dirty="0" smtClean="0">
                <a:sym typeface="Wingdings" panose="05000000000000000000" pitchFamily="2" charset="2"/>
              </a:rPr>
              <a:t>Conselho tutelar</a:t>
            </a:r>
          </a:p>
          <a:p>
            <a:endParaRPr lang="pt-BR" i="1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pt-BR" dirty="0" smtClean="0"/>
          </a:p>
          <a:p>
            <a:r>
              <a:rPr lang="pt-BR" dirty="0"/>
              <a:t>Art. 136. São atribuições do Conselho Tutelar</a:t>
            </a:r>
            <a:r>
              <a:rPr lang="pt-BR" dirty="0" smtClean="0"/>
              <a:t>: (...)</a:t>
            </a:r>
          </a:p>
          <a:p>
            <a:endParaRPr lang="pt-BR" dirty="0"/>
          </a:p>
          <a:p>
            <a:r>
              <a:rPr lang="pt-BR" dirty="0"/>
              <a:t>III - promover a execução de suas decisões, podendo para tanto:</a:t>
            </a:r>
          </a:p>
          <a:p>
            <a:pPr marL="342900" indent="-342900">
              <a:buAutoNum type="alphaLcParenR"/>
            </a:pPr>
            <a:r>
              <a:rPr lang="pt-BR" b="1" dirty="0">
                <a:solidFill>
                  <a:srgbClr val="00B050"/>
                </a:solidFill>
              </a:rPr>
              <a:t>requisitar serviços públicos nas áreas de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/>
              <a:t>saúde, </a:t>
            </a:r>
            <a:r>
              <a:rPr lang="pt-BR" b="1" dirty="0">
                <a:solidFill>
                  <a:srgbClr val="00B050"/>
                </a:solidFill>
              </a:rPr>
              <a:t>educação</a:t>
            </a:r>
            <a:r>
              <a:rPr lang="pt-BR" dirty="0"/>
              <a:t>, serviço social, previdência, trabalho e segurança;</a:t>
            </a:r>
          </a:p>
          <a:p>
            <a:r>
              <a:rPr lang="pt-BR" dirty="0"/>
              <a:t>V - encaminhar à autoridade judiciária os casos de sua competência;</a:t>
            </a:r>
          </a:p>
          <a:p>
            <a:r>
              <a:rPr lang="pt-BR" dirty="0"/>
              <a:t>VI - providenciar a medida estabelecida pela autoridade judiciária, dentre as previstas no art. 101, de I a VI, para o adolescente autor de ato infracional;</a:t>
            </a:r>
          </a:p>
          <a:p>
            <a:r>
              <a:rPr lang="pt-BR" dirty="0"/>
              <a:t>X - representar, em nome da pessoa e da família, contra a violação dos direitos previstos no art. 220, § 3º, inciso II, da Constituição Federal;</a:t>
            </a:r>
          </a:p>
          <a:p>
            <a:r>
              <a:rPr lang="pt-BR" dirty="0"/>
              <a:t>XI - representar ao Ministério Público para efeito das ações de perda ou suspensão do poder familiar, após esgotadas as possibilidades de manutenção da criança ou do adolescente junto à família natural.          </a:t>
            </a:r>
          </a:p>
          <a:p>
            <a:r>
              <a:rPr lang="pt-BR" dirty="0"/>
              <a:t>XII - promover e incentivar, na comunidade e nos grupos profissionais, ações de divulgação e treinamento para o reconhecimento de sintomas de maus-tratos em crianças e adolescentes.  </a:t>
            </a:r>
          </a:p>
          <a:p>
            <a:r>
              <a:rPr lang="pt-BR" sz="1600" dirty="0"/>
              <a:t>      </a:t>
            </a:r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1793289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324118"/>
            <a:ext cx="9324528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endParaRPr lang="pt-BR" dirty="0" smtClean="0"/>
          </a:p>
          <a:p>
            <a:pPr marL="285750" indent="-285750">
              <a:buFont typeface="Wingdings"/>
              <a:buChar char="à"/>
            </a:pPr>
            <a:r>
              <a:rPr lang="pt-BR" i="1" dirty="0" smtClean="0">
                <a:sym typeface="Wingdings" panose="05000000000000000000" pitchFamily="2" charset="2"/>
              </a:rPr>
              <a:t>Crimes específicos do ECA</a:t>
            </a:r>
          </a:p>
          <a:p>
            <a:endParaRPr lang="pt-BR" i="1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pt-BR" dirty="0" smtClean="0"/>
          </a:p>
          <a:p>
            <a:r>
              <a:rPr lang="pt-BR" dirty="0"/>
              <a:t>Art. 230. Privar a criança ou o adolescente de sua liberdade, procedendo à sua apreensão sem estar em flagrante de ato infracional ou inexistindo ordem escrita da autoridade judiciária competente:</a:t>
            </a:r>
          </a:p>
          <a:p>
            <a:r>
              <a:rPr lang="pt-BR" dirty="0"/>
              <a:t>Pena - detenção de seis meses a dois anos.</a:t>
            </a:r>
          </a:p>
          <a:p>
            <a:r>
              <a:rPr lang="pt-BR" dirty="0"/>
              <a:t>Parágrafo único. Incide na mesma pena aquele que procede à apreensão sem observância das formalidades legais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Art. 232. Submeter criança ou adolescente sob sua autoridade, guarda ou vigilância a vexame ou a constrangimento:</a:t>
            </a:r>
          </a:p>
          <a:p>
            <a:r>
              <a:rPr lang="pt-BR" dirty="0"/>
              <a:t>Pena - detenção de seis meses a dois anos.</a:t>
            </a:r>
          </a:p>
          <a:p>
            <a:endParaRPr lang="pt-BR" dirty="0" smtClean="0"/>
          </a:p>
          <a:p>
            <a:r>
              <a:rPr lang="pt-BR" dirty="0"/>
              <a:t>Art. 236. Impedir ou embaraçar a ação de autoridade judiciária, membro do Conselho Tutelar ou representante do Ministério Público no exercício de função prevista nesta Lei:</a:t>
            </a:r>
          </a:p>
          <a:p>
            <a:r>
              <a:rPr lang="pt-BR" dirty="0"/>
              <a:t>Pena - detenção de seis meses a dois anos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Art. 237. Subtrair criança ou adolescente ao poder de quem o tem sob sua guarda em virtude de lei ou ordem judicial, com o fim de colocação em lar substituto:</a:t>
            </a:r>
          </a:p>
          <a:p>
            <a:r>
              <a:rPr lang="pt-BR" dirty="0"/>
              <a:t>Pena - reclusão de dois a seis anos, e multa.</a:t>
            </a:r>
          </a:p>
          <a:p>
            <a:endParaRPr lang="pt-BR" dirty="0"/>
          </a:p>
          <a:p>
            <a:r>
              <a:rPr lang="pt-BR" sz="1600" dirty="0"/>
              <a:t>     </a:t>
            </a:r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4859127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3568" y="6093296"/>
            <a:ext cx="777686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324118"/>
            <a:ext cx="9324528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000" b="1" dirty="0" smtClean="0"/>
              <a:t>ESTATUTO DA CRIANÇA E DO ADOLESCENTE</a:t>
            </a:r>
          </a:p>
          <a:p>
            <a:endParaRPr lang="pt-BR" dirty="0" smtClean="0"/>
          </a:p>
          <a:p>
            <a:pPr marL="285750" indent="-285750">
              <a:buFont typeface="Wingdings"/>
              <a:buChar char="à"/>
            </a:pPr>
            <a:r>
              <a:rPr lang="pt-BR" i="1" dirty="0" smtClean="0">
                <a:sym typeface="Wingdings" panose="05000000000000000000" pitchFamily="2" charset="2"/>
              </a:rPr>
              <a:t>Infrações Administrativas do ECA</a:t>
            </a:r>
          </a:p>
          <a:p>
            <a:endParaRPr lang="pt-BR" i="1" dirty="0" smtClean="0">
              <a:sym typeface="Wingdings" panose="05000000000000000000" pitchFamily="2" charset="2"/>
            </a:endParaRPr>
          </a:p>
          <a:p>
            <a:r>
              <a:rPr lang="pt-BR" dirty="0"/>
              <a:t>Art. 245. Deixar o médico, professor ou responsável por estabelecimento de atenção à saúde e de ensino fundamental, pré-escola ou creche, de comunicar à autoridade competente os casos de que tenha conhecimento, envolvendo suspeita ou confirmação de maus-tratos contra criança ou adolescente:</a:t>
            </a:r>
          </a:p>
          <a:p>
            <a:r>
              <a:rPr lang="pt-BR" dirty="0"/>
              <a:t>Pena - multa de três a vinte salários de referência, aplicando-se o dobro em caso de reincidência.</a:t>
            </a:r>
          </a:p>
          <a:p>
            <a:pPr marL="285750" indent="-285750">
              <a:buFont typeface="Wingdings"/>
              <a:buChar char="à"/>
            </a:pPr>
            <a:endParaRPr lang="pt-BR" i="1" dirty="0" smtClean="0">
              <a:sym typeface="Wingdings" panose="05000000000000000000" pitchFamily="2" charset="2"/>
            </a:endParaRPr>
          </a:p>
          <a:p>
            <a:r>
              <a:rPr lang="pt-BR" dirty="0"/>
              <a:t>Art. 247. Divulgar, total ou parcialmente, sem autorização devida, por qualquer meio de comunicação, nome, ato ou documento de procedimento policial, administrativo ou judicial relativo a criança ou adolescente a que se atribua ato infracional:</a:t>
            </a:r>
          </a:p>
          <a:p>
            <a:r>
              <a:rPr lang="pt-BR" dirty="0"/>
              <a:t>Pena - multa de três a vinte salários de referência, aplicando-se o dobro em caso de reincidência.</a:t>
            </a:r>
          </a:p>
          <a:p>
            <a:r>
              <a:rPr lang="pt-BR" dirty="0"/>
              <a:t>§ 1º Incorre na mesma pena quem exibe, total ou parcialmente, fotografia de criança ou adolescente envolvido em ato infracional, ou qualquer ilustração que lhe diga respeito ou se refira a atos que lhe sejam atribuídos, de forma a permitir sua identificação, direta ou indiretamente.</a:t>
            </a:r>
          </a:p>
          <a:p>
            <a:endParaRPr lang="pt-BR" i="1" dirty="0" smtClean="0">
              <a:sym typeface="Wingdings" panose="05000000000000000000" pitchFamily="2" charset="2"/>
            </a:endParaRPr>
          </a:p>
          <a:p>
            <a:r>
              <a:rPr lang="pt-BR" dirty="0"/>
              <a:t>Art. 249. Descumprir, dolosa ou culposamente, os deveres inerentes ao pátrio poder </a:t>
            </a:r>
            <a:r>
              <a:rPr lang="pt-BR" dirty="0" err="1"/>
              <a:t>poder</a:t>
            </a:r>
            <a:r>
              <a:rPr lang="pt-BR" dirty="0"/>
              <a:t> familiar ou decorrente de tutela ou guarda, bem assim determinação da autoridade judiciária ou Conselho Tutelar:         </a:t>
            </a:r>
          </a:p>
          <a:p>
            <a:r>
              <a:rPr lang="pt-BR" dirty="0"/>
              <a:t>Pena - multa de três a vinte salários de referência, aplicando-se o dobro em caso de reincidência.</a:t>
            </a:r>
          </a:p>
          <a:p>
            <a:endParaRPr lang="pt-BR" i="1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pt-BR" dirty="0" smtClean="0"/>
          </a:p>
          <a:p>
            <a:endParaRPr lang="pt-BR" dirty="0"/>
          </a:p>
          <a:p>
            <a:r>
              <a:rPr lang="pt-BR" sz="1600" dirty="0"/>
              <a:t>     </a:t>
            </a:r>
            <a:endParaRPr lang="pt-BR" sz="17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0420917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404664"/>
            <a:ext cx="8460432" cy="554461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pt-BR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ATIVIDADE PRÁTICA</a:t>
            </a:r>
          </a:p>
          <a:p>
            <a:pPr marL="0" indent="0" algn="ctr" fontAlgn="base">
              <a:buNone/>
            </a:pPr>
            <a:endParaRPr lang="pt-BR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 algn="ctr" fontAlgn="base">
              <a:buNone/>
            </a:pPr>
            <a:r>
              <a:rPr lang="pt-BR" dirty="0" smtClean="0">
                <a:solidFill>
                  <a:srgbClr val="0070C0"/>
                </a:solidFill>
                <a:sym typeface="Wingdings" panose="05000000000000000000" pitchFamily="2" charset="2"/>
              </a:rPr>
              <a:t>Para as situações de conflitos que você descreveu anteriormente, aponte soluções jurídicas possíveis para resolver o conflito </a:t>
            </a:r>
          </a:p>
          <a:p>
            <a:pPr marL="0" indent="0" algn="ctr" fontAlgn="base">
              <a:buNone/>
            </a:pPr>
            <a:endParaRPr lang="pt-BR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 algn="ctr" fontAlgn="base">
              <a:buNone/>
            </a:pPr>
            <a:endParaRPr lang="pt-BR" sz="2000" i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6542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781800" cy="1024136"/>
          </a:xfrm>
        </p:spPr>
        <p:txBody>
          <a:bodyPr/>
          <a:lstStyle/>
          <a:p>
            <a:pPr algn="ctr"/>
            <a:r>
              <a:rPr lang="pt-BR" dirty="0" smtClean="0"/>
              <a:t>ESTUDO DO CONFLITO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Formas de resolver um conflito:</a:t>
            </a:r>
          </a:p>
          <a:p>
            <a:pPr marL="0" indent="0">
              <a:buNone/>
            </a:pPr>
            <a:r>
              <a:rPr lang="pt-BR" dirty="0" smtClean="0"/>
              <a:t>“transação, renúncia, reconhecimento parcial”</a:t>
            </a:r>
          </a:p>
          <a:p>
            <a:pPr marL="0" indent="0">
              <a:buNone/>
            </a:pPr>
            <a:r>
              <a:rPr lang="pt-BR" dirty="0" smtClean="0"/>
              <a:t>“paradigma de pacificação social”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Mecanismos </a:t>
            </a:r>
            <a:r>
              <a:rPr lang="pt-BR" dirty="0"/>
              <a:t>para </a:t>
            </a:r>
            <a:r>
              <a:rPr lang="pt-BR" dirty="0" smtClean="0"/>
              <a:t>resolver um conflito:</a:t>
            </a:r>
            <a:endParaRPr lang="pt-BR" dirty="0"/>
          </a:p>
          <a:p>
            <a:r>
              <a:rPr lang="pt-BR" sz="2200" dirty="0" smtClean="0"/>
              <a:t>Autodefesa </a:t>
            </a:r>
            <a:r>
              <a:rPr lang="pt-BR" sz="2200" dirty="0" smtClean="0">
                <a:sym typeface="Wingdings" panose="05000000000000000000" pitchFamily="2" charset="2"/>
              </a:rPr>
              <a:t> </a:t>
            </a:r>
            <a:r>
              <a:rPr lang="pt-BR" sz="2200" i="1" dirty="0" smtClean="0">
                <a:sym typeface="Wingdings" panose="05000000000000000000" pitchFamily="2" charset="2"/>
              </a:rPr>
              <a:t>legítima defesa, greve</a:t>
            </a:r>
            <a:endParaRPr lang="pt-BR" sz="2200" i="1" dirty="0"/>
          </a:p>
          <a:p>
            <a:r>
              <a:rPr lang="pt-BR" sz="2200" dirty="0" err="1" smtClean="0"/>
              <a:t>Autocomposição</a:t>
            </a:r>
            <a:r>
              <a:rPr lang="pt-BR" sz="2200" dirty="0" smtClean="0"/>
              <a:t> </a:t>
            </a:r>
            <a:r>
              <a:rPr lang="pt-BR" sz="2200" dirty="0" smtClean="0">
                <a:sym typeface="Wingdings" panose="05000000000000000000" pitchFamily="2" charset="2"/>
              </a:rPr>
              <a:t> </a:t>
            </a:r>
            <a:r>
              <a:rPr lang="pt-BR" sz="2200" i="1" dirty="0" smtClean="0">
                <a:sym typeface="Wingdings" panose="05000000000000000000" pitchFamily="2" charset="2"/>
              </a:rPr>
              <a:t>transação, renúncia</a:t>
            </a:r>
            <a:endParaRPr lang="pt-BR" sz="2200" i="1" dirty="0"/>
          </a:p>
          <a:p>
            <a:r>
              <a:rPr lang="pt-BR" sz="2200" dirty="0" err="1" smtClean="0"/>
              <a:t>Heterocomposição</a:t>
            </a:r>
            <a:r>
              <a:rPr lang="pt-BR" sz="2200" dirty="0" smtClean="0"/>
              <a:t>/ mediação </a:t>
            </a:r>
            <a:r>
              <a:rPr lang="pt-BR" sz="2200" dirty="0"/>
              <a:t>e </a:t>
            </a:r>
            <a:r>
              <a:rPr lang="pt-BR" sz="2200" dirty="0" smtClean="0"/>
              <a:t>arbitragem </a:t>
            </a:r>
            <a:r>
              <a:rPr lang="pt-BR" sz="2200" dirty="0" smtClean="0">
                <a:sym typeface="Wingdings" panose="05000000000000000000" pitchFamily="2" charset="2"/>
              </a:rPr>
              <a:t> </a:t>
            </a:r>
            <a:r>
              <a:rPr lang="pt-BR" sz="2200" i="1" dirty="0" smtClean="0">
                <a:sym typeface="Wingdings" panose="05000000000000000000" pitchFamily="2" charset="2"/>
              </a:rPr>
              <a:t>juiz homologa</a:t>
            </a:r>
            <a:endParaRPr lang="pt-BR" sz="2200" i="1" dirty="0"/>
          </a:p>
          <a:p>
            <a:r>
              <a:rPr lang="pt-BR" sz="2200" dirty="0" smtClean="0"/>
              <a:t>Jurisdição </a:t>
            </a:r>
            <a:r>
              <a:rPr lang="pt-BR" sz="2200" dirty="0" smtClean="0">
                <a:sym typeface="Wingdings" panose="05000000000000000000" pitchFamily="2" charset="2"/>
              </a:rPr>
              <a:t> </a:t>
            </a:r>
            <a:r>
              <a:rPr lang="pt-BR" sz="2200" i="1" dirty="0" smtClean="0">
                <a:sym typeface="Wingdings" panose="05000000000000000000" pitchFamily="2" charset="2"/>
              </a:rPr>
              <a:t>Poder Judiciário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* Crime (</a:t>
            </a:r>
            <a:r>
              <a:rPr lang="pt-BR" dirty="0"/>
              <a:t>exercício arbitrário, vias de fato, ameaça, </a:t>
            </a:r>
            <a:r>
              <a:rPr lang="pt-BR" dirty="0" smtClean="0"/>
              <a:t>injúria, dano)</a:t>
            </a:r>
          </a:p>
          <a:p>
            <a:pPr marL="0" indent="0">
              <a:buNone/>
            </a:pPr>
            <a:r>
              <a:rPr lang="pt-BR" dirty="0" smtClean="0"/>
              <a:t>* Conflitos em que o Estado está envolvido (interesse público/ jurisdição/ coerção) 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835142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986464" cy="266429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755" y="4797152"/>
            <a:ext cx="7543800" cy="3024336"/>
          </a:xfrm>
        </p:spPr>
        <p:txBody>
          <a:bodyPr>
            <a:normAutofit/>
          </a:bodyPr>
          <a:lstStyle/>
          <a:p>
            <a:pPr marL="0" lvl="2" indent="0" algn="ctr">
              <a:buNone/>
            </a:pPr>
            <a:r>
              <a:rPr lang="pt-BR" sz="4000" b="1" dirty="0" smtClean="0"/>
              <a:t>Contato:</a:t>
            </a:r>
          </a:p>
          <a:p>
            <a:pPr marL="0" lvl="2" indent="0" algn="ctr">
              <a:buNone/>
            </a:pPr>
            <a:endParaRPr lang="pt-BR" sz="2100" b="1" dirty="0"/>
          </a:p>
          <a:p>
            <a:pPr marL="0" lvl="2" indent="0" algn="ctr">
              <a:buNone/>
            </a:pPr>
            <a:r>
              <a:rPr lang="pt-BR" sz="2600" b="1" dirty="0" smtClean="0"/>
              <a:t>Alexandre </a:t>
            </a:r>
            <a:r>
              <a:rPr lang="pt-BR" sz="2600" b="1" dirty="0"/>
              <a:t>Peres </a:t>
            </a:r>
            <a:r>
              <a:rPr lang="pt-BR" sz="2600" b="1" dirty="0" smtClean="0"/>
              <a:t>Rodrigues</a:t>
            </a:r>
          </a:p>
          <a:p>
            <a:pPr marL="0" lvl="2" indent="0" algn="ctr">
              <a:buNone/>
            </a:pPr>
            <a:r>
              <a:rPr lang="pt-BR" sz="2200" b="1" dirty="0" smtClean="0">
                <a:hlinkClick r:id="rId2"/>
              </a:rPr>
              <a:t>alexandreperesrodrigues@adv.oabsp.org.br</a:t>
            </a:r>
            <a:endParaRPr lang="pt-BR" sz="2200" b="1" dirty="0" smtClean="0"/>
          </a:p>
          <a:p>
            <a:pPr marL="0" indent="0" algn="ctr">
              <a:buNone/>
            </a:pPr>
            <a:r>
              <a:rPr lang="pt-BR" sz="2200" b="1" dirty="0" smtClean="0"/>
              <a:t>(11</a:t>
            </a:r>
            <a:r>
              <a:rPr lang="pt-BR" sz="2200" b="1" dirty="0"/>
              <a:t>) </a:t>
            </a:r>
            <a:r>
              <a:rPr lang="pt-BR" sz="2200" b="1" dirty="0" smtClean="0"/>
              <a:t>99970-8280</a:t>
            </a:r>
          </a:p>
          <a:p>
            <a:pPr marL="0" indent="0" algn="ctr">
              <a:buNone/>
            </a:pPr>
            <a:endParaRPr lang="pt-BR" sz="2200" b="1" dirty="0"/>
          </a:p>
          <a:p>
            <a:pPr marL="0" indent="0" algn="ctr">
              <a:buNone/>
            </a:pPr>
            <a:endParaRPr lang="pt-BR" sz="2200" b="1" dirty="0" smtClean="0"/>
          </a:p>
          <a:p>
            <a:pPr marL="0" indent="0" algn="ctr">
              <a:buNone/>
            </a:pPr>
            <a:endParaRPr lang="pt-BR" sz="2200" b="1" dirty="0" smtClean="0"/>
          </a:p>
          <a:p>
            <a:pPr marL="0" indent="0" algn="ctr">
              <a:buNone/>
            </a:pPr>
            <a:endParaRPr lang="pt-BR" sz="2100" dirty="0" smtClean="0"/>
          </a:p>
          <a:p>
            <a:pPr marL="0" indent="0" algn="ctr">
              <a:buNone/>
            </a:pPr>
            <a:endParaRPr lang="pt-BR" sz="2100" dirty="0" smtClean="0"/>
          </a:p>
          <a:p>
            <a:pPr marL="0" indent="0" algn="ctr">
              <a:buNone/>
            </a:pPr>
            <a:endParaRPr lang="pt-BR" sz="2100" dirty="0"/>
          </a:p>
          <a:p>
            <a:pPr marL="0" indent="0" algn="ctr">
              <a:buNone/>
            </a:pPr>
            <a:endParaRPr lang="pt-BR" sz="2100" b="1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27584" y="5231432"/>
            <a:ext cx="3622071" cy="9338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2000" dirty="0" smtClean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716016" y="5217643"/>
            <a:ext cx="3622071" cy="9338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20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762000" y="476672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2000" i="1" dirty="0" smtClean="0"/>
          </a:p>
          <a:p>
            <a:pPr marL="0" indent="0" algn="ctr">
              <a:buFont typeface="Arial" pitchFamily="34" charset="0"/>
              <a:buNone/>
            </a:pPr>
            <a:r>
              <a:rPr lang="pt-BR" sz="3200" b="1" dirty="0" smtClean="0"/>
              <a:t>OBRIGADO!</a:t>
            </a:r>
          </a:p>
          <a:p>
            <a:pPr marL="0" indent="0" algn="ctr">
              <a:buFont typeface="Arial" pitchFamily="34" charset="0"/>
              <a:buNone/>
            </a:pPr>
            <a:endParaRPr lang="pt-BR" sz="2000" i="1" dirty="0" smtClean="0"/>
          </a:p>
          <a:p>
            <a:pPr marL="0" indent="0" algn="ctr">
              <a:buNone/>
            </a:pPr>
            <a:r>
              <a:rPr lang="pt-BR" sz="2000" i="1" dirty="0" smtClean="0"/>
              <a:t>“Esta é a minha receita de vida: prepare-se para o pior; espero pelo melhor; e aproveite o que vier</a:t>
            </a:r>
            <a:r>
              <a:rPr lang="en-US" sz="2000" i="1" dirty="0" smtClean="0"/>
              <a:t>.</a:t>
            </a:r>
            <a:r>
              <a:rPr lang="pt-BR" sz="2000" i="1" dirty="0" smtClean="0"/>
              <a:t>”</a:t>
            </a:r>
          </a:p>
          <a:p>
            <a:pPr marL="0" indent="0" algn="ctr">
              <a:buFont typeface="Arial" pitchFamily="34" charset="0"/>
              <a:buNone/>
            </a:pPr>
            <a:endParaRPr lang="pt-BR" sz="2000" i="1" dirty="0" smtClean="0"/>
          </a:p>
          <a:p>
            <a:pPr marL="0" indent="0" algn="r">
              <a:buFont typeface="Arial" pitchFamily="34" charset="0"/>
              <a:buNone/>
            </a:pPr>
            <a:r>
              <a:rPr lang="pt-BR" sz="2000" b="1" dirty="0" smtClean="0"/>
              <a:t>Hannah Arendt</a:t>
            </a:r>
          </a:p>
          <a:p>
            <a:pPr marL="0" indent="0" algn="r">
              <a:buFont typeface="Arial" pitchFamily="34" charset="0"/>
              <a:buNone/>
            </a:pPr>
            <a:r>
              <a:rPr lang="pt-BR" sz="1800" b="1" dirty="0" smtClean="0"/>
              <a:t>(Filósofa/ EUA)</a:t>
            </a:r>
          </a:p>
          <a:p>
            <a:pPr algn="ctr"/>
            <a:endParaRPr lang="pt-BR" sz="2000" dirty="0" smtClean="0"/>
          </a:p>
          <a:p>
            <a:pPr marL="0" indent="0" algn="ctr">
              <a:buFont typeface="Arial" pitchFamily="34" charset="0"/>
              <a:buNone/>
            </a:pPr>
            <a:endParaRPr lang="pt-BR" sz="2000" dirty="0" smtClean="0"/>
          </a:p>
          <a:p>
            <a:pPr marL="0" indent="0" algn="ctr">
              <a:buFont typeface="Arial" pitchFamily="34" charset="0"/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1898702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781800" cy="1024136"/>
          </a:xfrm>
        </p:spPr>
        <p:txBody>
          <a:bodyPr/>
          <a:lstStyle/>
          <a:p>
            <a:pPr algn="ctr"/>
            <a:r>
              <a:rPr lang="pt-BR" dirty="0" smtClean="0"/>
              <a:t>ESTUDO DO CONFLITO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620688"/>
            <a:ext cx="8064896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 smtClean="0"/>
              <a:t>Atuação preventiva do conflito</a:t>
            </a:r>
          </a:p>
          <a:p>
            <a:pPr marL="0" indent="0">
              <a:buNone/>
            </a:pPr>
            <a:r>
              <a:rPr lang="pt-BR" sz="2200" dirty="0" smtClean="0"/>
              <a:t>“educação em direitos” = </a:t>
            </a:r>
            <a:r>
              <a:rPr lang="pt-BR" sz="2200" i="1" dirty="0" smtClean="0"/>
              <a:t>conscientização e cidadania</a:t>
            </a:r>
          </a:p>
          <a:p>
            <a:pPr marL="0" indent="0">
              <a:buNone/>
            </a:pPr>
            <a:r>
              <a:rPr lang="pt-BR" sz="2200" dirty="0" smtClean="0"/>
              <a:t>“auditoria estratégica” = </a:t>
            </a:r>
            <a:r>
              <a:rPr lang="pt-BR" sz="2200" i="1" dirty="0" smtClean="0"/>
              <a:t>mapeamento de demandas</a:t>
            </a:r>
          </a:p>
          <a:p>
            <a:pPr marL="0" indent="0">
              <a:buNone/>
            </a:pPr>
            <a:endParaRPr lang="pt-BR" sz="2200" i="1" dirty="0" smtClean="0"/>
          </a:p>
          <a:p>
            <a:pPr marL="0" indent="0" fontAlgn="base">
              <a:buNone/>
            </a:pPr>
            <a:r>
              <a:rPr lang="pt-BR" sz="1900" dirty="0" smtClean="0"/>
              <a:t>LEI </a:t>
            </a:r>
            <a:r>
              <a:rPr lang="pt-BR" sz="1900" dirty="0"/>
              <a:t>Nº 16.134, DE 12 DE MARÇO DE 2015</a:t>
            </a:r>
          </a:p>
          <a:p>
            <a:pPr marL="0" indent="0" fontAlgn="base">
              <a:buNone/>
            </a:pPr>
            <a:r>
              <a:rPr lang="pt-BR" sz="1400" dirty="0" smtClean="0"/>
              <a:t>Art</a:t>
            </a:r>
            <a:r>
              <a:rPr lang="pt-BR" sz="1400" dirty="0"/>
              <a:t>. 1º Fica criado em todas as Escolas Municipais e Centros de Educação Infantil uma Comissão de Mediação de Conflitos – CMC, com o objetivo de atuar na </a:t>
            </a:r>
            <a:r>
              <a:rPr lang="pt-BR" sz="1400" u="sng" dirty="0"/>
              <a:t>prevenção e resolução de conflitos </a:t>
            </a:r>
            <a:r>
              <a:rPr lang="pt-BR" sz="1400" dirty="0"/>
              <a:t>que envolvam alunos, professores e servidores da comunidade escolar.</a:t>
            </a:r>
          </a:p>
          <a:p>
            <a:pPr marL="0" indent="0" fontAlgn="base">
              <a:buNone/>
            </a:pPr>
            <a:r>
              <a:rPr lang="pt-BR" sz="1400" dirty="0" smtClean="0"/>
              <a:t>Art</a:t>
            </a:r>
            <a:r>
              <a:rPr lang="pt-BR" sz="1400" dirty="0"/>
              <a:t>. 3º A CMC terá as seguintes atribuições:</a:t>
            </a:r>
          </a:p>
          <a:p>
            <a:pPr marL="0" indent="0" fontAlgn="base">
              <a:buNone/>
            </a:pPr>
            <a:r>
              <a:rPr lang="pt-BR" sz="1400" dirty="0"/>
              <a:t>I – mediar conflitos ocorridos no interior da Unidade Escolar envolvendo alunos e profissionais da educação;</a:t>
            </a:r>
          </a:p>
          <a:p>
            <a:pPr marL="0" indent="0" fontAlgn="base">
              <a:buNone/>
            </a:pPr>
            <a:r>
              <a:rPr lang="pt-BR" sz="1400" dirty="0"/>
              <a:t>II – orientar a comunidade escolar através da mediação independente e imparcial, sugerindo medidas para a resolução dos conflitos existentes;</a:t>
            </a:r>
          </a:p>
          <a:p>
            <a:pPr marL="0" indent="0" fontAlgn="base">
              <a:buNone/>
            </a:pPr>
            <a:r>
              <a:rPr lang="pt-BR" sz="1400" dirty="0"/>
              <a:t>III – identificar as causas da violência no âmbito escolar;</a:t>
            </a:r>
          </a:p>
          <a:p>
            <a:pPr marL="0" indent="0" fontAlgn="base">
              <a:buNone/>
            </a:pPr>
            <a:r>
              <a:rPr lang="pt-BR" sz="1400" dirty="0"/>
              <a:t>IV – identificar as áreas que apresentem risco de violência nas escolas;</a:t>
            </a:r>
          </a:p>
          <a:p>
            <a:pPr marL="0" indent="0" fontAlgn="base">
              <a:buNone/>
            </a:pPr>
            <a:r>
              <a:rPr lang="pt-BR" sz="1400" dirty="0"/>
              <a:t>V – apresentar soluções e encaminhamentos ao corpo diretivo da unidade escolar para equacionamento dos problemas enfrentados.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2556158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8460432" cy="396044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pt-BR" sz="1600" b="1" dirty="0" smtClean="0"/>
          </a:p>
          <a:p>
            <a:pPr marL="0" indent="0" fontAlgn="base">
              <a:buNone/>
            </a:pPr>
            <a:endParaRPr lang="pt-BR" sz="1600" b="1" dirty="0" smtClean="0"/>
          </a:p>
          <a:p>
            <a:pPr marL="0" indent="0" fontAlgn="base">
              <a:buNone/>
            </a:pPr>
            <a:endParaRPr lang="pt-BR" sz="1600" b="1" dirty="0" smtClean="0"/>
          </a:p>
          <a:p>
            <a:pPr marL="0" indent="0" algn="ctr" fontAlgn="base">
              <a:buNone/>
            </a:pPr>
            <a:r>
              <a:rPr lang="pt-BR" sz="5400" b="1" dirty="0" smtClean="0">
                <a:sym typeface="Wingdings" panose="05000000000000000000" pitchFamily="2" charset="2"/>
              </a:rPr>
              <a:t>Jurisdição e Mediação</a:t>
            </a:r>
          </a:p>
          <a:p>
            <a:pPr marL="0" indent="0" fontAlgn="base">
              <a:buNone/>
            </a:pPr>
            <a:endParaRPr lang="pt-BR" sz="1600" b="1" dirty="0" smtClean="0">
              <a:sym typeface="Wingdings" panose="05000000000000000000" pitchFamily="2" charset="2"/>
            </a:endParaRPr>
          </a:p>
          <a:p>
            <a:pPr marL="0" indent="0" fontAlgn="base">
              <a:buNone/>
            </a:pPr>
            <a:endParaRPr lang="pt-BR" sz="1600" dirty="0">
              <a:sym typeface="Wingdings" panose="05000000000000000000" pitchFamily="2" charset="2"/>
            </a:endParaRPr>
          </a:p>
          <a:p>
            <a:pPr fontAlgn="base"/>
            <a:endParaRPr lang="pt-BR" sz="1600" dirty="0" smtClean="0">
              <a:sym typeface="Wingdings" panose="05000000000000000000" pitchFamily="2" charset="2"/>
            </a:endParaRPr>
          </a:p>
          <a:p>
            <a:pPr marL="0" indent="0" fontAlgn="base">
              <a:buNone/>
            </a:pPr>
            <a:endParaRPr lang="pt-BR" sz="1600" dirty="0">
              <a:sym typeface="Wingdings" panose="05000000000000000000" pitchFamily="2" charset="2"/>
            </a:endParaRPr>
          </a:p>
          <a:p>
            <a:pPr fontAlgn="base"/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014142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407434"/>
            <a:ext cx="7554416" cy="80121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Dois paradigmas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268760"/>
            <a:ext cx="7543800" cy="57332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ym typeface="Wingdings" panose="05000000000000000000" pitchFamily="2" charset="2"/>
              </a:rPr>
              <a:t>Mediação como forma alternativa de resolução de conflitos</a:t>
            </a:r>
          </a:p>
          <a:p>
            <a:pPr marL="0" indent="0">
              <a:buNone/>
            </a:pPr>
            <a:endParaRPr lang="pt-BR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t-BR" sz="2000" i="1" dirty="0" smtClean="0">
                <a:sym typeface="Wingdings" panose="05000000000000000000" pitchFamily="2" charset="2"/>
              </a:rPr>
              <a:t>Código de Processo Civil</a:t>
            </a:r>
          </a:p>
          <a:p>
            <a:pPr marL="0" indent="0">
              <a:buNone/>
            </a:pPr>
            <a:r>
              <a:rPr lang="pt-BR" sz="2000" i="1" dirty="0"/>
              <a:t>Art. </a:t>
            </a:r>
            <a:r>
              <a:rPr lang="pt-BR" sz="2000" i="1" dirty="0" smtClean="0"/>
              <a:t>3º (...)</a:t>
            </a:r>
            <a:endParaRPr lang="pt-BR" sz="2000" i="1" dirty="0"/>
          </a:p>
          <a:p>
            <a:pPr marL="0" indent="0">
              <a:buNone/>
            </a:pPr>
            <a:r>
              <a:rPr lang="pt-BR" sz="2000" i="1" dirty="0" smtClean="0"/>
              <a:t>§ 3º </a:t>
            </a:r>
            <a:r>
              <a:rPr lang="pt-BR" sz="2000" i="1" dirty="0"/>
              <a:t>A conciliação, a mediação e outros métodos de solução consensual de conflitos deverão ser estimulados por juízes, advogados, defensores públicos e membros do Ministério Público, inclusive no curso do processo judicial</a:t>
            </a:r>
            <a:r>
              <a:rPr lang="pt-BR" sz="2000" i="1" dirty="0" smtClean="0"/>
              <a:t>.</a:t>
            </a:r>
          </a:p>
          <a:p>
            <a:pPr marL="0" indent="0">
              <a:buNone/>
            </a:pPr>
            <a:endParaRPr lang="pt-BR" sz="2000" dirty="0" smtClean="0"/>
          </a:p>
          <a:p>
            <a:pPr lvl="0"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303030"/>
                </a:solidFill>
                <a:sym typeface="Wingdings" panose="05000000000000000000" pitchFamily="2" charset="2"/>
              </a:rPr>
              <a:t>Jurisdição </a:t>
            </a:r>
            <a:r>
              <a:rPr lang="pt-BR" sz="2000" dirty="0">
                <a:solidFill>
                  <a:srgbClr val="303030"/>
                </a:solidFill>
                <a:sym typeface="Wingdings" panose="05000000000000000000" pitchFamily="2" charset="2"/>
              </a:rPr>
              <a:t>como função de </a:t>
            </a:r>
            <a:r>
              <a:rPr lang="pt-BR" sz="2000" dirty="0" smtClean="0">
                <a:solidFill>
                  <a:srgbClr val="303030"/>
                </a:solidFill>
                <a:sym typeface="Wingdings" panose="05000000000000000000" pitchFamily="2" charset="2"/>
              </a:rPr>
              <a:t>Estado</a:t>
            </a:r>
          </a:p>
          <a:p>
            <a:pPr marL="0" indent="0">
              <a:buClr>
                <a:srgbClr val="AD0101"/>
              </a:buClr>
              <a:buNone/>
            </a:pPr>
            <a:r>
              <a:rPr lang="pt-BR" sz="1800" dirty="0" smtClean="0"/>
              <a:t>“missão do Poder Judiciário”</a:t>
            </a:r>
          </a:p>
          <a:p>
            <a:pPr marL="0" indent="0">
              <a:buClr>
                <a:srgbClr val="AD0101"/>
              </a:buClr>
              <a:buNone/>
            </a:pPr>
            <a:r>
              <a:rPr lang="pt-BR" sz="1800" dirty="0" smtClean="0"/>
              <a:t>“relação entre Estado, Direito, Processo”</a:t>
            </a:r>
            <a:endParaRPr lang="pt-BR" sz="1800" i="1" dirty="0" smtClean="0"/>
          </a:p>
          <a:p>
            <a:pPr lvl="0">
              <a:buClr>
                <a:srgbClr val="AD0101"/>
              </a:buClr>
              <a:buFont typeface="Wingdings"/>
              <a:buChar char="à"/>
            </a:pPr>
            <a:endParaRPr lang="pt-BR" sz="1800" dirty="0">
              <a:solidFill>
                <a:srgbClr val="30303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7566585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6942</TotalTime>
  <Words>4596</Words>
  <Application>Microsoft Office PowerPoint</Application>
  <PresentationFormat>Apresentação na tela (4:3)</PresentationFormat>
  <Paragraphs>818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1" baseType="lpstr">
      <vt:lpstr>NewsPrint</vt:lpstr>
      <vt:lpstr>MEDIAÇÃO DE CONFLITOS Fundamentos Jurídicos</vt:lpstr>
      <vt:lpstr>Slide 2</vt:lpstr>
      <vt:lpstr>Slide 3</vt:lpstr>
      <vt:lpstr>ESTUDO DO CONFLITO</vt:lpstr>
      <vt:lpstr>ESTUDO DO CONFLITO</vt:lpstr>
      <vt:lpstr>ESTUDO DO CONFLITO</vt:lpstr>
      <vt:lpstr>ESTUDO DO CONFLITO</vt:lpstr>
      <vt:lpstr>Slide 8</vt:lpstr>
      <vt:lpstr>Dois paradigmas</vt:lpstr>
      <vt:lpstr>Slide 10</vt:lpstr>
      <vt:lpstr>Slide 11</vt:lpstr>
      <vt:lpstr>Mediação em Processos Judiciais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CASOS PRÁTICOS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Apontamos atuais sobre a Defesa do Consumidor nos Juizados Especiais</dc:title>
  <dc:creator>Leco</dc:creator>
  <cp:lastModifiedBy>Centro Cultural</cp:lastModifiedBy>
  <cp:revision>219</cp:revision>
  <dcterms:created xsi:type="dcterms:W3CDTF">2016-05-24T13:04:49Z</dcterms:created>
  <dcterms:modified xsi:type="dcterms:W3CDTF">2017-08-19T11:52:15Z</dcterms:modified>
</cp:coreProperties>
</file>