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92" r:id="rId2"/>
    <p:sldId id="312" r:id="rId3"/>
    <p:sldId id="307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33" r:id="rId15"/>
    <p:sldId id="363" r:id="rId16"/>
    <p:sldId id="330" r:id="rId17"/>
    <p:sldId id="329" r:id="rId18"/>
    <p:sldId id="364" r:id="rId19"/>
    <p:sldId id="375" r:id="rId20"/>
    <p:sldId id="366" r:id="rId21"/>
    <p:sldId id="367" r:id="rId22"/>
    <p:sldId id="369" r:id="rId23"/>
    <p:sldId id="368" r:id="rId24"/>
    <p:sldId id="370" r:id="rId25"/>
    <p:sldId id="371" r:id="rId26"/>
    <p:sldId id="351" r:id="rId27"/>
    <p:sldId id="372" r:id="rId28"/>
    <p:sldId id="373" r:id="rId29"/>
    <p:sldId id="374" r:id="rId30"/>
    <p:sldId id="376" r:id="rId31"/>
    <p:sldId id="348" r:id="rId32"/>
    <p:sldId id="349" r:id="rId33"/>
    <p:sldId id="377" r:id="rId34"/>
    <p:sldId id="327" r:id="rId35"/>
    <p:sldId id="352" r:id="rId36"/>
  </p:sldIdLst>
  <p:sldSz cx="9144000" cy="6858000" type="screen4x3"/>
  <p:notesSz cx="6888163" cy="10020300"/>
  <p:defaultTextStyle>
    <a:defPPr>
      <a:defRPr lang="pt-BR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3427" autoAdjust="0"/>
    <p:restoredTop sz="94671" autoAdjust="0"/>
  </p:normalViewPr>
  <p:slideViewPr>
    <p:cSldViewPr>
      <p:cViewPr>
        <p:scale>
          <a:sx n="125" d="100"/>
          <a:sy n="125" d="100"/>
        </p:scale>
        <p:origin x="-12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1" cy="501016"/>
          </a:xfrm>
          <a:prstGeom prst="rect">
            <a:avLst/>
          </a:prstGeom>
        </p:spPr>
        <p:txBody>
          <a:bodyPr vert="horz" lIns="92729" tIns="46365" rIns="92729" bIns="46365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00934" y="0"/>
            <a:ext cx="2985621" cy="501016"/>
          </a:xfrm>
          <a:prstGeom prst="rect">
            <a:avLst/>
          </a:prstGeom>
        </p:spPr>
        <p:txBody>
          <a:bodyPr vert="horz" lIns="92729" tIns="46365" rIns="92729" bIns="46365" rtlCol="0"/>
          <a:lstStyle>
            <a:lvl1pPr algn="r">
              <a:defRPr sz="1200"/>
            </a:lvl1pPr>
          </a:lstStyle>
          <a:p>
            <a:fld id="{869A7B3B-0DE6-4136-A3D4-7DCAA050D2F1}" type="datetimeFigureOut">
              <a:rPr lang="pt-BR" smtClean="0"/>
              <a:pPr/>
              <a:t>22/01/2019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517674"/>
            <a:ext cx="2985621" cy="501016"/>
          </a:xfrm>
          <a:prstGeom prst="rect">
            <a:avLst/>
          </a:prstGeom>
        </p:spPr>
        <p:txBody>
          <a:bodyPr vert="horz" lIns="92729" tIns="46365" rIns="92729" bIns="46365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00934" y="9517674"/>
            <a:ext cx="2985621" cy="501016"/>
          </a:xfrm>
          <a:prstGeom prst="rect">
            <a:avLst/>
          </a:prstGeom>
        </p:spPr>
        <p:txBody>
          <a:bodyPr vert="horz" lIns="92729" tIns="46365" rIns="92729" bIns="46365" rtlCol="0" anchor="b"/>
          <a:lstStyle>
            <a:lvl1pPr algn="r">
              <a:defRPr sz="1200"/>
            </a:lvl1pPr>
          </a:lstStyle>
          <a:p>
            <a:fld id="{552276E1-2B32-4B58-90F3-E740AEFF207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005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6"/>
          </a:xfrm>
          <a:prstGeom prst="rect">
            <a:avLst/>
          </a:prstGeom>
        </p:spPr>
        <p:txBody>
          <a:bodyPr vert="horz" lIns="92729" tIns="46365" rIns="92729" bIns="46365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1016"/>
          </a:xfrm>
          <a:prstGeom prst="rect">
            <a:avLst/>
          </a:prstGeom>
        </p:spPr>
        <p:txBody>
          <a:bodyPr vert="horz" lIns="92729" tIns="46365" rIns="92729" bIns="46365" rtlCol="0"/>
          <a:lstStyle>
            <a:lvl1pPr algn="r">
              <a:defRPr sz="1200"/>
            </a:lvl1pPr>
          </a:lstStyle>
          <a:p>
            <a:fld id="{0946A048-0F2B-487A-8B60-9CD13A298A95}" type="datetimeFigureOut">
              <a:rPr lang="pt-BR" smtClean="0"/>
              <a:pPr/>
              <a:t>22/01/2019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2475"/>
            <a:ext cx="500538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29" tIns="46365" rIns="92729" bIns="4636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6"/>
          </a:xfrm>
          <a:prstGeom prst="rect">
            <a:avLst/>
          </a:prstGeom>
        </p:spPr>
        <p:txBody>
          <a:bodyPr vert="horz" lIns="92729" tIns="46365" rIns="92729" bIns="46365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517546"/>
            <a:ext cx="2984870" cy="501016"/>
          </a:xfrm>
          <a:prstGeom prst="rect">
            <a:avLst/>
          </a:prstGeom>
        </p:spPr>
        <p:txBody>
          <a:bodyPr vert="horz" lIns="92729" tIns="46365" rIns="92729" bIns="46365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1699" y="9517546"/>
            <a:ext cx="2984870" cy="501016"/>
          </a:xfrm>
          <a:prstGeom prst="rect">
            <a:avLst/>
          </a:prstGeom>
        </p:spPr>
        <p:txBody>
          <a:bodyPr vert="horz" lIns="92729" tIns="46365" rIns="92729" bIns="46365" rtlCol="0" anchor="b"/>
          <a:lstStyle>
            <a:lvl1pPr algn="r">
              <a:defRPr sz="1200"/>
            </a:lvl1pPr>
          </a:lstStyle>
          <a:p>
            <a:fld id="{8431840A-C07E-4F08-9313-6DFCC635E9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2416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FD29C37-CCAE-40D6-9887-2FDE8D25BBD2}" type="datetime1">
              <a:rPr lang="pt-BR" smtClean="0"/>
              <a:pPr>
                <a:defRPr/>
              </a:pPr>
              <a:t>22/01/2019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C335D3A-CEA3-419E-AA5A-23A902C4AC8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2C04F34-7255-4C1B-BF4E-1CA474C70956}" type="datetime1">
              <a:rPr lang="pt-BR" smtClean="0"/>
              <a:pPr>
                <a:defRPr/>
              </a:pPr>
              <a:t>22/01/2019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D9E4952-098C-4227-872B-33B6BF369BF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B434CF1-CFD4-496D-985D-D6ED5E2C336E}" type="datetime1">
              <a:rPr lang="pt-BR" smtClean="0"/>
              <a:pPr>
                <a:defRPr/>
              </a:pPr>
              <a:t>22/01/2019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685B987-5382-47DF-A6FC-0BE7FD61F1A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AAB916D-696D-4A8E-A14A-3523373D3A11}" type="datetime1">
              <a:rPr lang="pt-BR" smtClean="0"/>
              <a:pPr>
                <a:defRPr/>
              </a:pPr>
              <a:t>22/01/2019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A8AACA4-6491-4331-A634-04D6C49D967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02BAF76-F205-4EB1-BCAE-07E9C4CD8955}" type="datetime1">
              <a:rPr lang="pt-BR" smtClean="0"/>
              <a:pPr>
                <a:defRPr/>
              </a:pPr>
              <a:t>22/01/2019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B67D0C-621E-4590-A826-734258FA692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2C8DFF3-E874-48CC-9179-B48B1B3557FA}" type="datetime1">
              <a:rPr lang="pt-BR" smtClean="0"/>
              <a:pPr>
                <a:defRPr/>
              </a:pPr>
              <a:t>22/01/2019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12289BE-DC38-4C0C-B566-BC2FC28B2A8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1BB6884-138E-4AF3-AAC5-3C03C35D90E0}" type="datetime1">
              <a:rPr lang="pt-BR" smtClean="0"/>
              <a:pPr>
                <a:defRPr/>
              </a:pPr>
              <a:t>22/01/2019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21CA09-02AE-48FB-AAE9-9E38CADA20D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4EF746-0AF2-476C-B7CB-5D29DA7F6091}" type="datetime1">
              <a:rPr lang="pt-BR" smtClean="0"/>
              <a:pPr>
                <a:defRPr/>
              </a:pPr>
              <a:t>22/01/2019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29D7191-76EA-46F8-B46D-15E217B6210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3C3F6A8-5506-4765-A60E-B22A0E51B080}" type="datetime1">
              <a:rPr lang="pt-BR" smtClean="0"/>
              <a:pPr>
                <a:defRPr/>
              </a:pPr>
              <a:t>22/01/2019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D5915F4-2D97-45E3-B8BF-2F086E32034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4EDDABD-A45A-4536-897C-1CB05C93DE17}" type="datetime1">
              <a:rPr lang="pt-BR" smtClean="0"/>
              <a:pPr>
                <a:defRPr/>
              </a:pPr>
              <a:t>22/01/2019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0872DF-7A53-4C88-AC35-AD49EADC6EA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D1E3E5D-70ED-4AE5-B026-C452AC62DD15}" type="datetime1">
              <a:rPr lang="pt-BR" smtClean="0"/>
              <a:pPr>
                <a:defRPr/>
              </a:pPr>
              <a:t>22/01/2019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242B31-85A9-44D7-AB8B-A37E5D49070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ssio.ribeiro\Desktop\Desktop\TailorMade\sinpeem_topo.jpg"/>
          <p:cNvPicPr>
            <a:picLocks noChangeAspect="1" noChangeArrowheads="1"/>
          </p:cNvPicPr>
          <p:nvPr userDrawn="1"/>
        </p:nvPicPr>
        <p:blipFill>
          <a:blip r:embed="rId13" cstate="print"/>
          <a:srcRect r="2733"/>
          <a:stretch>
            <a:fillRect/>
          </a:stretch>
        </p:blipFill>
        <p:spPr bwMode="auto">
          <a:xfrm>
            <a:off x="0" y="12700"/>
            <a:ext cx="9144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" descr="C:\Users\cassio.ribeiro\Desktop\Desktop\TailorMade\sinpeem_footer.jpg"/>
          <p:cNvPicPr>
            <a:picLocks noChangeAspect="1" noChangeArrowheads="1"/>
          </p:cNvPicPr>
          <p:nvPr userDrawn="1"/>
        </p:nvPicPr>
        <p:blipFill>
          <a:blip r:embed="rId14" cstate="print"/>
          <a:srcRect l="19800"/>
          <a:stretch>
            <a:fillRect/>
          </a:stretch>
        </p:blipFill>
        <p:spPr bwMode="auto">
          <a:xfrm>
            <a:off x="0" y="6421438"/>
            <a:ext cx="9144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blinds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ntnXK-LroY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-dsgBWcdpw" TargetMode="External"/><Relationship Id="rId2" Type="http://schemas.openxmlformats.org/officeDocument/2006/relationships/hyperlink" Target="https://www.youtube.com/watch?v=fntnXK-LroY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1</a:t>
            </a:fld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17032"/>
            <a:ext cx="2597274" cy="218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32000" y="1080000"/>
            <a:ext cx="8280000" cy="522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pt-BR" sz="3200" b="1" dirty="0" smtClean="0"/>
          </a:p>
          <a:p>
            <a:endParaRPr lang="pt-BR" sz="3200" b="1" dirty="0" smtClean="0"/>
          </a:p>
          <a:p>
            <a:pPr algn="ctr"/>
            <a:r>
              <a:rPr lang="pt-BR" sz="4000" b="1" dirty="0" smtClean="0">
                <a:latin typeface="+mj-lt"/>
              </a:rPr>
              <a:t>O PROJETO POLÍTICO PEDAGÓGICO E A ORGANIZAÇÃO ESCOLAR</a:t>
            </a:r>
            <a:endParaRPr lang="pt-BR" sz="3200" b="1" dirty="0" smtClean="0"/>
          </a:p>
          <a:p>
            <a:endParaRPr lang="pt-BR" sz="3200" b="1" dirty="0" smtClean="0"/>
          </a:p>
          <a:p>
            <a:endParaRPr lang="pt-BR" sz="3200" b="1" dirty="0" smtClean="0"/>
          </a:p>
          <a:p>
            <a:pPr algn="l"/>
            <a:r>
              <a:rPr lang="pt-BR" sz="2400" b="1" dirty="0" smtClean="0">
                <a:latin typeface="+mj-lt"/>
              </a:rPr>
              <a:t>          Maria Raquel Duarte P. Dourado</a:t>
            </a:r>
          </a:p>
          <a:p>
            <a:pPr algn="l"/>
            <a:r>
              <a:rPr lang="pt-BR" sz="2400" b="1" smtClean="0">
                <a:latin typeface="+mj-lt"/>
              </a:rPr>
              <a:t>                         </a:t>
            </a:r>
            <a:r>
              <a:rPr lang="pt-BR" sz="2400" b="1">
                <a:latin typeface="+mj-lt"/>
              </a:rPr>
              <a:t>s</a:t>
            </a:r>
            <a:r>
              <a:rPr lang="pt-BR" sz="2400" b="1" smtClean="0">
                <a:latin typeface="+mj-lt"/>
              </a:rPr>
              <a:t>etembro/2018</a:t>
            </a:r>
            <a:endParaRPr lang="pt-BR" sz="2400" b="1" dirty="0" smtClean="0">
              <a:latin typeface="+mj-lt"/>
            </a:endParaRPr>
          </a:p>
          <a:p>
            <a:endParaRPr lang="pt-BR" sz="3200" b="1" dirty="0" smtClean="0"/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271464082"/>
      </p:ext>
    </p:extLst>
  </p:cSld>
  <p:clrMapOvr>
    <a:masterClrMapping/>
  </p:clrMapOvr>
  <p:transition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10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32000" y="1079999"/>
            <a:ext cx="8280000" cy="522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pt-BR" sz="3600" b="1" dirty="0" smtClean="0">
                <a:latin typeface="+mj-lt"/>
              </a:rPr>
              <a:t>ORGANIZAÇÃO E GESTÃO DA ESCOLA</a:t>
            </a:r>
          </a:p>
          <a:p>
            <a:pPr algn="ctr"/>
            <a:r>
              <a:rPr lang="pt-BR" sz="1100" b="1" dirty="0" smtClean="0">
                <a:latin typeface="+mj-lt"/>
              </a:rPr>
              <a:t>Que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endParaRPr lang="pt-BR" sz="2400" dirty="0" smtClean="0">
              <a:latin typeface="+mj-lt"/>
            </a:endParaRP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j-lt"/>
              </a:rPr>
              <a:t>Que tipo de escola nós, profissionais dessa escola, queremos?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j-lt"/>
              </a:rPr>
              <a:t>Que objetivos e metas correspondem às necessidades e expectativas dessa comunidade escolar? 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j-lt"/>
              </a:rPr>
              <a:t>Que necessidades precisamos atender em termos de formação dos alunos e alunas para autonomia, cidadania, participação? 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j-lt"/>
              </a:rPr>
              <a:t>Como faremos para colocar o projeto em permanente avaliação, dentro da prática de ação-reflexão-ação?</a:t>
            </a:r>
          </a:p>
          <a:p>
            <a:pPr marL="342900" indent="-342900" algn="l">
              <a:spcAft>
                <a:spcPts val="1200"/>
              </a:spcAft>
              <a:buFont typeface="Wingdings" pitchFamily="2" charset="2"/>
              <a:buChar char="Ø"/>
            </a:pPr>
            <a:endParaRPr lang="pt-BR" sz="2400" dirty="0" smtClean="0">
              <a:latin typeface="+mj-lt"/>
            </a:endParaRPr>
          </a:p>
          <a:p>
            <a:pPr marL="342900" indent="-342900" algn="l">
              <a:spcAft>
                <a:spcPts val="1200"/>
              </a:spcAft>
              <a:buFont typeface="Wingdings" pitchFamily="2" charset="2"/>
              <a:buChar char="Ø"/>
            </a:pPr>
            <a:endParaRPr lang="pt-BR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3702477"/>
      </p:ext>
    </p:extLst>
  </p:cSld>
  <p:clrMapOvr>
    <a:masterClrMapping/>
  </p:clrMapOvr>
  <p:transition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11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32000" y="1079999"/>
            <a:ext cx="8280000" cy="522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pt-BR" sz="3600" b="1" dirty="0" smtClean="0">
                <a:latin typeface="+mj-lt"/>
              </a:rPr>
              <a:t>O QUE NÃO É O PROJETO POLÍTICO PEDAGÓGICO</a:t>
            </a:r>
          </a:p>
          <a:p>
            <a:pPr algn="ctr"/>
            <a:endParaRPr lang="pt-BR" sz="1100" b="1" dirty="0" smtClean="0">
              <a:latin typeface="+mj-lt"/>
            </a:endParaRPr>
          </a:p>
          <a:p>
            <a:pPr algn="l">
              <a:spcAft>
                <a:spcPts val="1200"/>
              </a:spcAft>
            </a:pPr>
            <a:endParaRPr lang="pt-BR" sz="2400" dirty="0" smtClean="0">
              <a:latin typeface="+mj-lt"/>
            </a:endParaRP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j-lt"/>
              </a:rPr>
              <a:t>Um agrupamento de planos de ensino e de atividades diversas;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j-lt"/>
              </a:rPr>
              <a:t>Algo construído ara ser arquivado como prova de tarefa burocrática;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j-lt"/>
              </a:rPr>
              <a:t>Tarefa específica do coordenador ou do diretor. </a:t>
            </a:r>
          </a:p>
        </p:txBody>
      </p:sp>
    </p:spTree>
    <p:extLst>
      <p:ext uri="{BB962C8B-B14F-4D97-AF65-F5344CB8AC3E}">
        <p14:creationId xmlns:p14="http://schemas.microsoft.com/office/powerpoint/2010/main" val="2860397195"/>
      </p:ext>
    </p:extLst>
  </p:cSld>
  <p:clrMapOvr>
    <a:masterClrMapping/>
  </p:clrMapOvr>
  <p:transition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12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32000" y="1079999"/>
            <a:ext cx="8280000" cy="522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pt-BR" sz="3600" b="1" dirty="0" smtClean="0">
                <a:latin typeface="+mj-lt"/>
              </a:rPr>
              <a:t>O QUE É NECESSÁRIO PARA A CONSTRUÇÃO DO PPP?</a:t>
            </a:r>
          </a:p>
          <a:p>
            <a:pPr algn="ctr"/>
            <a:endParaRPr lang="pt-BR" sz="1100" b="1" dirty="0" smtClean="0">
              <a:latin typeface="+mj-lt"/>
            </a:endParaRPr>
          </a:p>
          <a:p>
            <a:pPr algn="l">
              <a:spcAft>
                <a:spcPts val="1200"/>
              </a:spcAft>
            </a:pPr>
            <a:endParaRPr lang="pt-BR" sz="2400" dirty="0" smtClean="0">
              <a:latin typeface="+mj-lt"/>
            </a:endParaRP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j-lt"/>
              </a:rPr>
              <a:t>Envolvimento das pessoas (comunidade interna e externa);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j-lt"/>
              </a:rPr>
              <a:t>Desenvolvimento de uma consciência crítica e participativa;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j-lt"/>
              </a:rPr>
              <a:t>Ousadia de todos os envolvidos para construir sua identidade como instituição social;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j-lt"/>
              </a:rPr>
              <a:t>Definição de quais tempos terá o projeto.</a:t>
            </a:r>
          </a:p>
        </p:txBody>
      </p:sp>
    </p:spTree>
    <p:extLst>
      <p:ext uri="{BB962C8B-B14F-4D97-AF65-F5344CB8AC3E}">
        <p14:creationId xmlns:p14="http://schemas.microsoft.com/office/powerpoint/2010/main" val="2686107347"/>
      </p:ext>
    </p:extLst>
  </p:cSld>
  <p:clrMapOvr>
    <a:masterClrMapping/>
  </p:clrMapOvr>
  <p:transition>
    <p:blind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13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32000" y="1079999"/>
            <a:ext cx="8280000" cy="522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pt-BR" sz="3600" b="1" dirty="0" smtClean="0">
                <a:latin typeface="+mj-lt"/>
              </a:rPr>
              <a:t>ELABORAÇÃO DO PPP</a:t>
            </a:r>
          </a:p>
          <a:p>
            <a:pPr algn="ctr"/>
            <a:endParaRPr lang="pt-BR" sz="1100" b="1" dirty="0" smtClean="0">
              <a:latin typeface="+mj-lt"/>
            </a:endParaRPr>
          </a:p>
          <a:p>
            <a:pPr algn="l">
              <a:spcAft>
                <a:spcPts val="1200"/>
              </a:spcAft>
            </a:pPr>
            <a:endParaRPr lang="pt-BR" sz="2400" dirty="0" smtClean="0">
              <a:latin typeface="+mj-lt"/>
            </a:endParaRPr>
          </a:p>
          <a:p>
            <a:pPr algn="just">
              <a:spcAft>
                <a:spcPts val="1200"/>
              </a:spcAft>
            </a:pPr>
            <a:r>
              <a:rPr lang="pt-BR" sz="2400" dirty="0" smtClean="0">
                <a:latin typeface="+mj-lt"/>
              </a:rPr>
              <a:t>Os princípios para elaboração do PPP são: 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b="1" dirty="0" smtClean="0">
                <a:latin typeface="+mj-lt"/>
              </a:rPr>
              <a:t>Igualdade</a:t>
            </a:r>
            <a:r>
              <a:rPr lang="pt-BR" sz="2400" dirty="0" smtClean="0">
                <a:latin typeface="+mj-lt"/>
              </a:rPr>
              <a:t>: acesso e permanência;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b="1" dirty="0" smtClean="0">
                <a:latin typeface="+mj-lt"/>
              </a:rPr>
              <a:t>Qualidade</a:t>
            </a:r>
            <a:r>
              <a:rPr lang="pt-BR" sz="2400" dirty="0" smtClean="0">
                <a:latin typeface="+mj-lt"/>
              </a:rPr>
              <a:t>: qualidade para todos; 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b="1" dirty="0" smtClean="0">
                <a:latin typeface="+mj-lt"/>
              </a:rPr>
              <a:t>Gestão Democrática</a:t>
            </a:r>
            <a:r>
              <a:rPr lang="pt-BR" sz="2400" dirty="0" smtClean="0">
                <a:latin typeface="+mj-lt"/>
              </a:rPr>
              <a:t>: dimensões pedagógica, administrativa e financeira; 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b="1" dirty="0" smtClean="0">
                <a:latin typeface="+mj-lt"/>
              </a:rPr>
              <a:t>Liberdade</a:t>
            </a:r>
            <a:r>
              <a:rPr lang="pt-BR" sz="2400" dirty="0" smtClean="0">
                <a:latin typeface="+mj-lt"/>
              </a:rPr>
              <a:t>: autonomia, criação dos próprios sujeitos;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b="1" dirty="0" smtClean="0">
                <a:latin typeface="+mj-lt"/>
              </a:rPr>
              <a:t>Valorização do Magistério</a:t>
            </a:r>
            <a:r>
              <a:rPr lang="pt-BR" sz="2400" dirty="0" smtClean="0">
                <a:latin typeface="+mj-lt"/>
              </a:rPr>
              <a:t>: formação continuada. </a:t>
            </a: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853561"/>
            <a:ext cx="2001404" cy="1845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2180932"/>
      </p:ext>
    </p:extLst>
  </p:cSld>
  <p:clrMapOvr>
    <a:masterClrMapping/>
  </p:clrMapOvr>
  <p:transition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14</a:t>
            </a:fld>
            <a:endParaRPr lang="pt-BR" dirty="0"/>
          </a:p>
        </p:txBody>
      </p:sp>
      <p:pic>
        <p:nvPicPr>
          <p:cNvPr id="7170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" y="1079999"/>
            <a:ext cx="8280000" cy="52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576473"/>
      </p:ext>
    </p:extLst>
  </p:cSld>
  <p:clrMapOvr>
    <a:masterClrMapping/>
  </p:clrMapOvr>
  <p:transition>
    <p:blind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15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32000" y="1079999"/>
            <a:ext cx="8280000" cy="522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pt-BR" sz="3600" b="1" dirty="0" smtClean="0">
                <a:latin typeface="+mj-lt"/>
              </a:rPr>
              <a:t>CONSTRUÇÃO DO PPP</a:t>
            </a:r>
          </a:p>
          <a:p>
            <a:pPr indent="457200" algn="ctr"/>
            <a:endParaRPr lang="pt-BR" sz="1100" b="1" dirty="0" smtClean="0">
              <a:latin typeface="+mj-lt"/>
            </a:endParaRPr>
          </a:p>
          <a:p>
            <a:pPr indent="457200" algn="just"/>
            <a:endParaRPr lang="pt-BR" sz="2400" b="1" dirty="0">
              <a:latin typeface="+mn-lt"/>
            </a:endParaRPr>
          </a:p>
          <a:p>
            <a:pPr indent="457200" algn="just"/>
            <a:r>
              <a:rPr lang="pt-BR" sz="2400" i="1" dirty="0" smtClean="0">
                <a:latin typeface="+mn-lt"/>
              </a:rPr>
              <a:t>“Sob </a:t>
            </a:r>
            <a:r>
              <a:rPr lang="pt-BR" sz="2400" i="1" dirty="0">
                <a:latin typeface="+mn-lt"/>
              </a:rPr>
              <a:t>essa ótica, o projeto é um meio de engajamento coletivo para integrar ações dispersas, criar sinergias no sentido de buscar soluções alternativas para diferentes momentos do trabalho pedagógico-administrativo, desenvolver o sentimento de pertença, mobilizar os protagonistas para a explicitação de objetivos comuns definindo o norte das ações a serem desencadeadas, fortalecer a construção de uma coerência comum, mas indispensável, para que a ação coletiva produza seus efeitos</a:t>
            </a:r>
            <a:r>
              <a:rPr lang="pt-BR" sz="2400" i="1" dirty="0" smtClean="0">
                <a:latin typeface="+mn-lt"/>
              </a:rPr>
              <a:t>.” </a:t>
            </a:r>
          </a:p>
          <a:p>
            <a:pPr indent="457200"/>
            <a:r>
              <a:rPr lang="pt-BR" sz="2400" dirty="0" smtClean="0">
                <a:latin typeface="+mn-lt"/>
              </a:rPr>
              <a:t>VEIGA</a:t>
            </a:r>
            <a:r>
              <a:rPr lang="pt-BR" sz="2400" dirty="0">
                <a:latin typeface="+mn-lt"/>
              </a:rPr>
              <a:t>, </a:t>
            </a:r>
            <a:r>
              <a:rPr lang="pt-BR" sz="2400" dirty="0" smtClean="0">
                <a:latin typeface="+mn-lt"/>
              </a:rPr>
              <a:t>2003</a:t>
            </a:r>
            <a:endParaRPr lang="pt-BR" sz="2400" dirty="0">
              <a:latin typeface="+mn-lt"/>
            </a:endParaRPr>
          </a:p>
          <a:p>
            <a:pPr indent="457200" algn="ctr"/>
            <a:endParaRPr lang="pt-BR" sz="11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8055542"/>
      </p:ext>
    </p:extLst>
  </p:cSld>
  <p:clrMapOvr>
    <a:masterClrMapping/>
  </p:clrMapOvr>
  <p:transition>
    <p:blind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16</a:t>
            </a:fld>
            <a:endParaRPr lang="pt-BR" dirty="0"/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" y="1080000"/>
            <a:ext cx="8280000" cy="52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185905"/>
      </p:ext>
    </p:extLst>
  </p:cSld>
  <p:clrMapOvr>
    <a:masterClrMapping/>
  </p:clrMapOvr>
  <p:transition>
    <p:blind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17</a:t>
            </a:fld>
            <a:endParaRPr lang="pt-BR" dirty="0"/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" y="1080000"/>
            <a:ext cx="8280000" cy="52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292509"/>
      </p:ext>
    </p:extLst>
  </p:cSld>
  <p:clrMapOvr>
    <a:masterClrMapping/>
  </p:clrMapOvr>
  <p:transition>
    <p:blind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18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32000" y="1079999"/>
            <a:ext cx="8280000" cy="522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pt-BR" sz="3600" b="1" dirty="0" smtClean="0">
                <a:latin typeface="+mj-lt"/>
              </a:rPr>
              <a:t>ELABORAÇÃO DO PPP</a:t>
            </a:r>
          </a:p>
          <a:p>
            <a:pPr algn="ctr"/>
            <a:endParaRPr lang="pt-BR" sz="1200" b="1" dirty="0" smtClean="0">
              <a:latin typeface="+mj-lt"/>
            </a:endParaRPr>
          </a:p>
          <a:p>
            <a:pPr algn="ctr"/>
            <a:endParaRPr lang="pt-BR" sz="1100" b="1" dirty="0" smtClean="0">
              <a:latin typeface="+mj-lt"/>
            </a:endParaRPr>
          </a:p>
          <a:p>
            <a:pPr marL="1433513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j-lt"/>
              </a:rPr>
              <a:t>Quem somos? </a:t>
            </a:r>
          </a:p>
          <a:p>
            <a:pPr marL="1433513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j-lt"/>
              </a:rPr>
              <a:t>O que queremos?</a:t>
            </a:r>
          </a:p>
          <a:p>
            <a:pPr marL="1433513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j-lt"/>
              </a:rPr>
              <a:t>O que temos?</a:t>
            </a:r>
          </a:p>
          <a:p>
            <a:pPr marL="1433513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j-lt"/>
              </a:rPr>
              <a:t>Por que fazer?</a:t>
            </a:r>
          </a:p>
          <a:p>
            <a:pPr marL="1433513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j-lt"/>
              </a:rPr>
              <a:t>Para que fazer?</a:t>
            </a:r>
          </a:p>
          <a:p>
            <a:pPr marL="1433513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j-lt"/>
              </a:rPr>
              <a:t>Como fazer? </a:t>
            </a:r>
          </a:p>
          <a:p>
            <a:pPr marL="1433513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j-lt"/>
              </a:rPr>
              <a:t>Quando fazer?</a:t>
            </a:r>
          </a:p>
          <a:p>
            <a:pPr marL="1433513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j-lt"/>
              </a:rPr>
              <a:t>Como avaliar?</a:t>
            </a:r>
          </a:p>
        </p:txBody>
      </p:sp>
      <p:pic>
        <p:nvPicPr>
          <p:cNvPr id="5" name="Picture 2" descr="Resultado de imagem para questionamen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916832"/>
            <a:ext cx="3960438" cy="3960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9714076"/>
      </p:ext>
    </p:extLst>
  </p:cSld>
  <p:clrMapOvr>
    <a:masterClrMapping/>
  </p:clrMapOvr>
  <p:transition>
    <p:blind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19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32000" y="1079999"/>
            <a:ext cx="8280000" cy="522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pt-BR" sz="3600" b="1" dirty="0" smtClean="0">
                <a:latin typeface="+mj-lt"/>
              </a:rPr>
              <a:t>ELABORAÇÃO DO PPP</a:t>
            </a:r>
          </a:p>
          <a:p>
            <a:pPr algn="ctr"/>
            <a:r>
              <a:rPr lang="pt-BR" sz="3600" b="1" dirty="0" smtClean="0">
                <a:latin typeface="+mj-lt"/>
              </a:rPr>
              <a:t>MISSÃO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endParaRPr lang="pt-BR" sz="1100" dirty="0" smtClean="0">
              <a:latin typeface="+mn-lt"/>
              <a:ea typeface="Times New Roman" pitchFamily="18" charset="0"/>
              <a:cs typeface="Calibri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n-lt"/>
                <a:ea typeface="Times New Roman" pitchFamily="18" charset="0"/>
                <a:cs typeface="Calibri" pitchFamily="34" charset="0"/>
              </a:rPr>
              <a:t>Definição </a:t>
            </a:r>
            <a:r>
              <a:rPr lang="pt-BR" sz="2400" dirty="0">
                <a:latin typeface="+mn-lt"/>
                <a:ea typeface="Times New Roman" pitchFamily="18" charset="0"/>
                <a:cs typeface="Calibri" pitchFamily="34" charset="0"/>
              </a:rPr>
              <a:t>de que tipo de aluno você quer formar; </a:t>
            </a:r>
            <a:endParaRPr lang="pt-BR" sz="2400" dirty="0" smtClean="0">
              <a:latin typeface="+mn-lt"/>
              <a:ea typeface="Times New Roman" pitchFamily="18" charset="0"/>
              <a:cs typeface="Calibri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n-lt"/>
                <a:ea typeface="Times New Roman" pitchFamily="18" charset="0"/>
                <a:cs typeface="Calibri" pitchFamily="34" charset="0"/>
              </a:rPr>
              <a:t>Por </a:t>
            </a:r>
            <a:r>
              <a:rPr lang="pt-BR" sz="2400" dirty="0">
                <a:latin typeface="+mn-lt"/>
                <a:ea typeface="Times New Roman" pitchFamily="18" charset="0"/>
                <a:cs typeface="Calibri" pitchFamily="34" charset="0"/>
              </a:rPr>
              <a:t>que e para que a escola existe no lugar em que ela está</a:t>
            </a:r>
            <a:r>
              <a:rPr lang="pt-BR" sz="2400" dirty="0" smtClean="0">
                <a:latin typeface="+mn-lt"/>
                <a:ea typeface="Times New Roman" pitchFamily="18" charset="0"/>
                <a:cs typeface="Calibri" pitchFamily="34" charset="0"/>
              </a:rPr>
              <a:t>;</a:t>
            </a:r>
          </a:p>
          <a:p>
            <a:pPr marL="342900" indent="-342900" algn="l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n-lt"/>
                <a:ea typeface="Times New Roman" pitchFamily="18" charset="0"/>
                <a:cs typeface="Calibri" pitchFamily="34" charset="0"/>
              </a:rPr>
              <a:t>Intencionalidade </a:t>
            </a:r>
            <a:r>
              <a:rPr lang="pt-BR" sz="2400" dirty="0">
                <a:latin typeface="+mn-lt"/>
                <a:ea typeface="Times New Roman" pitchFamily="18" charset="0"/>
                <a:cs typeface="Calibri" pitchFamily="34" charset="0"/>
              </a:rPr>
              <a:t>educativa que propiciará a autonomia da escola, criando sua identidade</a:t>
            </a:r>
            <a:r>
              <a:rPr lang="pt-BR" sz="2400" dirty="0" smtClean="0">
                <a:latin typeface="+mn-lt"/>
                <a:ea typeface="Times New Roman" pitchFamily="18" charset="0"/>
                <a:cs typeface="Calibri" pitchFamily="34" charset="0"/>
              </a:rPr>
              <a:t>;</a:t>
            </a:r>
            <a:endParaRPr lang="pt-B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2799366"/>
      </p:ext>
    </p:extLst>
  </p:cSld>
  <p:clrMapOvr>
    <a:masterClrMapping/>
  </p:clrMapOvr>
  <p:transition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2</a:t>
            </a:fld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32000" y="1079999"/>
            <a:ext cx="8280000" cy="522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pt-BR" sz="3600" b="1" dirty="0">
                <a:latin typeface="+mj-lt"/>
              </a:rPr>
              <a:t>O </a:t>
            </a:r>
            <a:r>
              <a:rPr lang="pt-BR" sz="3600" b="1" dirty="0" smtClean="0">
                <a:latin typeface="+mj-lt"/>
              </a:rPr>
              <a:t>PROJETO POLÍTICO PEDAGÓGICO NOS DISPOSITIVOS LEGAIS</a:t>
            </a:r>
          </a:p>
          <a:p>
            <a:pPr algn="just"/>
            <a:endParaRPr lang="pt-BR" sz="2800" b="1" dirty="0">
              <a:latin typeface="+mn-lt"/>
            </a:endParaRPr>
          </a:p>
          <a:p>
            <a:pPr algn="just"/>
            <a:r>
              <a:rPr lang="pt-BR" sz="2800" b="1" dirty="0" smtClean="0">
                <a:latin typeface="+mn-lt"/>
              </a:rPr>
              <a:t>Constituição </a:t>
            </a:r>
            <a:r>
              <a:rPr lang="pt-BR" sz="2800" b="1" dirty="0">
                <a:latin typeface="+mn-lt"/>
              </a:rPr>
              <a:t>de 1988 </a:t>
            </a:r>
            <a:r>
              <a:rPr lang="pt-BR" sz="2800" b="1" dirty="0" smtClean="0">
                <a:latin typeface="+mn-lt"/>
              </a:rPr>
              <a:t>(art. 206)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pt-BR" sz="2800" dirty="0" smtClean="0">
                <a:latin typeface="+mn-lt"/>
              </a:rPr>
              <a:t>Início do processo </a:t>
            </a:r>
            <a:r>
              <a:rPr lang="pt-BR" sz="2800" dirty="0">
                <a:latin typeface="+mn-lt"/>
              </a:rPr>
              <a:t>de </a:t>
            </a:r>
            <a:r>
              <a:rPr lang="pt-BR" sz="2800" dirty="0" smtClean="0">
                <a:latin typeface="+mn-lt"/>
              </a:rPr>
              <a:t>discussões</a:t>
            </a:r>
            <a:br>
              <a:rPr lang="pt-BR" sz="2800" dirty="0" smtClean="0">
                <a:latin typeface="+mn-lt"/>
              </a:rPr>
            </a:br>
            <a:r>
              <a:rPr lang="pt-BR" sz="2800" dirty="0" smtClean="0">
                <a:latin typeface="+mn-lt"/>
              </a:rPr>
              <a:t>sobre </a:t>
            </a:r>
            <a:r>
              <a:rPr lang="pt-BR" sz="2800" dirty="0">
                <a:latin typeface="+mn-lt"/>
              </a:rPr>
              <a:t>a gestão democrática </a:t>
            </a:r>
            <a:r>
              <a:rPr lang="pt-BR" sz="2800" dirty="0" smtClean="0">
                <a:latin typeface="+mn-lt"/>
              </a:rPr>
              <a:t>		</a:t>
            </a:r>
            <a:br>
              <a:rPr lang="pt-BR" sz="2800" dirty="0" smtClean="0">
                <a:latin typeface="+mn-lt"/>
              </a:rPr>
            </a:br>
            <a:r>
              <a:rPr lang="pt-BR" sz="2800" dirty="0" smtClean="0">
                <a:latin typeface="+mn-lt"/>
              </a:rPr>
              <a:t>nas </a:t>
            </a:r>
            <a:r>
              <a:rPr lang="pt-BR" sz="2800" dirty="0">
                <a:latin typeface="+mn-lt"/>
              </a:rPr>
              <a:t>escolas</a:t>
            </a:r>
            <a:r>
              <a:rPr lang="pt-BR" sz="2800" dirty="0" smtClean="0">
                <a:latin typeface="+mn-lt"/>
              </a:rPr>
              <a:t>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2800" dirty="0" smtClean="0">
                <a:latin typeface="+mn-lt"/>
              </a:rPr>
              <a:t>Princípios orientadores: gestão </a:t>
            </a:r>
            <a:r>
              <a:rPr lang="pt-BR" sz="2800" dirty="0">
                <a:latin typeface="+mn-lt"/>
              </a:rPr>
              <a:t>democrática dos sistemas de ensino público, a igualdade de condições de acesso </a:t>
            </a:r>
            <a:r>
              <a:rPr lang="pt-BR" sz="2800" dirty="0" smtClean="0">
                <a:latin typeface="+mn-lt"/>
              </a:rPr>
              <a:t>à escola </a:t>
            </a:r>
            <a:r>
              <a:rPr lang="pt-BR" sz="2800" dirty="0">
                <a:latin typeface="+mn-lt"/>
              </a:rPr>
              <a:t>e a garantia de padrão de qualidade.</a:t>
            </a:r>
          </a:p>
        </p:txBody>
      </p:sp>
      <p:pic>
        <p:nvPicPr>
          <p:cNvPr id="40962" name="Picture 2" descr="Resultado de imagem para constituiÃ§Ã£o 1988 desen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1" y="2198160"/>
            <a:ext cx="2726827" cy="19812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9688172"/>
      </p:ext>
    </p:extLst>
  </p:cSld>
  <p:clrMapOvr>
    <a:masterClrMapping/>
  </p:clrMapOvr>
  <p:transition>
    <p:blind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20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32000" y="1079999"/>
            <a:ext cx="8280000" cy="522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pt-BR" sz="3600" b="1" dirty="0" smtClean="0">
                <a:latin typeface="+mj-lt"/>
              </a:rPr>
              <a:t>ELABORAÇÃO DO PPP</a:t>
            </a:r>
          </a:p>
          <a:p>
            <a:pPr algn="ctr"/>
            <a:r>
              <a:rPr lang="pt-BR" sz="3600" b="1" dirty="0" smtClean="0">
                <a:latin typeface="+mj-lt"/>
              </a:rPr>
              <a:t>MISSÃO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endParaRPr lang="pt-BR" sz="1100" dirty="0" smtClean="0">
              <a:latin typeface="+mn-lt"/>
              <a:ea typeface="Times New Roman" pitchFamily="18" charset="0"/>
              <a:cs typeface="Calibri" pitchFamily="34" charset="0"/>
            </a:endParaRPr>
          </a:p>
          <a:p>
            <a:pPr marL="342900" indent="-342900" algn="l"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n-lt"/>
                <a:ea typeface="Times New Roman" pitchFamily="18" charset="0"/>
                <a:cs typeface="Calibri" pitchFamily="34" charset="0"/>
              </a:rPr>
              <a:t>O </a:t>
            </a:r>
            <a:r>
              <a:rPr lang="pt-BR" sz="2400" dirty="0">
                <a:latin typeface="+mn-lt"/>
                <a:ea typeface="Times New Roman" pitchFamily="18" charset="0"/>
                <a:cs typeface="Calibri" pitchFamily="34" charset="0"/>
              </a:rPr>
              <a:t>que escola persegue, com maior ou menor ênfase</a:t>
            </a:r>
            <a:r>
              <a:rPr lang="pt-BR" sz="2400" dirty="0" smtClean="0">
                <a:latin typeface="+mn-lt"/>
                <a:ea typeface="Times New Roman" pitchFamily="18" charset="0"/>
                <a:cs typeface="Calibri" pitchFamily="34" charset="0"/>
              </a:rPr>
              <a:t>:</a:t>
            </a:r>
            <a:br>
              <a:rPr lang="pt-BR" sz="2400" dirty="0" smtClean="0">
                <a:latin typeface="+mn-lt"/>
                <a:ea typeface="Times New Roman" pitchFamily="18" charset="0"/>
                <a:cs typeface="Calibri" pitchFamily="34" charset="0"/>
              </a:rPr>
            </a:br>
            <a:r>
              <a:rPr lang="pt-BR" sz="2400" b="1" dirty="0" smtClean="0">
                <a:latin typeface="+mn-lt"/>
                <a:ea typeface="Times New Roman" pitchFamily="18" charset="0"/>
                <a:cs typeface="Calibri" pitchFamily="34" charset="0"/>
              </a:rPr>
              <a:t>finalidade </a:t>
            </a:r>
            <a:r>
              <a:rPr lang="pt-BR" sz="2400" b="1" dirty="0">
                <a:latin typeface="+mn-lt"/>
                <a:ea typeface="Times New Roman" pitchFamily="18" charset="0"/>
                <a:cs typeface="Calibri" pitchFamily="34" charset="0"/>
              </a:rPr>
              <a:t>cultural</a:t>
            </a:r>
            <a:r>
              <a:rPr lang="pt-BR" sz="2400" dirty="0">
                <a:latin typeface="+mn-lt"/>
                <a:ea typeface="Times New Roman" pitchFamily="18" charset="0"/>
                <a:cs typeface="Calibri" pitchFamily="34" charset="0"/>
              </a:rPr>
              <a:t>: </a:t>
            </a:r>
            <a:r>
              <a:rPr lang="pt-BR" sz="2400" dirty="0" smtClean="0">
                <a:latin typeface="+mn-lt"/>
                <a:ea typeface="Times New Roman" pitchFamily="18" charset="0"/>
                <a:cs typeface="Calibri" pitchFamily="34" charset="0"/>
              </a:rPr>
              <a:t>compreensão </a:t>
            </a:r>
            <a:r>
              <a:rPr lang="pt-BR" sz="2400" dirty="0">
                <a:latin typeface="+mn-lt"/>
                <a:ea typeface="Times New Roman" pitchFamily="18" charset="0"/>
                <a:cs typeface="Calibri" pitchFamily="34" charset="0"/>
              </a:rPr>
              <a:t>da sociedade em que vivem; </a:t>
            </a:r>
            <a:r>
              <a:rPr lang="pt-BR" sz="2400" dirty="0" smtClean="0">
                <a:latin typeface="+mn-lt"/>
                <a:ea typeface="Times New Roman" pitchFamily="18" charset="0"/>
                <a:cs typeface="Calibri" pitchFamily="34" charset="0"/>
              </a:rPr>
              <a:t/>
            </a:r>
            <a:br>
              <a:rPr lang="pt-BR" sz="2400" dirty="0" smtClean="0">
                <a:latin typeface="+mn-lt"/>
                <a:ea typeface="Times New Roman" pitchFamily="18" charset="0"/>
                <a:cs typeface="Calibri" pitchFamily="34" charset="0"/>
              </a:rPr>
            </a:br>
            <a:r>
              <a:rPr lang="pt-BR" sz="2400" b="1" dirty="0" smtClean="0">
                <a:latin typeface="+mn-lt"/>
                <a:ea typeface="Times New Roman" pitchFamily="18" charset="0"/>
                <a:cs typeface="Calibri" pitchFamily="34" charset="0"/>
              </a:rPr>
              <a:t>finalidade </a:t>
            </a:r>
            <a:r>
              <a:rPr lang="pt-BR" sz="2400" b="1" dirty="0">
                <a:latin typeface="+mn-lt"/>
                <a:ea typeface="Times New Roman" pitchFamily="18" charset="0"/>
                <a:cs typeface="Calibri" pitchFamily="34" charset="0"/>
              </a:rPr>
              <a:t>política e social</a:t>
            </a:r>
            <a:r>
              <a:rPr lang="pt-BR" sz="2400" dirty="0">
                <a:latin typeface="+mn-lt"/>
                <a:ea typeface="Times New Roman" pitchFamily="18" charset="0"/>
                <a:cs typeface="Calibri" pitchFamily="34" charset="0"/>
              </a:rPr>
              <a:t>: participação política e cidadania</a:t>
            </a:r>
            <a:r>
              <a:rPr lang="pt-BR" sz="2400" dirty="0" smtClean="0">
                <a:latin typeface="+mn-lt"/>
                <a:ea typeface="Times New Roman" pitchFamily="18" charset="0"/>
                <a:cs typeface="Calibri" pitchFamily="34" charset="0"/>
              </a:rPr>
              <a:t>;</a:t>
            </a:r>
            <a:br>
              <a:rPr lang="pt-BR" sz="2400" dirty="0" smtClean="0">
                <a:latin typeface="+mn-lt"/>
                <a:ea typeface="Times New Roman" pitchFamily="18" charset="0"/>
                <a:cs typeface="Calibri" pitchFamily="34" charset="0"/>
              </a:rPr>
            </a:br>
            <a:r>
              <a:rPr lang="pt-BR" sz="2400" b="1" dirty="0" smtClean="0">
                <a:latin typeface="+mn-lt"/>
                <a:ea typeface="Times New Roman" pitchFamily="18" charset="0"/>
                <a:cs typeface="Calibri" pitchFamily="34" charset="0"/>
              </a:rPr>
              <a:t>finalidade </a:t>
            </a:r>
            <a:r>
              <a:rPr lang="pt-BR" sz="2400" b="1" dirty="0">
                <a:latin typeface="+mn-lt"/>
                <a:ea typeface="Times New Roman" pitchFamily="18" charset="0"/>
                <a:cs typeface="Calibri" pitchFamily="34" charset="0"/>
              </a:rPr>
              <a:t>de formação profissional</a:t>
            </a:r>
            <a:r>
              <a:rPr lang="pt-BR" sz="2400" dirty="0">
                <a:latin typeface="+mn-lt"/>
                <a:ea typeface="Times New Roman" pitchFamily="18" charset="0"/>
                <a:cs typeface="Calibri" pitchFamily="34" charset="0"/>
              </a:rPr>
              <a:t>: </a:t>
            </a:r>
            <a:r>
              <a:rPr lang="pt-BR" sz="2400" dirty="0" smtClean="0">
                <a:latin typeface="+mn-lt"/>
                <a:ea typeface="Times New Roman" pitchFamily="18" charset="0"/>
                <a:cs typeface="Calibri" pitchFamily="34" charset="0"/>
              </a:rPr>
              <a:t>compreensão </a:t>
            </a:r>
            <a:r>
              <a:rPr lang="pt-BR" sz="2400" dirty="0">
                <a:latin typeface="+mn-lt"/>
                <a:ea typeface="Times New Roman" pitchFamily="18" charset="0"/>
                <a:cs typeface="Calibri" pitchFamily="34" charset="0"/>
              </a:rPr>
              <a:t>do papel do </a:t>
            </a:r>
            <a:r>
              <a:rPr lang="pt-BR" sz="2400" dirty="0" smtClean="0">
                <a:latin typeface="+mn-lt"/>
                <a:ea typeface="Times New Roman" pitchFamily="18" charset="0"/>
                <a:cs typeface="Calibri" pitchFamily="34" charset="0"/>
              </a:rPr>
              <a:t>trabalho;</a:t>
            </a:r>
            <a:br>
              <a:rPr lang="pt-BR" sz="2400" dirty="0" smtClean="0">
                <a:latin typeface="+mn-lt"/>
                <a:ea typeface="Times New Roman" pitchFamily="18" charset="0"/>
                <a:cs typeface="Calibri" pitchFamily="34" charset="0"/>
              </a:rPr>
            </a:br>
            <a:r>
              <a:rPr lang="pt-BR" sz="2400" b="1" dirty="0" smtClean="0">
                <a:latin typeface="+mn-lt"/>
                <a:ea typeface="Times New Roman" pitchFamily="18" charset="0"/>
                <a:cs typeface="Calibri" pitchFamily="34" charset="0"/>
              </a:rPr>
              <a:t>finalidade </a:t>
            </a:r>
            <a:r>
              <a:rPr lang="pt-BR" sz="2400" b="1" dirty="0">
                <a:latin typeface="+mn-lt"/>
                <a:ea typeface="Times New Roman" pitchFamily="18" charset="0"/>
                <a:cs typeface="Calibri" pitchFamily="34" charset="0"/>
              </a:rPr>
              <a:t>humanística</a:t>
            </a:r>
            <a:r>
              <a:rPr lang="pt-BR" sz="2400" dirty="0">
                <a:latin typeface="+mn-lt"/>
                <a:ea typeface="Times New Roman" pitchFamily="18" charset="0"/>
                <a:cs typeface="Calibri" pitchFamily="34" charset="0"/>
              </a:rPr>
              <a:t>: </a:t>
            </a:r>
            <a:r>
              <a:rPr lang="pt-BR" sz="2400" dirty="0" smtClean="0">
                <a:latin typeface="+mn-lt"/>
                <a:ea typeface="Times New Roman" pitchFamily="18" charset="0"/>
                <a:cs typeface="Calibri" pitchFamily="34" charset="0"/>
              </a:rPr>
              <a:t>desenvolvimento </a:t>
            </a:r>
            <a:r>
              <a:rPr lang="pt-BR" sz="2400" dirty="0">
                <a:latin typeface="+mn-lt"/>
                <a:ea typeface="Times New Roman" pitchFamily="18" charset="0"/>
                <a:cs typeface="Calibri" pitchFamily="34" charset="0"/>
              </a:rPr>
              <a:t>integral da pessoa</a:t>
            </a:r>
            <a:r>
              <a:rPr lang="pt-BR" sz="2400" dirty="0" smtClean="0">
                <a:latin typeface="+mn-lt"/>
                <a:ea typeface="Times New Roman" pitchFamily="18" charset="0"/>
                <a:cs typeface="Calibri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80260698"/>
      </p:ext>
    </p:extLst>
  </p:cSld>
  <p:clrMapOvr>
    <a:masterClrMapping/>
  </p:clrMapOvr>
  <p:transition>
    <p:blind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21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32000" y="1079999"/>
            <a:ext cx="8280000" cy="522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pt-BR" sz="3600" b="1" dirty="0" smtClean="0">
                <a:latin typeface="+mj-lt"/>
              </a:rPr>
              <a:t>ELABORAÇÃO DO PPP</a:t>
            </a:r>
          </a:p>
          <a:p>
            <a:pPr algn="ctr"/>
            <a:r>
              <a:rPr lang="pt-BR" sz="3600" b="1" dirty="0" smtClean="0">
                <a:latin typeface="+mj-lt"/>
              </a:rPr>
              <a:t>CONTEXTO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endParaRPr lang="pt-BR" sz="2400" dirty="0" smtClean="0">
              <a:latin typeface="+mn-lt"/>
              <a:ea typeface="Times New Roman" pitchFamily="18" charset="0"/>
              <a:cs typeface="Calibri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n-lt"/>
                <a:ea typeface="Times New Roman" pitchFamily="18" charset="0"/>
                <a:cs typeface="Calibri" pitchFamily="34" charset="0"/>
              </a:rPr>
              <a:t>Breve histórico da comunidade em que a escola está inserida; 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n-lt"/>
              </a:rPr>
              <a:t>Delinear e compreender a realidade da qual a comunidade escolar faz parte. </a:t>
            </a:r>
            <a:endParaRPr lang="pt-BR" sz="2400" dirty="0">
              <a:latin typeface="+mn-lt"/>
            </a:endParaRPr>
          </a:p>
        </p:txBody>
      </p:sp>
      <p:pic>
        <p:nvPicPr>
          <p:cNvPr id="4" name="Picture 4" descr="Resultado de imagem para sociedade atu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0028" y="3935530"/>
            <a:ext cx="2543944" cy="23531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0594618"/>
      </p:ext>
    </p:extLst>
  </p:cSld>
  <p:clrMapOvr>
    <a:masterClrMapping/>
  </p:clrMapOvr>
  <p:transition>
    <p:blind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22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32000" y="1079999"/>
            <a:ext cx="8280000" cy="522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pt-BR" sz="3600" b="1" dirty="0" smtClean="0">
                <a:latin typeface="+mj-lt"/>
              </a:rPr>
              <a:t>ELABORAÇÃO DO PPP</a:t>
            </a:r>
          </a:p>
          <a:p>
            <a:pPr algn="ctr"/>
            <a:r>
              <a:rPr lang="pt-BR" sz="3600" b="1" dirty="0" smtClean="0">
                <a:latin typeface="+mj-lt"/>
              </a:rPr>
              <a:t>CARACTERIZAÇÃO DA ESCOLA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endParaRPr lang="pt-BR" sz="2400" dirty="0" smtClean="0">
              <a:latin typeface="+mn-lt"/>
              <a:ea typeface="Times New Roman" pitchFamily="18" charset="0"/>
              <a:cs typeface="Calibri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n-lt"/>
                <a:ea typeface="Times New Roman" pitchFamily="18" charset="0"/>
                <a:cs typeface="Calibri" pitchFamily="34" charset="0"/>
              </a:rPr>
              <a:t>Descreve </a:t>
            </a:r>
            <a:r>
              <a:rPr lang="pt-BR" sz="2400" dirty="0">
                <a:latin typeface="+mn-lt"/>
                <a:ea typeface="Times New Roman" pitchFamily="18" charset="0"/>
                <a:cs typeface="Calibri" pitchFamily="34" charset="0"/>
              </a:rPr>
              <a:t>o cenário da escola e ajuda a definir sobre que tipos de projetos poderão ser propostos e quais são as prioridades para o </a:t>
            </a:r>
            <a:r>
              <a:rPr lang="pt-BR" sz="2400" dirty="0" smtClean="0">
                <a:latin typeface="+mn-lt"/>
                <a:ea typeface="Times New Roman" pitchFamily="18" charset="0"/>
                <a:cs typeface="Calibri" pitchFamily="34" charset="0"/>
              </a:rPr>
              <a:t>ano;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n-lt"/>
                <a:ea typeface="Times New Roman" pitchFamily="18" charset="0"/>
                <a:cs typeface="Calibri" pitchFamily="34" charset="0"/>
              </a:rPr>
              <a:t>Qual </a:t>
            </a:r>
            <a:r>
              <a:rPr lang="pt-BR" sz="2400" dirty="0">
                <a:latin typeface="+mn-lt"/>
                <a:ea typeface="Times New Roman" pitchFamily="18" charset="0"/>
                <a:cs typeface="Calibri" pitchFamily="34" charset="0"/>
              </a:rPr>
              <a:t>é a situação da estrutura </a:t>
            </a:r>
            <a:r>
              <a:rPr lang="pt-BR" sz="2400" dirty="0" smtClean="0">
                <a:latin typeface="+mn-lt"/>
                <a:ea typeface="Times New Roman" pitchFamily="18" charset="0"/>
                <a:cs typeface="Calibri" pitchFamily="34" charset="0"/>
              </a:rPr>
              <a:t>física?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n-lt"/>
                <a:ea typeface="Times New Roman" pitchFamily="18" charset="0"/>
                <a:cs typeface="Calibri" pitchFamily="34" charset="0"/>
              </a:rPr>
              <a:t>Quais </a:t>
            </a:r>
            <a:r>
              <a:rPr lang="pt-BR" sz="2400" dirty="0">
                <a:latin typeface="+mn-lt"/>
                <a:ea typeface="Times New Roman" pitchFamily="18" charset="0"/>
                <a:cs typeface="Calibri" pitchFamily="34" charset="0"/>
              </a:rPr>
              <a:t>são os recursos humanos, financeiros e materiais disponíveis? </a:t>
            </a:r>
            <a:endParaRPr lang="pt-BR" sz="2400" dirty="0" smtClean="0">
              <a:latin typeface="+mn-lt"/>
              <a:ea typeface="Times New Roman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082270"/>
      </p:ext>
    </p:extLst>
  </p:cSld>
  <p:clrMapOvr>
    <a:masterClrMapping/>
  </p:clrMapOvr>
  <p:transition>
    <p:blind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23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32000" y="1079999"/>
            <a:ext cx="8280000" cy="522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pt-BR" sz="3600" b="1" dirty="0" smtClean="0">
                <a:latin typeface="+mj-lt"/>
              </a:rPr>
              <a:t>ELABORAÇÃO DO PPP</a:t>
            </a:r>
          </a:p>
          <a:p>
            <a:pPr algn="ctr"/>
            <a:r>
              <a:rPr lang="pt-BR" sz="3600" b="1" dirty="0" smtClean="0">
                <a:latin typeface="+mj-lt"/>
              </a:rPr>
              <a:t>CARACTERIZAÇÃO DA ESCOLA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endParaRPr lang="pt-BR" sz="2400" dirty="0" smtClean="0">
              <a:latin typeface="+mn-lt"/>
              <a:ea typeface="Times New Roman" pitchFamily="18" charset="0"/>
              <a:cs typeface="Calibri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n-lt"/>
                <a:ea typeface="Times New Roman" pitchFamily="18" charset="0"/>
                <a:cs typeface="Calibri" pitchFamily="34" charset="0"/>
              </a:rPr>
              <a:t>De </a:t>
            </a:r>
            <a:r>
              <a:rPr lang="pt-BR" sz="2400" dirty="0">
                <a:latin typeface="+mn-lt"/>
                <a:ea typeface="Times New Roman" pitchFamily="18" charset="0"/>
                <a:cs typeface="Calibri" pitchFamily="34" charset="0"/>
              </a:rPr>
              <a:t>que maneira se estrutura da gestão e se organiza o funcionamento geral da instituição? Como a comunidade participa da realidade </a:t>
            </a:r>
            <a:r>
              <a:rPr lang="pt-BR" sz="2400" dirty="0" smtClean="0">
                <a:latin typeface="+mn-lt"/>
                <a:ea typeface="Times New Roman" pitchFamily="18" charset="0"/>
                <a:cs typeface="Calibri" pitchFamily="34" charset="0"/>
              </a:rPr>
              <a:t>escolar?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n-lt"/>
                <a:ea typeface="Times New Roman" pitchFamily="18" charset="0"/>
                <a:cs typeface="Calibri" pitchFamily="34" charset="0"/>
              </a:rPr>
              <a:t>Qual </a:t>
            </a:r>
            <a:r>
              <a:rPr lang="pt-BR" sz="2400" dirty="0">
                <a:latin typeface="+mn-lt"/>
                <a:ea typeface="Times New Roman" pitchFamily="18" charset="0"/>
                <a:cs typeface="Calibri" pitchFamily="34" charset="0"/>
              </a:rPr>
              <a:t>é o desempenho dos alunos nas avaliações internas e externas? </a:t>
            </a:r>
            <a:endParaRPr lang="pt-BR" sz="2400" dirty="0" smtClean="0">
              <a:latin typeface="+mn-lt"/>
              <a:ea typeface="Times New Roman" pitchFamily="18" charset="0"/>
              <a:cs typeface="Calibri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n-lt"/>
                <a:ea typeface="Times New Roman" pitchFamily="18" charset="0"/>
                <a:cs typeface="Calibri" pitchFamily="34" charset="0"/>
              </a:rPr>
              <a:t>Há </a:t>
            </a:r>
            <a:r>
              <a:rPr lang="pt-BR" sz="2400" dirty="0">
                <a:latin typeface="+mn-lt"/>
                <a:ea typeface="Times New Roman" pitchFamily="18" charset="0"/>
                <a:cs typeface="Calibri" pitchFamily="34" charset="0"/>
              </a:rPr>
              <a:t>evasão e abandono?</a:t>
            </a:r>
            <a:endParaRPr lang="pt-BR" sz="2400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901058"/>
      </p:ext>
    </p:extLst>
  </p:cSld>
  <p:clrMapOvr>
    <a:masterClrMapping/>
  </p:clrMapOvr>
  <p:transition>
    <p:blind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24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32000" y="1079999"/>
            <a:ext cx="8280000" cy="522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pt-BR" sz="3600" b="1" dirty="0" smtClean="0">
                <a:latin typeface="+mj-lt"/>
              </a:rPr>
              <a:t>ELABORAÇÃO DO PPP</a:t>
            </a:r>
          </a:p>
          <a:p>
            <a:pPr algn="ctr"/>
            <a:r>
              <a:rPr lang="pt-BR" sz="3600" b="1" dirty="0" smtClean="0">
                <a:latin typeface="+mj-lt"/>
              </a:rPr>
              <a:t>DIRETRIZES PEDAGÓGICAS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endParaRPr lang="pt-BR" sz="1400" dirty="0" smtClean="0">
              <a:latin typeface="+mn-lt"/>
              <a:ea typeface="Times New Roman" pitchFamily="18" charset="0"/>
              <a:cs typeface="Calibri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n-lt"/>
                <a:ea typeface="Times New Roman" pitchFamily="18" charset="0"/>
                <a:cs typeface="Calibri" pitchFamily="34" charset="0"/>
              </a:rPr>
              <a:t>Com </a:t>
            </a:r>
            <a:r>
              <a:rPr lang="pt-BR" sz="2400" dirty="0">
                <a:latin typeface="+mn-lt"/>
                <a:ea typeface="Times New Roman" pitchFamily="18" charset="0"/>
                <a:cs typeface="Calibri" pitchFamily="34" charset="0"/>
              </a:rPr>
              <a:t>base no diagnóstico (contexto e escola) definição do o que deve ser </a:t>
            </a:r>
            <a:r>
              <a:rPr lang="pt-BR" sz="2400" dirty="0" smtClean="0">
                <a:latin typeface="+mn-lt"/>
                <a:ea typeface="Times New Roman" pitchFamily="18" charset="0"/>
                <a:cs typeface="Calibri" pitchFamily="34" charset="0"/>
              </a:rPr>
              <a:t>trabalhado;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n-lt"/>
                <a:ea typeface="Times New Roman" pitchFamily="18" charset="0"/>
                <a:cs typeface="Calibri" pitchFamily="34" charset="0"/>
              </a:rPr>
              <a:t>Apoiada </a:t>
            </a:r>
            <a:r>
              <a:rPr lang="pt-BR" sz="2400" dirty="0">
                <a:latin typeface="+mn-lt"/>
                <a:ea typeface="Times New Roman" pitchFamily="18" charset="0"/>
                <a:cs typeface="Calibri" pitchFamily="34" charset="0"/>
              </a:rPr>
              <a:t>nos documentos curriculares da </a:t>
            </a:r>
            <a:r>
              <a:rPr lang="pt-BR" sz="2400" dirty="0" smtClean="0">
                <a:latin typeface="+mn-lt"/>
                <a:ea typeface="Times New Roman" pitchFamily="18" charset="0"/>
                <a:cs typeface="Calibri" pitchFamily="34" charset="0"/>
              </a:rPr>
              <a:t>rede;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n-lt"/>
                <a:ea typeface="Times New Roman" pitchFamily="18" charset="0"/>
                <a:cs typeface="Calibri" pitchFamily="34" charset="0"/>
              </a:rPr>
              <a:t>Descreve </a:t>
            </a:r>
            <a:r>
              <a:rPr lang="pt-BR" sz="2400" dirty="0">
                <a:latin typeface="+mn-lt"/>
                <a:ea typeface="Times New Roman" pitchFamily="18" charset="0"/>
                <a:cs typeface="Calibri" pitchFamily="34" charset="0"/>
              </a:rPr>
              <a:t>os conteúdos, os objetivos de ensino, as metas e aprendizagem e a forma de avaliação.</a:t>
            </a:r>
            <a:endParaRPr lang="pt-BR" sz="2400" dirty="0">
              <a:latin typeface="+mn-lt"/>
              <a:cs typeface="Arial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endParaRPr lang="pt-BR" sz="2400" dirty="0">
              <a:latin typeface="+mn-lt"/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4" name="Picture 4" descr="Resultado de imagem para curricula da cidade pms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869160"/>
            <a:ext cx="2022751" cy="1180849"/>
          </a:xfrm>
          <a:prstGeom prst="rect">
            <a:avLst/>
          </a:prstGeom>
          <a:noFill/>
        </p:spPr>
      </p:pic>
      <p:pic>
        <p:nvPicPr>
          <p:cNvPr id="5" name="Picture 6" descr="Resultado de imagem para bncc 2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5526" y="4869160"/>
            <a:ext cx="2288274" cy="1334827"/>
          </a:xfrm>
          <a:prstGeom prst="rect">
            <a:avLst/>
          </a:prstGeom>
          <a:noFill/>
        </p:spPr>
      </p:pic>
      <p:pic>
        <p:nvPicPr>
          <p:cNvPr id="6" name="Picture 12" descr="Resultado de imagem para curriculo integrador da infÃ¢nc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509120"/>
            <a:ext cx="1290723" cy="17908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0714084"/>
      </p:ext>
    </p:extLst>
  </p:cSld>
  <p:clrMapOvr>
    <a:masterClrMapping/>
  </p:clrMapOvr>
  <p:transition>
    <p:blind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25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32000" y="1079999"/>
            <a:ext cx="8280000" cy="522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pt-BR" sz="3600" b="1" dirty="0" smtClean="0">
                <a:latin typeface="+mj-lt"/>
              </a:rPr>
              <a:t>ELABORAÇÃO DO PPP</a:t>
            </a:r>
          </a:p>
          <a:p>
            <a:pPr algn="ctr"/>
            <a:r>
              <a:rPr lang="pt-BR" sz="3600" b="1" dirty="0" smtClean="0">
                <a:latin typeface="+mj-lt"/>
              </a:rPr>
              <a:t>CURRÍCULO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endParaRPr lang="pt-BR" sz="1400" dirty="0" smtClean="0">
              <a:latin typeface="+mn-lt"/>
              <a:ea typeface="Times New Roman" pitchFamily="18" charset="0"/>
              <a:cs typeface="Calibri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n-lt"/>
                <a:ea typeface="Times New Roman" pitchFamily="18" charset="0"/>
                <a:cs typeface="Calibri" pitchFamily="34" charset="0"/>
              </a:rPr>
              <a:t>Construção </a:t>
            </a:r>
            <a:r>
              <a:rPr lang="pt-BR" sz="2400" dirty="0">
                <a:latin typeface="+mn-lt"/>
                <a:ea typeface="Times New Roman" pitchFamily="18" charset="0"/>
                <a:cs typeface="Calibri" pitchFamily="34" charset="0"/>
              </a:rPr>
              <a:t>social do conhecimento, pressupondo a sistematização dos meios para que esta construção se efetive: produção, transmissão, assimilação e </a:t>
            </a:r>
            <a:r>
              <a:rPr lang="pt-BR" sz="2400" dirty="0" smtClean="0">
                <a:latin typeface="+mn-lt"/>
                <a:ea typeface="Times New Roman" pitchFamily="18" charset="0"/>
                <a:cs typeface="Calibri" pitchFamily="34" charset="0"/>
              </a:rPr>
              <a:t>transformação;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n-lt"/>
                <a:ea typeface="Times New Roman" pitchFamily="18" charset="0"/>
                <a:cs typeface="Calibri" pitchFamily="34" charset="0"/>
              </a:rPr>
              <a:t>Refere-se </a:t>
            </a:r>
            <a:r>
              <a:rPr lang="pt-BR" sz="2400" dirty="0">
                <a:latin typeface="+mn-lt"/>
                <a:ea typeface="Times New Roman" pitchFamily="18" charset="0"/>
                <a:cs typeface="Calibri" pitchFamily="34" charset="0"/>
              </a:rPr>
              <a:t>à organização do conhecimento </a:t>
            </a:r>
            <a:r>
              <a:rPr lang="pt-BR" sz="2400" dirty="0" smtClean="0">
                <a:latin typeface="+mn-lt"/>
                <a:ea typeface="Times New Roman" pitchFamily="18" charset="0"/>
                <a:cs typeface="Calibri" pitchFamily="34" charset="0"/>
              </a:rPr>
              <a:t>escolar;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n-lt"/>
                <a:ea typeface="Times New Roman" pitchFamily="18" charset="0"/>
                <a:cs typeface="Calibri" pitchFamily="34" charset="0"/>
              </a:rPr>
              <a:t>Não </a:t>
            </a:r>
            <a:r>
              <a:rPr lang="pt-BR" sz="2400" dirty="0">
                <a:latin typeface="+mn-lt"/>
                <a:ea typeface="Times New Roman" pitchFamily="18" charset="0"/>
                <a:cs typeface="Calibri" pitchFamily="34" charset="0"/>
              </a:rPr>
              <a:t>é um instrumento neutro, não pode ser separado do contexto </a:t>
            </a:r>
            <a:r>
              <a:rPr lang="pt-BR" sz="2400" dirty="0" smtClean="0">
                <a:latin typeface="+mn-lt"/>
                <a:ea typeface="Times New Roman" pitchFamily="18" charset="0"/>
                <a:cs typeface="Calibri" pitchFamily="34" charset="0"/>
              </a:rPr>
              <a:t>social;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n-lt"/>
                <a:ea typeface="Times New Roman" pitchFamily="18" charset="0"/>
                <a:cs typeface="Calibri" pitchFamily="34" charset="0"/>
              </a:rPr>
              <a:t>Necessário </a:t>
            </a:r>
            <a:r>
              <a:rPr lang="pt-BR" sz="2400" dirty="0">
                <a:latin typeface="+mn-lt"/>
                <a:ea typeface="Times New Roman" pitchFamily="18" charset="0"/>
                <a:cs typeface="Calibri" pitchFamily="34" charset="0"/>
              </a:rPr>
              <a:t>buscar novas formas de organização curricular, em torno de uma ideia integradora.</a:t>
            </a:r>
            <a:endParaRPr lang="pt-BR" sz="2400" dirty="0">
              <a:latin typeface="+mn-lt"/>
            </a:endParaRP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endParaRPr lang="pt-BR" sz="2400" dirty="0">
              <a:latin typeface="+mn-lt"/>
              <a:ea typeface="Times New Roman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091212"/>
      </p:ext>
    </p:extLst>
  </p:cSld>
  <p:clrMapOvr>
    <a:masterClrMapping/>
  </p:clrMapOvr>
  <p:transition>
    <p:blind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26</a:t>
            </a:fld>
            <a:endParaRPr lang="pt-BR" dirty="0"/>
          </a:p>
        </p:txBody>
      </p:sp>
      <p:pic>
        <p:nvPicPr>
          <p:cNvPr id="3" name="Picture 2" descr="Resultado de imagem para curriculo escolar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00" y="1080000"/>
            <a:ext cx="8280000" cy="5220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27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32000" y="1079999"/>
            <a:ext cx="8280000" cy="522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pt-BR" sz="3600" b="1" dirty="0" smtClean="0">
                <a:latin typeface="+mj-lt"/>
              </a:rPr>
              <a:t>ELABORAÇÃO DO PPP</a:t>
            </a:r>
          </a:p>
          <a:p>
            <a:pPr algn="ctr"/>
            <a:r>
              <a:rPr lang="pt-BR" sz="3600" b="1" dirty="0" smtClean="0">
                <a:latin typeface="+mj-lt"/>
              </a:rPr>
              <a:t>PLANO DE AÇÃO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endParaRPr lang="pt-BR" sz="1400" dirty="0" smtClean="0">
              <a:latin typeface="+mn-lt"/>
              <a:ea typeface="Times New Roman" pitchFamily="18" charset="0"/>
              <a:cs typeface="Calibri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ea typeface="Times New Roman" pitchFamily="18" charset="0"/>
                <a:cs typeface="Calibri" pitchFamily="34" charset="0"/>
              </a:rPr>
              <a:t>Estabelece </a:t>
            </a:r>
            <a:r>
              <a:rPr lang="pt-BR" sz="2400" dirty="0">
                <a:ea typeface="Times New Roman" pitchFamily="18" charset="0"/>
                <a:cs typeface="Calibri" pitchFamily="34" charset="0"/>
              </a:rPr>
              <a:t>tudo o que será feito na prática na </a:t>
            </a:r>
            <a:r>
              <a:rPr lang="pt-BR" sz="2400" dirty="0" smtClean="0">
                <a:ea typeface="Times New Roman" pitchFamily="18" charset="0"/>
                <a:cs typeface="Calibri" pitchFamily="34" charset="0"/>
              </a:rPr>
              <a:t>escola;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/>
              <a:t>O </a:t>
            </a:r>
            <a:r>
              <a:rPr lang="pt-BR" sz="2400" dirty="0"/>
              <a:t>que é necessário e possível para diminuir a distância entre o que somos e o que deveria </a:t>
            </a:r>
            <a:r>
              <a:rPr lang="pt-BR" sz="2400" dirty="0" smtClean="0"/>
              <a:t>ser;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ea typeface="Times New Roman" pitchFamily="18" charset="0"/>
                <a:cs typeface="Calibri" pitchFamily="34" charset="0"/>
              </a:rPr>
              <a:t>Inclui </a:t>
            </a:r>
            <a:r>
              <a:rPr lang="pt-BR" sz="2400" dirty="0">
                <a:ea typeface="Times New Roman" pitchFamily="18" charset="0"/>
                <a:cs typeface="Calibri" pitchFamily="34" charset="0"/>
              </a:rPr>
              <a:t>todas as ações planejadas para o ano, inclusive os projetos institucionais previstos para serem desenvolvidos, seus os objetivos, a duração, os responsáveis e as etapas de cada </a:t>
            </a:r>
            <a:r>
              <a:rPr lang="pt-BR" sz="2400" dirty="0" smtClean="0">
                <a:ea typeface="Times New Roman" pitchFamily="18" charset="0"/>
                <a:cs typeface="Calibri" pitchFamily="34" charset="0"/>
              </a:rPr>
              <a:t>um;</a:t>
            </a:r>
          </a:p>
        </p:txBody>
      </p:sp>
    </p:spTree>
    <p:extLst>
      <p:ext uri="{BB962C8B-B14F-4D97-AF65-F5344CB8AC3E}">
        <p14:creationId xmlns:p14="http://schemas.microsoft.com/office/powerpoint/2010/main" val="3937558319"/>
      </p:ext>
    </p:extLst>
  </p:cSld>
  <p:clrMapOvr>
    <a:masterClrMapping/>
  </p:clrMapOvr>
  <p:transition>
    <p:blinds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28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32000" y="1079999"/>
            <a:ext cx="8280000" cy="522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pt-BR" sz="3600" b="1" dirty="0" smtClean="0">
                <a:latin typeface="+mj-lt"/>
              </a:rPr>
              <a:t>ELABORAÇÃO DO PPP</a:t>
            </a:r>
          </a:p>
          <a:p>
            <a:pPr algn="ctr"/>
            <a:r>
              <a:rPr lang="pt-BR" sz="3600" b="1" dirty="0" smtClean="0">
                <a:latin typeface="+mj-lt"/>
              </a:rPr>
              <a:t>PLANO DE AÇÃO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endParaRPr lang="pt-BR" sz="1400" dirty="0" smtClean="0">
              <a:latin typeface="+mn-lt"/>
              <a:ea typeface="Times New Roman" pitchFamily="18" charset="0"/>
              <a:cs typeface="Calibri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ea typeface="Times New Roman" pitchFamily="18" charset="0"/>
                <a:cs typeface="Calibri" pitchFamily="34" charset="0"/>
              </a:rPr>
              <a:t>Garantir </a:t>
            </a:r>
            <a:r>
              <a:rPr lang="pt-BR" sz="2400" dirty="0">
                <a:ea typeface="Times New Roman" pitchFamily="18" charset="0"/>
                <a:cs typeface="Calibri" pitchFamily="34" charset="0"/>
              </a:rPr>
              <a:t>a formação continuada (valorização do magistério) que deve estar centrada na escola através: do levantamento de necessidades, de programa de formação, de conteúdos curriculares, da discussão da escola como um todo e suas relações com a sociedade. (grande desafio da escola)</a:t>
            </a:r>
            <a:endParaRPr lang="pt-BR" sz="2400" dirty="0">
              <a:cs typeface="Arial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endParaRPr lang="pt-BR" sz="2400" dirty="0">
              <a:latin typeface="+mn-lt"/>
              <a:ea typeface="Times New Roman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774453"/>
      </p:ext>
    </p:extLst>
  </p:cSld>
  <p:clrMapOvr>
    <a:masterClrMapping/>
  </p:clrMapOvr>
  <p:transition>
    <p:blinds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29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32000" y="1079999"/>
            <a:ext cx="8280000" cy="522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pt-BR" sz="3600" b="1" dirty="0" smtClean="0">
                <a:latin typeface="+mj-lt"/>
              </a:rPr>
              <a:t>ELABORAÇÃO DO PPP</a:t>
            </a:r>
          </a:p>
          <a:p>
            <a:pPr algn="ctr"/>
            <a:r>
              <a:rPr lang="pt-BR" sz="3600" b="1" dirty="0" smtClean="0">
                <a:latin typeface="+mj-lt"/>
              </a:rPr>
              <a:t>AVALIAÇÃO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endParaRPr lang="pt-BR" sz="1400" dirty="0" smtClean="0">
              <a:latin typeface="+mn-lt"/>
              <a:ea typeface="Times New Roman" pitchFamily="18" charset="0"/>
              <a:cs typeface="Calibri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ea typeface="Times New Roman" pitchFamily="18" charset="0"/>
                <a:cs typeface="Calibri" pitchFamily="34" charset="0"/>
              </a:rPr>
              <a:t>Avaliar os resultados da própria organização do trabalho pedagógico oferecendo-o subsídios: </a:t>
            </a:r>
          </a:p>
          <a:p>
            <a:pPr marL="901700" indent="-457200" algn="just">
              <a:spcAft>
                <a:spcPts val="1200"/>
              </a:spcAft>
              <a:buAutoNum type="arabicPeriod"/>
              <a:tabLst>
                <a:tab pos="271463" algn="l"/>
              </a:tabLst>
            </a:pPr>
            <a:r>
              <a:rPr lang="pt-BR" sz="2400" dirty="0" smtClean="0">
                <a:latin typeface="+mn-lt"/>
                <a:ea typeface="Times New Roman" pitchFamily="18" charset="0"/>
                <a:cs typeface="Calibri" pitchFamily="34" charset="0"/>
              </a:rPr>
              <a:t>A descrição e a problematização da realidade escolar;</a:t>
            </a:r>
          </a:p>
          <a:p>
            <a:pPr marL="901700" indent="-457200" algn="just">
              <a:spcAft>
                <a:spcPts val="1200"/>
              </a:spcAft>
              <a:buAutoNum type="arabicPeriod"/>
              <a:tabLst>
                <a:tab pos="271463" algn="l"/>
              </a:tabLst>
            </a:pPr>
            <a:r>
              <a:rPr lang="pt-BR" sz="2400" dirty="0" smtClean="0">
                <a:latin typeface="+mn-lt"/>
                <a:ea typeface="Times New Roman" pitchFamily="18" charset="0"/>
                <a:cs typeface="Calibri" pitchFamily="34" charset="0"/>
              </a:rPr>
              <a:t>A compreensão crítica da realidade descrita e problematizada;</a:t>
            </a:r>
          </a:p>
          <a:p>
            <a:pPr marL="901700" indent="-457200" algn="l">
              <a:spcAft>
                <a:spcPts val="1200"/>
              </a:spcAft>
              <a:buAutoNum type="arabicPeriod"/>
              <a:tabLst>
                <a:tab pos="271463" algn="l"/>
              </a:tabLst>
            </a:pPr>
            <a:r>
              <a:rPr lang="pt-BR" sz="2400" dirty="0" smtClean="0">
                <a:latin typeface="+mn-lt"/>
                <a:ea typeface="Times New Roman" pitchFamily="18" charset="0"/>
                <a:cs typeface="Calibri" pitchFamily="34" charset="0"/>
              </a:rPr>
              <a:t>A proposição de alternativas de </a:t>
            </a:r>
            <a:br>
              <a:rPr lang="pt-BR" sz="2400" dirty="0" smtClean="0">
                <a:latin typeface="+mn-lt"/>
                <a:ea typeface="Times New Roman" pitchFamily="18" charset="0"/>
                <a:cs typeface="Calibri" pitchFamily="34" charset="0"/>
              </a:rPr>
            </a:br>
            <a:r>
              <a:rPr lang="pt-BR" sz="2400" dirty="0" smtClean="0">
                <a:latin typeface="+mn-lt"/>
                <a:ea typeface="Times New Roman" pitchFamily="18" charset="0"/>
                <a:cs typeface="Calibri" pitchFamily="34" charset="0"/>
              </a:rPr>
              <a:t>ação, momento de criação coletiva. </a:t>
            </a:r>
            <a:endParaRPr lang="pt-BR" sz="2400" dirty="0">
              <a:latin typeface="+mn-lt"/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4" name="Picture 2" descr="Resultado de imagem para avaliaca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7475" y="4579812"/>
            <a:ext cx="2679325" cy="1172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816577"/>
      </p:ext>
    </p:extLst>
  </p:cSld>
  <p:clrMapOvr>
    <a:masterClrMapping/>
  </p:clrMapOvr>
  <p:transition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3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32000" y="1079999"/>
            <a:ext cx="8280000" cy="522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pt-BR" sz="3600" b="1" dirty="0" smtClean="0">
                <a:latin typeface="+mj-lt"/>
              </a:rPr>
              <a:t>LEI DE DIRETRIZES E BASES - LDB</a:t>
            </a:r>
          </a:p>
          <a:p>
            <a:pPr algn="ctr"/>
            <a:r>
              <a:rPr lang="pt-BR" sz="3600" b="1" dirty="0" smtClean="0">
                <a:latin typeface="+mj-lt"/>
              </a:rPr>
              <a:t>(</a:t>
            </a:r>
            <a:r>
              <a:rPr lang="pt-BR" sz="3600" b="1" dirty="0">
                <a:latin typeface="+mj-lt"/>
              </a:rPr>
              <a:t>LDB </a:t>
            </a:r>
            <a:r>
              <a:rPr lang="pt-BR" sz="3600" b="1" dirty="0" smtClean="0">
                <a:latin typeface="+mj-lt"/>
              </a:rPr>
              <a:t>9.394/96 </a:t>
            </a:r>
            <a:r>
              <a:rPr lang="pt-BR" sz="3600" b="1" dirty="0" err="1" smtClean="0">
                <a:latin typeface="+mj-lt"/>
              </a:rPr>
              <a:t>arts</a:t>
            </a:r>
            <a:r>
              <a:rPr lang="pt-BR" sz="3600" b="1" dirty="0" smtClean="0">
                <a:latin typeface="+mj-lt"/>
              </a:rPr>
              <a:t>. 12,13 e 14)</a:t>
            </a:r>
          </a:p>
          <a:p>
            <a:pPr algn="ctr"/>
            <a:endParaRPr lang="pt-BR" sz="1100" b="1" dirty="0" smtClean="0">
              <a:latin typeface="+mj-lt"/>
            </a:endParaRP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j-lt"/>
              </a:rPr>
              <a:t>Regulamenta o discurso da </a:t>
            </a:r>
            <a:r>
              <a:rPr lang="pt-BR" sz="2400" dirty="0">
                <a:latin typeface="+mj-lt"/>
              </a:rPr>
              <a:t>gestão democrática da </a:t>
            </a:r>
            <a:r>
              <a:rPr lang="pt-BR" sz="2400" dirty="0" smtClean="0">
                <a:latin typeface="+mj-lt"/>
              </a:rPr>
              <a:t>escola;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j-lt"/>
              </a:rPr>
              <a:t>Estabelece </a:t>
            </a:r>
            <a:r>
              <a:rPr lang="pt-BR" sz="2400" dirty="0">
                <a:latin typeface="+mj-lt"/>
              </a:rPr>
              <a:t>orientações para </a:t>
            </a:r>
            <a:r>
              <a:rPr lang="pt-BR" sz="2400" dirty="0" smtClean="0">
                <a:latin typeface="+mj-lt"/>
              </a:rPr>
              <a:t>a organização </a:t>
            </a:r>
            <a:r>
              <a:rPr lang="pt-BR" sz="2400" dirty="0">
                <a:latin typeface="+mj-lt"/>
              </a:rPr>
              <a:t>do espaço físico, para o trabalho pedagógico, para a participação dos </a:t>
            </a:r>
            <a:r>
              <a:rPr lang="pt-BR" sz="2400" dirty="0" smtClean="0">
                <a:latin typeface="+mj-lt"/>
              </a:rPr>
              <a:t>educadores e </a:t>
            </a:r>
            <a:r>
              <a:rPr lang="pt-BR" sz="2400" dirty="0">
                <a:latin typeface="+mj-lt"/>
              </a:rPr>
              <a:t>para a integração entre escola e </a:t>
            </a:r>
            <a:r>
              <a:rPr lang="pt-BR" sz="2400" dirty="0" smtClean="0">
                <a:latin typeface="+mj-lt"/>
              </a:rPr>
              <a:t>comunidade;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>
                <a:latin typeface="+mj-lt"/>
              </a:rPr>
              <a:t>Determina que </a:t>
            </a:r>
            <a:r>
              <a:rPr lang="pt-BR" sz="2400" dirty="0" smtClean="0">
                <a:latin typeface="+mj-lt"/>
              </a:rPr>
              <a:t>os </a:t>
            </a:r>
            <a:r>
              <a:rPr lang="pt-BR" sz="2400" dirty="0">
                <a:latin typeface="+mj-lt"/>
              </a:rPr>
              <a:t>estabelecimentos de ensino deverão elaborar e executar sua proposta </a:t>
            </a:r>
            <a:r>
              <a:rPr lang="pt-BR" sz="2400" dirty="0" smtClean="0">
                <a:latin typeface="+mj-lt"/>
              </a:rPr>
              <a:t>pedagógica;</a:t>
            </a:r>
          </a:p>
          <a:p>
            <a:pPr marL="342900" indent="-342900" algn="l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j-lt"/>
              </a:rPr>
              <a:t>Estabelece </a:t>
            </a:r>
            <a:r>
              <a:rPr lang="pt-BR" sz="2400" dirty="0">
                <a:latin typeface="+mj-lt"/>
              </a:rPr>
              <a:t>que </a:t>
            </a:r>
            <a:r>
              <a:rPr lang="pt-BR" sz="2400" dirty="0" smtClean="0">
                <a:latin typeface="+mj-lt"/>
              </a:rPr>
              <a:t>os </a:t>
            </a:r>
            <a:r>
              <a:rPr lang="pt-BR" sz="2400" dirty="0">
                <a:latin typeface="+mj-lt"/>
              </a:rPr>
              <a:t>professores </a:t>
            </a:r>
            <a:r>
              <a:rPr lang="pt-BR" sz="2400" dirty="0" smtClean="0">
                <a:latin typeface="+mj-lt"/>
              </a:rPr>
              <a:t>participarão</a:t>
            </a:r>
            <a:br>
              <a:rPr lang="pt-BR" sz="2400" dirty="0" smtClean="0">
                <a:latin typeface="+mj-lt"/>
              </a:rPr>
            </a:br>
            <a:r>
              <a:rPr lang="pt-BR" sz="2400" dirty="0" smtClean="0">
                <a:latin typeface="+mj-lt"/>
              </a:rPr>
              <a:t>da </a:t>
            </a:r>
            <a:r>
              <a:rPr lang="pt-BR" sz="2400" dirty="0">
                <a:latin typeface="+mj-lt"/>
              </a:rPr>
              <a:t>elaboração da proposta pedagógica </a:t>
            </a:r>
            <a:r>
              <a:rPr lang="pt-BR" sz="2400" dirty="0" smtClean="0">
                <a:latin typeface="+mj-lt"/>
              </a:rPr>
              <a:t>do</a:t>
            </a:r>
            <a:br>
              <a:rPr lang="pt-BR" sz="2400" dirty="0" smtClean="0">
                <a:latin typeface="+mj-lt"/>
              </a:rPr>
            </a:br>
            <a:r>
              <a:rPr lang="pt-BR" sz="2400" dirty="0" smtClean="0">
                <a:latin typeface="+mj-lt"/>
              </a:rPr>
              <a:t>estabelecimento </a:t>
            </a:r>
            <a:r>
              <a:rPr lang="pt-BR" sz="2400" dirty="0">
                <a:latin typeface="+mj-lt"/>
              </a:rPr>
              <a:t>de </a:t>
            </a:r>
            <a:r>
              <a:rPr lang="pt-BR" sz="2400" dirty="0" smtClean="0">
                <a:latin typeface="+mj-lt"/>
              </a:rPr>
              <a:t>ensino.</a:t>
            </a:r>
          </a:p>
        </p:txBody>
      </p:sp>
      <p:pic>
        <p:nvPicPr>
          <p:cNvPr id="4" name="Picture 2" descr="Resultado de imagem para L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770493"/>
            <a:ext cx="2394816" cy="16108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6827091"/>
      </p:ext>
    </p:extLst>
  </p:cSld>
  <p:clrMapOvr>
    <a:masterClrMapping/>
  </p:clrMapOvr>
  <p:transition>
    <p:blinds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30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32000" y="1079999"/>
            <a:ext cx="8280000" cy="52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indent="457200" algn="just"/>
            <a:r>
              <a:rPr lang="pt-BR" sz="2400" i="1" dirty="0" smtClean="0">
                <a:latin typeface="+mn-lt"/>
              </a:rPr>
              <a:t>“</a:t>
            </a:r>
            <a:r>
              <a:rPr lang="pt-BR" sz="2400" i="1" dirty="0">
                <a:latin typeface="+mn-lt"/>
              </a:rPr>
              <a:t>O projeto pedagógico é um documento orientador da ação da escola, onde se registram os alvos a atingir, as opções estratégicas a seguir, em função do diagnóstico realizado, dos valores definidos e das concepções teóricas escolhidas</a:t>
            </a:r>
            <a:r>
              <a:rPr lang="pt-BR" sz="2400" i="1" dirty="0" smtClean="0">
                <a:latin typeface="+mn-lt"/>
              </a:rPr>
              <a:t>.”</a:t>
            </a:r>
          </a:p>
          <a:p>
            <a:pPr indent="457200"/>
            <a:r>
              <a:rPr lang="pt-BR" sz="2400" dirty="0" smtClean="0">
                <a:latin typeface="+mn-lt"/>
              </a:rPr>
              <a:t>VEIGA</a:t>
            </a:r>
            <a:r>
              <a:rPr lang="pt-BR" sz="2400" dirty="0">
                <a:latin typeface="+mn-lt"/>
              </a:rPr>
              <a:t>, </a:t>
            </a:r>
            <a:r>
              <a:rPr lang="pt-BR" sz="2400" dirty="0" smtClean="0">
                <a:latin typeface="+mn-lt"/>
              </a:rPr>
              <a:t>2003</a:t>
            </a:r>
            <a:endParaRPr lang="pt-BR" sz="2400" dirty="0">
              <a:latin typeface="+mn-lt"/>
            </a:endParaRPr>
          </a:p>
          <a:p>
            <a:pPr indent="457200" algn="ctr"/>
            <a:endParaRPr lang="pt-BR" sz="11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3783231"/>
      </p:ext>
    </p:extLst>
  </p:cSld>
  <p:clrMapOvr>
    <a:masterClrMapping/>
  </p:clrMapOvr>
  <p:transition>
    <p:blinds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31</a:t>
            </a:fld>
            <a:endParaRPr lang="pt-BR" dirty="0"/>
          </a:p>
        </p:txBody>
      </p:sp>
      <p:pic>
        <p:nvPicPr>
          <p:cNvPr id="64514" name="Picture 2" descr="Resultado de imagem para reflet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8000" y="1080000"/>
            <a:ext cx="4068741" cy="5220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32</a:t>
            </a:fld>
            <a:endParaRPr lang="pt-BR" dirty="0"/>
          </a:p>
        </p:txBody>
      </p:sp>
      <p:pic>
        <p:nvPicPr>
          <p:cNvPr id="67585" name="Imagem 1" descr="Resultado de imagem para escola estadual silviano brandÃ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2959" y="2708921"/>
            <a:ext cx="3749241" cy="2808312"/>
          </a:xfrm>
          <a:prstGeom prst="rect">
            <a:avLst/>
          </a:prstGeom>
          <a:noFill/>
        </p:spPr>
      </p:pic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432000" y="1080000"/>
            <a:ext cx="8280000" cy="5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RODA DE CONVERSA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600" b="1" dirty="0" smtClean="0">
                <a:latin typeface="+mj-lt"/>
                <a:cs typeface="Arial" pitchFamily="34" charset="0"/>
              </a:rPr>
              <a:t>TEMA PROJETO POLÍTICO PEDAGÓGICO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Programa exibido em 15/10/2012 pelo Canal Minas Saúde.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111111"/>
                </a:solidFill>
                <a:latin typeface="+mj-lt"/>
                <a:cs typeface="Arial" pitchFamily="34" charset="0"/>
              </a:rPr>
              <a:t>	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400" dirty="0" smtClean="0">
              <a:solidFill>
                <a:srgbClr val="111111"/>
              </a:solidFill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400" dirty="0" smtClean="0">
              <a:solidFill>
                <a:srgbClr val="111111"/>
              </a:solidFill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400" dirty="0" smtClean="0"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Calibri" pitchFamily="34" charset="0"/>
              <a:hlinkClick r:id="rId3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  <a:hlinkClick r:id="rId3"/>
              </a:rPr>
              <a:t>https://www.youtube.com/watch?v=fntnXK-LroY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/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</a:b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(8’23” a 11’12”)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blinds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33</a:t>
            </a:fld>
            <a:endParaRPr lang="pt-BR" dirty="0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432000" y="1080000"/>
            <a:ext cx="8280000" cy="5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RODA DE CONVERSA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600" b="1" dirty="0" smtClean="0">
                <a:latin typeface="+mj-lt"/>
                <a:cs typeface="Arial" pitchFamily="34" charset="0"/>
              </a:rPr>
              <a:t>TEMA PROJETO POLÍTICO PEDAGÓGICO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Programa exibido em 15/10/2012 pelo Canal Minas Saúde.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111111"/>
                </a:solidFill>
                <a:latin typeface="+mj-lt"/>
                <a:cs typeface="Arial" pitchFamily="34" charset="0"/>
              </a:rPr>
              <a:t>	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400" dirty="0" smtClean="0">
              <a:solidFill>
                <a:srgbClr val="111111"/>
              </a:solidFill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400" dirty="0" smtClean="0">
              <a:solidFill>
                <a:srgbClr val="111111"/>
              </a:solidFill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400" dirty="0" smtClean="0"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Calibri" pitchFamily="34" charset="0"/>
              <a:hlinkClick r:id="rId2"/>
            </a:endParaRPr>
          </a:p>
          <a:p>
            <a:pPr lvl="0" algn="ctr" eaLnBrk="0" hangingPunct="0"/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  <a:hlinkClick r:id="rId2"/>
              </a:rPr>
              <a:t>https://www.youtube.com/watch?v=</a:t>
            </a:r>
            <a:r>
              <a:rPr lang="pt-BR" sz="2400" dirty="0" smtClean="0">
                <a:latin typeface="+mn-lt"/>
                <a:ea typeface="Calibri" pitchFamily="34" charset="0"/>
                <a:cs typeface="Calibri" pitchFamily="34" charset="0"/>
                <a:hlinkClick r:id="rId3"/>
              </a:rPr>
              <a:t>f-dsgBWcdpw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/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</a:b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(0’40” a 3’37”)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E.E. Padre JoÃ£o Botelh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9880" y="2636912"/>
            <a:ext cx="3744416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0665309"/>
      </p:ext>
    </p:extLst>
  </p:cSld>
  <p:clrMapOvr>
    <a:masterClrMapping/>
  </p:clrMapOvr>
  <p:transition>
    <p:blinds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34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32000" y="1080000"/>
            <a:ext cx="8280000" cy="522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/>
            <a:endParaRPr lang="pt-BR" sz="2400" dirty="0" smtClean="0">
              <a:latin typeface="+mj-lt"/>
            </a:endParaRPr>
          </a:p>
          <a:p>
            <a:pPr algn="just"/>
            <a:endParaRPr lang="pt-BR" sz="2400" dirty="0" smtClean="0">
              <a:latin typeface="+mj-lt"/>
            </a:endParaRPr>
          </a:p>
          <a:p>
            <a:pPr algn="just"/>
            <a:r>
              <a:rPr lang="pt-BR" sz="2400" i="1" dirty="0" smtClean="0">
                <a:latin typeface="+mj-lt"/>
              </a:rPr>
              <a:t>“</a:t>
            </a:r>
            <a:r>
              <a:rPr lang="pt-BR" sz="2400" i="1" dirty="0">
                <a:latin typeface="+mj-lt"/>
              </a:rPr>
              <a:t>Não há ventos favoráveis para quem não sabe aonde quer chegar</a:t>
            </a:r>
            <a:r>
              <a:rPr lang="pt-BR" sz="2400" i="1" dirty="0" smtClean="0">
                <a:latin typeface="+mj-lt"/>
              </a:rPr>
              <a:t>” </a:t>
            </a:r>
          </a:p>
          <a:p>
            <a:r>
              <a:rPr lang="pt-BR" sz="2400" dirty="0" smtClean="0">
                <a:latin typeface="+mj-lt"/>
              </a:rPr>
              <a:t>SÊNECA</a:t>
            </a:r>
          </a:p>
          <a:p>
            <a:pPr algn="just"/>
            <a:endParaRPr lang="pt-BR" sz="2400" dirty="0" smtClean="0">
              <a:latin typeface="+mj-lt"/>
            </a:endParaRPr>
          </a:p>
          <a:p>
            <a:pPr algn="just"/>
            <a:r>
              <a:rPr lang="pt-BR" sz="2400" i="1" dirty="0" smtClean="0">
                <a:latin typeface="+mj-lt"/>
              </a:rPr>
              <a:t>“</a:t>
            </a:r>
            <a:r>
              <a:rPr lang="pt-BR" sz="2400" i="1" dirty="0">
                <a:latin typeface="+mj-lt"/>
              </a:rPr>
              <a:t>Ninguém caminha sem aprender a caminhar, sem aprender a </a:t>
            </a:r>
            <a:r>
              <a:rPr lang="pt-BR" sz="2400" i="1" dirty="0" smtClean="0">
                <a:latin typeface="+mj-lt"/>
              </a:rPr>
              <a:t>fazer o </a:t>
            </a:r>
            <a:r>
              <a:rPr lang="pt-BR" sz="2400" i="1" dirty="0">
                <a:latin typeface="+mj-lt"/>
              </a:rPr>
              <a:t>caminho caminhando, refazendo e retocando o sonho pelo qual se pôs </a:t>
            </a:r>
            <a:r>
              <a:rPr lang="pt-BR" sz="2400" i="1" dirty="0" smtClean="0">
                <a:latin typeface="+mj-lt"/>
              </a:rPr>
              <a:t>a caminhar”</a:t>
            </a:r>
          </a:p>
          <a:p>
            <a:r>
              <a:rPr lang="pt-BR" sz="2400" dirty="0" smtClean="0">
                <a:latin typeface="+mj-lt"/>
              </a:rPr>
              <a:t>PAULO FREIRE</a:t>
            </a:r>
            <a:endParaRPr lang="pt-BR" sz="2400" dirty="0">
              <a:latin typeface="+mj-lt"/>
            </a:endParaRPr>
          </a:p>
          <a:p>
            <a:pPr algn="just"/>
            <a:endParaRPr lang="pt-BR" sz="2400" dirty="0">
              <a:latin typeface="+mj-lt"/>
            </a:endParaRPr>
          </a:p>
          <a:p>
            <a:endParaRPr lang="pt-BR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3491880" y="4807984"/>
            <a:ext cx="2440294" cy="149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287769"/>
      </p:ext>
    </p:extLst>
  </p:cSld>
  <p:clrMapOvr>
    <a:masterClrMapping/>
  </p:clrMapOvr>
  <p:transition>
    <p:blinds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35</a:t>
            </a:fld>
            <a:endParaRPr lang="pt-BR" dirty="0"/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432000" y="1080000"/>
            <a:ext cx="8280000" cy="5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REFERÊNCIAS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Arial" pitchFamily="34" charset="0"/>
            </a:endParaRPr>
          </a:p>
          <a:p>
            <a:pPr algn="l"/>
            <a:r>
              <a:rPr kumimoji="0" lang="pt-B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LIBANEO,</a:t>
            </a:r>
            <a:r>
              <a:rPr kumimoji="0" lang="pt-BR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José Carlos. </a:t>
            </a:r>
            <a:r>
              <a:rPr lang="pt-BR" sz="2400" b="1" dirty="0" smtClean="0"/>
              <a:t>Organização e Gestão da Escola. </a:t>
            </a:r>
            <a:r>
              <a:rPr lang="pt-BR" sz="2400" i="1" dirty="0" smtClean="0"/>
              <a:t>Teoria e Prática</a:t>
            </a:r>
            <a:r>
              <a:rPr lang="pt-BR" sz="2400" dirty="0" smtClean="0"/>
              <a:t>. </a:t>
            </a:r>
            <a:r>
              <a:rPr lang="pt-BR" sz="2400" dirty="0" err="1" smtClean="0"/>
              <a:t>Heccus</a:t>
            </a:r>
            <a:r>
              <a:rPr lang="pt-BR" sz="2400" dirty="0" smtClean="0"/>
              <a:t> Editora, 2013</a:t>
            </a:r>
          </a:p>
          <a:p>
            <a:pPr algn="l"/>
            <a:endParaRPr lang="pt-BR" sz="2400" b="1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VASCONCELLOS, Celso dos Santos.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Planejamento: Projeto de Ensino-Aprendizagem e Projeto Político-Pedagógico</a:t>
            </a:r>
            <a:r>
              <a:rPr kumimoji="0" lang="pt-B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– </a:t>
            </a:r>
            <a:r>
              <a:rPr kumimoji="0" lang="pt-BR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elementos metodológicos para elaboração e realização</a:t>
            </a:r>
            <a:r>
              <a:rPr kumimoji="0" lang="pt-B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. 21ª ed. São Paulo: </a:t>
            </a:r>
            <a:r>
              <a:rPr kumimoji="0" lang="pt-BR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Libertad</a:t>
            </a:r>
            <a:r>
              <a:rPr kumimoji="0" lang="pt-B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Editora, 2010.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VEIGA, Ilma Passos A. (org.)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Projeto político-pedagógico da escola: </a:t>
            </a:r>
            <a:r>
              <a:rPr kumimoji="0" lang="pt-BR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uma construção possível</a:t>
            </a:r>
            <a:r>
              <a:rPr kumimoji="0" lang="pt-B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. 20ª ed. Campinas: </a:t>
            </a:r>
            <a:r>
              <a:rPr kumimoji="0" lang="pt-BR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Papirus</a:t>
            </a:r>
            <a:r>
              <a:rPr kumimoji="0" lang="pt-B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. 2005. </a:t>
            </a: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4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32000" y="1079999"/>
            <a:ext cx="8280000" cy="522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pt-BR" sz="3600" b="1" dirty="0" smtClean="0">
                <a:latin typeface="+mj-lt"/>
              </a:rPr>
              <a:t>LEI DE DIRETRIZES E BASES - LDB</a:t>
            </a:r>
          </a:p>
          <a:p>
            <a:pPr algn="ctr"/>
            <a:r>
              <a:rPr lang="pt-BR" sz="3600" b="1" dirty="0" smtClean="0">
                <a:latin typeface="+mj-lt"/>
              </a:rPr>
              <a:t>(</a:t>
            </a:r>
            <a:r>
              <a:rPr lang="pt-BR" sz="3600" b="1" dirty="0">
                <a:latin typeface="+mj-lt"/>
              </a:rPr>
              <a:t>LDB </a:t>
            </a:r>
            <a:r>
              <a:rPr lang="pt-BR" sz="3600" b="1" dirty="0" smtClean="0">
                <a:latin typeface="+mj-lt"/>
              </a:rPr>
              <a:t>9.394/96 </a:t>
            </a:r>
            <a:r>
              <a:rPr lang="pt-BR" sz="3600" b="1" dirty="0" err="1" smtClean="0">
                <a:latin typeface="+mj-lt"/>
              </a:rPr>
              <a:t>arts</a:t>
            </a:r>
            <a:r>
              <a:rPr lang="pt-BR" sz="3600" b="1" dirty="0" smtClean="0">
                <a:latin typeface="+mj-lt"/>
              </a:rPr>
              <a:t>. 12,13 e 14)</a:t>
            </a:r>
          </a:p>
          <a:p>
            <a:pPr algn="ctr"/>
            <a:endParaRPr lang="pt-BR" sz="1100" b="1" dirty="0" smtClean="0">
              <a:latin typeface="+mj-lt"/>
            </a:endParaRP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j-lt"/>
              </a:rPr>
              <a:t>Os sistemas de ensino definirão as normas da gestão democrática do ensino púbico na educação básica, de acordo com as suas peculiaridades e conforme os seguintes princípios:</a:t>
            </a:r>
          </a:p>
          <a:p>
            <a:pPr marL="271463" algn="just">
              <a:spcAft>
                <a:spcPts val="1200"/>
              </a:spcAft>
            </a:pPr>
            <a:r>
              <a:rPr lang="pt-BR" sz="2400" dirty="0" smtClean="0">
                <a:latin typeface="+mj-lt"/>
              </a:rPr>
              <a:t>I - Participação dos profissionais da educação na elaboração do projeto pedagógico da escola;</a:t>
            </a:r>
          </a:p>
          <a:p>
            <a:pPr marL="271463" algn="l">
              <a:spcAft>
                <a:spcPts val="1200"/>
              </a:spcAft>
            </a:pPr>
            <a:r>
              <a:rPr lang="pt-BR" sz="2400" dirty="0" smtClean="0">
                <a:latin typeface="+mj-lt"/>
              </a:rPr>
              <a:t>II - Participação das comunidades escolar e</a:t>
            </a:r>
            <a:br>
              <a:rPr lang="pt-BR" sz="2400" dirty="0" smtClean="0">
                <a:latin typeface="+mj-lt"/>
              </a:rPr>
            </a:br>
            <a:r>
              <a:rPr lang="pt-BR" sz="2400" dirty="0" smtClean="0">
                <a:latin typeface="+mj-lt"/>
              </a:rPr>
              <a:t>local em conselhos escolares ou equivalentes.</a:t>
            </a:r>
          </a:p>
        </p:txBody>
      </p:sp>
      <p:pic>
        <p:nvPicPr>
          <p:cNvPr id="4" name="Picture 2" descr="Resultado de imagem para L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770493"/>
            <a:ext cx="2394816" cy="16108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0740693"/>
      </p:ext>
    </p:extLst>
  </p:cSld>
  <p:clrMapOvr>
    <a:masterClrMapping/>
  </p:clrMapOvr>
  <p:transition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5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32000" y="1079999"/>
            <a:ext cx="8280000" cy="522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pt-BR" sz="3600" b="1" dirty="0" smtClean="0">
                <a:latin typeface="+mj-lt"/>
              </a:rPr>
              <a:t>O QUE É O PROJETO POLÍTICO PEDAGÓGICO</a:t>
            </a:r>
          </a:p>
          <a:p>
            <a:pPr algn="ctr"/>
            <a:endParaRPr lang="pt-BR" sz="1100" b="1" dirty="0" smtClean="0">
              <a:latin typeface="+mj-lt"/>
            </a:endParaRPr>
          </a:p>
          <a:p>
            <a:pPr marL="342900" indent="-342900" algn="l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b="1" dirty="0" smtClean="0">
                <a:latin typeface="+mj-lt"/>
              </a:rPr>
              <a:t>Projeto</a:t>
            </a:r>
            <a:r>
              <a:rPr lang="pt-BR" sz="2400" dirty="0" smtClean="0">
                <a:latin typeface="+mj-lt"/>
              </a:rPr>
              <a:t> - vem do latim </a:t>
            </a:r>
            <a:r>
              <a:rPr lang="pt-BR" sz="2400" i="1" dirty="0" err="1" smtClean="0">
                <a:latin typeface="+mj-lt"/>
              </a:rPr>
              <a:t>projectu</a:t>
            </a:r>
            <a:r>
              <a:rPr lang="pt-BR" sz="2400" dirty="0" smtClean="0">
                <a:latin typeface="+mj-lt"/>
              </a:rPr>
              <a:t>, que significa</a:t>
            </a:r>
            <a:br>
              <a:rPr lang="pt-BR" sz="2400" dirty="0" smtClean="0">
                <a:latin typeface="+mj-lt"/>
              </a:rPr>
            </a:br>
            <a:r>
              <a:rPr lang="pt-BR" sz="2400" dirty="0" smtClean="0">
                <a:latin typeface="+mj-lt"/>
              </a:rPr>
              <a:t>“lançar para adiante”. Reúne propostas de a-</a:t>
            </a:r>
            <a:br>
              <a:rPr lang="pt-BR" sz="2400" dirty="0" smtClean="0">
                <a:latin typeface="+mj-lt"/>
              </a:rPr>
            </a:br>
            <a:r>
              <a:rPr lang="pt-BR" sz="2400" dirty="0" err="1" smtClean="0">
                <a:latin typeface="+mj-lt"/>
              </a:rPr>
              <a:t>ção</a:t>
            </a:r>
            <a:r>
              <a:rPr lang="pt-BR" sz="2400" dirty="0" smtClean="0">
                <a:latin typeface="+mj-lt"/>
              </a:rPr>
              <a:t> concreta a executar durante determinado</a:t>
            </a:r>
            <a:br>
              <a:rPr lang="pt-BR" sz="2400" dirty="0" smtClean="0">
                <a:latin typeface="+mj-lt"/>
              </a:rPr>
            </a:br>
            <a:r>
              <a:rPr lang="pt-BR" sz="2400" dirty="0" smtClean="0">
                <a:latin typeface="+mj-lt"/>
              </a:rPr>
              <a:t>período de tempo.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b="1" dirty="0" smtClean="0">
                <a:latin typeface="+mj-lt"/>
              </a:rPr>
              <a:t>Político</a:t>
            </a:r>
            <a:r>
              <a:rPr lang="pt-BR" sz="2400" dirty="0" smtClean="0">
                <a:latin typeface="+mj-lt"/>
              </a:rPr>
              <a:t> -  diz respeito a que tipo de cidadãos queremos formar, que tipo de sociedade desejamos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b="1" dirty="0" smtClean="0">
                <a:latin typeface="+mj-lt"/>
              </a:rPr>
              <a:t>Pedagógico</a:t>
            </a:r>
            <a:r>
              <a:rPr lang="pt-BR" sz="2400" dirty="0" smtClean="0">
                <a:latin typeface="+mj-lt"/>
              </a:rPr>
              <a:t> - diz respeito à educação, à reflexão sistemática sobre as práticas educativas. Define e organiza as atividades e os projetos educativos necessários ao processo de ensino e aprendizagem. </a:t>
            </a:r>
          </a:p>
        </p:txBody>
      </p:sp>
      <p:pic>
        <p:nvPicPr>
          <p:cNvPr id="5" name="Picture 2" descr="Resultado de imagem para projeto polÃ­tico pedagog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6112" y="2132856"/>
            <a:ext cx="2060344" cy="1296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0666330"/>
      </p:ext>
    </p:extLst>
  </p:cSld>
  <p:clrMapOvr>
    <a:masterClrMapping/>
  </p:clrMapOvr>
  <p:transition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6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32000" y="1079999"/>
            <a:ext cx="8280000" cy="522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pt-BR" sz="3600" b="1" dirty="0" smtClean="0">
                <a:latin typeface="+mj-lt"/>
              </a:rPr>
              <a:t>O QUE É O PROJETO POLÍTICO PEDAGÓGICO</a:t>
            </a:r>
          </a:p>
          <a:p>
            <a:pPr algn="ctr"/>
            <a:endParaRPr lang="pt-BR" sz="1100" b="1" dirty="0" smtClean="0">
              <a:latin typeface="+mj-lt"/>
            </a:endParaRPr>
          </a:p>
          <a:p>
            <a:pPr marL="342900" indent="-342900" algn="l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j-lt"/>
              </a:rPr>
              <a:t>Espaço de reflexão coletiva; </a:t>
            </a:r>
          </a:p>
          <a:p>
            <a:pPr marL="342900" indent="-342900" algn="l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j-lt"/>
              </a:rPr>
              <a:t>Busca um rumo, uma direção e uma ação intencional com o compromisso definido coletivamente;</a:t>
            </a:r>
          </a:p>
          <a:p>
            <a:pPr marL="342900" indent="-342900" algn="l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j-lt"/>
              </a:rPr>
              <a:t>Composto por pluralismo de ideias e concepções pedagógicas</a:t>
            </a:r>
          </a:p>
          <a:p>
            <a:pPr marL="342900" indent="-342900" algn="l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j-lt"/>
              </a:rPr>
              <a:t>Busca interesses reais e coletivos da população escolar. </a:t>
            </a:r>
          </a:p>
        </p:txBody>
      </p:sp>
      <p:pic>
        <p:nvPicPr>
          <p:cNvPr id="5" name="Picture 2" descr="Resultado de imagem para projeto polÃ­tico pedagog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1828" y="5003855"/>
            <a:ext cx="2060344" cy="1296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4066661"/>
      </p:ext>
    </p:extLst>
  </p:cSld>
  <p:clrMapOvr>
    <a:masterClrMapping/>
  </p:clrMapOvr>
  <p:transition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7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32000" y="1079999"/>
            <a:ext cx="8280000" cy="522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pt-BR" sz="3600" b="1" dirty="0" smtClean="0">
                <a:latin typeface="+mj-lt"/>
              </a:rPr>
              <a:t>O QUE É O PROJETO POLÍTICO PEDAGÓGICO</a:t>
            </a:r>
          </a:p>
          <a:p>
            <a:pPr algn="ctr"/>
            <a:endParaRPr lang="pt-BR" sz="1100" b="1" dirty="0" smtClean="0">
              <a:latin typeface="+mj-lt"/>
            </a:endParaRP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j-lt"/>
              </a:rPr>
              <a:t>É a própria organização do trabalho pedagógico escolar como um todo, em suas especificidades, níveis e modalidades;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j-lt"/>
              </a:rPr>
              <a:t>Mostra a visão do que a escola pretende ou idealiza fazer: seus objetivos, metas e estratégias permanentes (pedagógica e administrativa); 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j-lt"/>
              </a:rPr>
              <a:t>Visa a autonomia da escola, reconhecendo-a como um espaço público, um lugar de debate e diálogo; 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j-lt"/>
              </a:rPr>
              <a:t>Alicerça o trabalho pedagógico escolar enquanto processo de construção coletiva e contínuo. </a:t>
            </a:r>
          </a:p>
        </p:txBody>
      </p:sp>
    </p:spTree>
    <p:extLst>
      <p:ext uri="{BB962C8B-B14F-4D97-AF65-F5344CB8AC3E}">
        <p14:creationId xmlns:p14="http://schemas.microsoft.com/office/powerpoint/2010/main" val="2705507431"/>
      </p:ext>
    </p:extLst>
  </p:cSld>
  <p:clrMapOvr>
    <a:masterClrMapping/>
  </p:clrMapOvr>
  <p:transition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8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32000" y="1079999"/>
            <a:ext cx="8280000" cy="522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pt-BR" sz="3600" b="1" dirty="0" smtClean="0">
                <a:latin typeface="+mj-lt"/>
              </a:rPr>
              <a:t>O QUE É O PROJETO POLÍTICO PEDAGÓGICO</a:t>
            </a:r>
          </a:p>
          <a:p>
            <a:pPr indent="457200" algn="ctr"/>
            <a:endParaRPr lang="pt-BR" sz="1100" b="1" dirty="0" smtClean="0">
              <a:latin typeface="+mj-lt"/>
            </a:endParaRPr>
          </a:p>
          <a:p>
            <a:pPr indent="457200" algn="just">
              <a:spcAft>
                <a:spcPts val="1200"/>
              </a:spcAft>
            </a:pPr>
            <a:r>
              <a:rPr lang="pt-BR" sz="2400" dirty="0" err="1" smtClean="0">
                <a:latin typeface="+mn-lt"/>
              </a:rPr>
              <a:t>Ilma</a:t>
            </a:r>
            <a:r>
              <a:rPr lang="pt-BR" sz="2400" dirty="0" smtClean="0">
                <a:latin typeface="+mn-lt"/>
              </a:rPr>
              <a:t> Passos Veiga  </a:t>
            </a:r>
            <a:r>
              <a:rPr lang="pt-BR" sz="2400" dirty="0">
                <a:latin typeface="+mn-lt"/>
              </a:rPr>
              <a:t>ressalta que o PPP  é a essência do trabalho desenvolvido pela escola, no âmbito de seu </a:t>
            </a:r>
            <a:r>
              <a:rPr lang="pt-BR" sz="2400" b="1" dirty="0">
                <a:latin typeface="+mn-lt"/>
              </a:rPr>
              <a:t>contexto históric</a:t>
            </a:r>
            <a:r>
              <a:rPr lang="pt-BR" sz="2400" dirty="0">
                <a:latin typeface="+mn-lt"/>
              </a:rPr>
              <a:t>o; é </a:t>
            </a:r>
            <a:r>
              <a:rPr lang="pt-BR" sz="2400" b="1" dirty="0">
                <a:latin typeface="+mn-lt"/>
              </a:rPr>
              <a:t>singular</a:t>
            </a:r>
            <a:r>
              <a:rPr lang="pt-BR" sz="2400" dirty="0">
                <a:latin typeface="+mn-lt"/>
              </a:rPr>
              <a:t>, e pressupõe uma </a:t>
            </a:r>
            <a:r>
              <a:rPr lang="pt-BR" sz="2400" b="1" dirty="0">
                <a:latin typeface="+mn-lt"/>
              </a:rPr>
              <a:t>relativa autonomia da escola </a:t>
            </a:r>
            <a:r>
              <a:rPr lang="pt-BR" sz="2400" dirty="0">
                <a:latin typeface="+mn-lt"/>
              </a:rPr>
              <a:t>e da sua capacidade de delinear sua própria </a:t>
            </a:r>
            <a:r>
              <a:rPr lang="pt-BR" sz="2400" b="1" dirty="0">
                <a:latin typeface="+mn-lt"/>
              </a:rPr>
              <a:t>identidade</a:t>
            </a:r>
            <a:r>
              <a:rPr lang="pt-BR" sz="2400" dirty="0">
                <a:latin typeface="+mn-lt"/>
              </a:rPr>
              <a:t>. </a:t>
            </a:r>
            <a:endParaRPr lang="pt-BR" sz="2400" dirty="0" smtClean="0">
              <a:latin typeface="+mn-lt"/>
            </a:endParaRPr>
          </a:p>
          <a:p>
            <a:pPr indent="457200" algn="just">
              <a:spcAft>
                <a:spcPts val="1200"/>
              </a:spcAft>
            </a:pPr>
            <a:r>
              <a:rPr lang="pt-BR" sz="2400" dirty="0" smtClean="0">
                <a:latin typeface="+mn-lt"/>
              </a:rPr>
              <a:t>Desta </a:t>
            </a:r>
            <a:r>
              <a:rPr lang="pt-BR" sz="2400" dirty="0">
                <a:latin typeface="+mn-lt"/>
              </a:rPr>
              <a:t>forma, deve ser uma </a:t>
            </a:r>
            <a:r>
              <a:rPr lang="pt-BR" sz="2400" b="1" dirty="0">
                <a:latin typeface="+mn-lt"/>
              </a:rPr>
              <a:t>construção coletiva e democrática</a:t>
            </a:r>
            <a:r>
              <a:rPr lang="pt-BR" sz="2400" dirty="0">
                <a:latin typeface="+mn-lt"/>
              </a:rPr>
              <a:t>. É também uma </a:t>
            </a:r>
            <a:r>
              <a:rPr lang="pt-BR" sz="2400" b="1" dirty="0">
                <a:latin typeface="+mn-lt"/>
              </a:rPr>
              <a:t>ação intencional</a:t>
            </a:r>
            <a:r>
              <a:rPr lang="pt-BR" sz="2400" dirty="0">
                <a:latin typeface="+mn-lt"/>
              </a:rPr>
              <a:t> com sentido explícito e, portanto, resulta de um </a:t>
            </a:r>
            <a:r>
              <a:rPr lang="pt-BR" sz="2400" b="1" dirty="0">
                <a:latin typeface="+mn-lt"/>
              </a:rPr>
              <a:t>compromisso assumido e definido coletivamente</a:t>
            </a:r>
            <a:r>
              <a:rPr lang="pt-BR" sz="2400" b="1" dirty="0" smtClean="0">
                <a:latin typeface="+mn-lt"/>
              </a:rPr>
              <a:t>.</a:t>
            </a:r>
            <a:endParaRPr lang="pt-BR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2831237"/>
      </p:ext>
    </p:extLst>
  </p:cSld>
  <p:clrMapOvr>
    <a:masterClrMapping/>
  </p:clrMapOvr>
  <p:transition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9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32000" y="1079999"/>
            <a:ext cx="8280000" cy="52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indent="457200" algn="just"/>
            <a:r>
              <a:rPr lang="pt-BR" sz="2800" i="1" dirty="0" smtClean="0">
                <a:latin typeface="+mn-lt"/>
              </a:rPr>
              <a:t>“O </a:t>
            </a:r>
            <a:r>
              <a:rPr lang="pt-BR" sz="2800" i="1" dirty="0">
                <a:latin typeface="+mn-lt"/>
              </a:rPr>
              <a:t>projeto representa a oportunidade da direção, a coordenação pedagógica, os professores e a comunidade, tomarem sua escola nas mãos, definir seu papel estratégico na educação das crianças e jovens, organizar suas ações, visando atingir os objetivos que se propõem. É o ordenador, o norteador da vida escolar.” </a:t>
            </a:r>
            <a:endParaRPr lang="pt-BR" sz="2800" i="1" dirty="0" smtClean="0">
              <a:latin typeface="+mn-lt"/>
            </a:endParaRPr>
          </a:p>
          <a:p>
            <a:r>
              <a:rPr lang="pt-BR" sz="2800" dirty="0" smtClean="0"/>
              <a:t>LIBÂNEO, J.C.</a:t>
            </a:r>
            <a:endParaRPr lang="pt-BR" sz="2800" dirty="0"/>
          </a:p>
          <a:p>
            <a:pPr algn="ctr"/>
            <a:endParaRPr lang="pt-BR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6447127"/>
      </p:ext>
    </p:extLst>
  </p:cSld>
  <p:clrMapOvr>
    <a:masterClrMapping/>
  </p:clrMapOvr>
  <p:transition>
    <p:blinds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4756</TotalTime>
  <Words>1478</Words>
  <Application>Microsoft Office PowerPoint</Application>
  <PresentationFormat>Apresentação na tela (4:3)</PresentationFormat>
  <Paragraphs>225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Cassio Ribeiro</dc:creator>
  <cp:lastModifiedBy>Windows 7</cp:lastModifiedBy>
  <cp:revision>318</cp:revision>
  <cp:lastPrinted>2018-09-12T16:21:09Z</cp:lastPrinted>
  <dcterms:created xsi:type="dcterms:W3CDTF">2011-08-18T00:48:29Z</dcterms:created>
  <dcterms:modified xsi:type="dcterms:W3CDTF">2019-01-22T14:58:04Z</dcterms:modified>
</cp:coreProperties>
</file>