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58" r:id="rId4"/>
    <p:sldId id="259" r:id="rId5"/>
    <p:sldId id="262" r:id="rId6"/>
    <p:sldId id="267" r:id="rId7"/>
    <p:sldId id="266" r:id="rId8"/>
    <p:sldId id="268" r:id="rId9"/>
    <p:sldId id="269" r:id="rId10"/>
    <p:sldId id="276" r:id="rId11"/>
    <p:sldId id="277" r:id="rId12"/>
    <p:sldId id="278" r:id="rId13"/>
    <p:sldId id="279" r:id="rId14"/>
    <p:sldId id="275" r:id="rId15"/>
    <p:sldId id="263" r:id="rId16"/>
    <p:sldId id="264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ACD4-3A58-45E1-8CC9-505AA54D6B43}" type="datetimeFigureOut">
              <a:rPr lang="pt-BR" smtClean="0"/>
              <a:t>25/03/2017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DB983-2E5D-4E82-BA5E-8BDBA766D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1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3F95C51A-6FD0-49DF-A418-83CE79A87CFD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34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6D0B692C-67E7-4227-84D2-B546378CCE43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132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5D6FCDE0-15D6-454B-A092-7899794494CE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04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416173D8-9B2D-4186-B71E-454ACDEEC54D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08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Contação de histórias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Edi Fonseca</a:t>
            </a:r>
          </a:p>
          <a:p>
            <a:pPr algn="r"/>
            <a:r>
              <a:rPr lang="pt-BR" dirty="0"/>
              <a:t>SINPEEM– março/2017</a:t>
            </a:r>
          </a:p>
        </p:txBody>
      </p:sp>
    </p:spTree>
    <p:extLst>
      <p:ext uri="{BB962C8B-B14F-4D97-AF65-F5344CB8AC3E}">
        <p14:creationId xmlns:p14="http://schemas.microsoft.com/office/powerpoint/2010/main" val="7971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>
          <a:xfrm>
            <a:off x="2333415" y="409433"/>
            <a:ext cx="7772400" cy="706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/>
              <a:t>Uma festança na floresta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614150" y="1405719"/>
            <a:ext cx="11041038" cy="5452281"/>
          </a:xfrm>
        </p:spPr>
        <p:txBody>
          <a:bodyPr/>
          <a:lstStyle/>
          <a:p>
            <a:pPr indent="446088" algn="just">
              <a:buNone/>
              <a:defRPr/>
            </a:pPr>
            <a:r>
              <a:rPr lang="pt-BR" sz="2400" dirty="0"/>
              <a:t>Estamos no mês de junho, as fogueiras de São João se acendem, balões sobem, já há friozinho e aconchego. Dá para comer batata-doce à meia-noite com café tinindo de quente.</a:t>
            </a:r>
          </a:p>
          <a:p>
            <a:pPr indent="446088" algn="just">
              <a:buNone/>
              <a:defRPr/>
            </a:pPr>
            <a:r>
              <a:rPr lang="pt-BR" sz="2400" dirty="0"/>
              <a:t> Mas me disseram que a festa não é só nossa. Pois não é que ia haver uma festa da bicharada na selva? E calculei que isso acontecesse no mês de nossos próprios folguedos. Pelo menos é o que garantem os índios da tribo </a:t>
            </a:r>
            <a:r>
              <a:rPr lang="pt-BR" sz="2400" dirty="0" err="1"/>
              <a:t>Tembé</a:t>
            </a:r>
            <a:r>
              <a:rPr lang="pt-BR" sz="2400" dirty="0"/>
              <a:t>. </a:t>
            </a:r>
          </a:p>
          <a:p>
            <a:pPr indent="446088" algn="just">
              <a:buNone/>
              <a:defRPr/>
            </a:pPr>
            <a:r>
              <a:rPr lang="pt-BR" sz="2400" dirty="0"/>
              <a:t>Foi assim: os animais das matas até que estavam ocupados e calmos em relação a seus deveres, pois o dever do animal é existir. Mas eis senão quando surgiu no ar um boato que logo se espalhou alvissareiro num diz-que-diz assanhado. Vinha esse boato trazido pelo canto do sabiá. Como o sabiá, a quanto se sabe, canta pelo mero prazer de cantar, ficaram os bichos em dúvida sobre se era ou não verdade. </a:t>
            </a:r>
          </a:p>
          <a:p>
            <a:pPr eaLnBrk="1" hangingPunct="1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0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41444" y="502811"/>
            <a:ext cx="10849971" cy="6669087"/>
          </a:xfrm>
        </p:spPr>
        <p:txBody>
          <a:bodyPr/>
          <a:lstStyle/>
          <a:p>
            <a:pPr indent="446088" algn="just">
              <a:buNone/>
            </a:pPr>
            <a:r>
              <a:rPr lang="pt-BR" altLang="pt-BR" sz="2400" dirty="0"/>
              <a:t>E — de repente — começou a chover convite para a tal festança. Quem convidava não dizia quem era, mas todos desconfiaram que a ideia vinha da rainha das selvas brasileiras, a onça, </a:t>
            </a:r>
            <a:r>
              <a:rPr lang="pt-BR" altLang="pt-BR" sz="2400" dirty="0" err="1"/>
              <a:t>manda-chuva</a:t>
            </a:r>
            <a:r>
              <a:rPr lang="pt-BR" altLang="pt-BR" sz="2400" dirty="0"/>
              <a:t> que era. Todos os bichos foram convidados, garantindo-se que na ocasião seria abolida a ferocidade. Até a mãe-coruja, que de tão séria e sábia até óculos usava, foi convidada com os seus filhotes. </a:t>
            </a:r>
          </a:p>
          <a:p>
            <a:pPr indent="446088" algn="just">
              <a:buNone/>
            </a:pPr>
            <a:r>
              <a:rPr lang="pt-BR" altLang="pt-BR" sz="2400" dirty="0"/>
              <a:t>Quanto às filhas do macaco, doidas para namorar e enfim casar, enfeitaram-se tanto e com tantas bugigangas que pareciam umas — é isso mesmo, pareciam umas verdadeiras macacas.</a:t>
            </a:r>
          </a:p>
          <a:p>
            <a:pPr indent="446088" algn="just">
              <a:buNone/>
            </a:pPr>
            <a:r>
              <a:rPr lang="pt-BR" altLang="pt-BR" sz="2400" dirty="0"/>
              <a:t>E quem pensa que a cobra faltou por ser tão nojenta está enganado: apareceu fazendo salamaleques com o corpo escorregadio para chamar atenção. </a:t>
            </a:r>
          </a:p>
          <a:p>
            <a:pPr indent="446088" algn="just">
              <a:buNone/>
            </a:pPr>
            <a:r>
              <a:rPr lang="pt-BR" altLang="pt-BR" sz="2400" dirty="0"/>
              <a:t>A noite estava toda iluminada por milhares de vagalumes, pela lua silenciosa e pelas estrelas úmidas. Quanto à orquestra, fiquem certos de que era da melhor qualidade: uma </a:t>
            </a:r>
            <a:r>
              <a:rPr lang="pt-BR" sz="2400" dirty="0"/>
              <a:t>turma de tucanos encarregou-se de tocar em valsa os mais belos grunhidos da mata.</a:t>
            </a:r>
          </a:p>
          <a:p>
            <a:pPr indent="446088" algn="just"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3457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36729" y="914400"/>
            <a:ext cx="11122925" cy="6407624"/>
          </a:xfrm>
        </p:spPr>
        <p:txBody>
          <a:bodyPr/>
          <a:lstStyle/>
          <a:p>
            <a:pPr marL="182563" indent="536575" algn="just">
              <a:buNone/>
              <a:defRPr/>
            </a:pPr>
            <a:r>
              <a:rPr lang="pt-BR" sz="2400" dirty="0"/>
              <a:t>A bicharada estava acesa de alegria, O papagaio foi muito aplaudido quando berrou uma canção alegre, e as macacas casadoiras, penduradas pelos rabos nas árvores, estavam certas de que eram grandes bailarinas. </a:t>
            </a:r>
          </a:p>
          <a:p>
            <a:pPr marL="182563" indent="536575" algn="just">
              <a:buNone/>
              <a:defRPr/>
            </a:pPr>
            <a:r>
              <a:rPr lang="pt-BR" sz="2400" dirty="0"/>
              <a:t>Bem, a coisa estava no máximo de animação. Mas a onça estava inquieta, doida para atacar. E como não fosse permitida nessa noite a carnificina, ela começou a ser feroz com a língua viperina. Então cantou: “Dona Anita é gorda e roliça que nem uma porca e tem cor de rato.” A Anta danou-se e retirou-se. </a:t>
            </a:r>
          </a:p>
          <a:p>
            <a:pPr marL="182563" indent="536575" algn="just">
              <a:buNone/>
              <a:defRPr/>
            </a:pPr>
            <a:r>
              <a:rPr lang="pt-BR" sz="2400" dirty="0"/>
              <a:t>A onça, vendo que tinha tido sucesso, cantou uma ofensa horrível contra o jabuti, dizendo que este estava coberto de mosca varejeira. Tanto que o jabuti ofendido foi embora. Depois a onça falou: “Vejam que decote indecente o das filhas do macaco.”As macacas ficaram fulas da vida e só não saíram de lá porque a esperança de arranjar noivo é a última que acaba.</a:t>
            </a:r>
          </a:p>
          <a:p>
            <a:pPr marL="182563" indent="536575" algn="just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615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77672" y="982638"/>
            <a:ext cx="11109277" cy="5686449"/>
          </a:xfrm>
        </p:spPr>
        <p:txBody>
          <a:bodyPr/>
          <a:lstStyle/>
          <a:p>
            <a:pPr indent="446088" algn="just">
              <a:buNone/>
              <a:defRPr/>
            </a:pPr>
            <a:r>
              <a:rPr lang="pt-BR" sz="2400" dirty="0"/>
              <a:t>Mas acontece que havia entre os animais o deus dos veados, Arapuá-</a:t>
            </a:r>
            <a:r>
              <a:rPr lang="pt-BR" sz="2400" dirty="0" err="1"/>
              <a:t>Tupana</a:t>
            </a:r>
            <a:r>
              <a:rPr lang="pt-BR" sz="2400" dirty="0"/>
              <a:t>, que resolveu acabar com a empáfia da onça e para vencê-la pôs-se a cantar. Os bichos, sabendo que quando o ouvissem morreriam, taparam os ouvidos. </a:t>
            </a:r>
            <a:r>
              <a:rPr lang="pt-BR" sz="2400" dirty="0" err="1"/>
              <a:t>Arapuá-Tupana</a:t>
            </a:r>
            <a:r>
              <a:rPr lang="pt-BR" sz="2400" dirty="0"/>
              <a:t> afinal foi embora e a bicharada não morreu. </a:t>
            </a:r>
          </a:p>
          <a:p>
            <a:pPr indent="446088" algn="just">
              <a:buNone/>
              <a:defRPr/>
            </a:pPr>
            <a:r>
              <a:rPr lang="pt-BR" sz="2400" dirty="0"/>
              <a:t>É. Mas os animais haviam perdido o dom da fala, ninguém se compreendia mais. E isso até o dia de hoje. Porque grunhir ou cantar não diz nada. Tudo por causa da onça linguaruda.</a:t>
            </a:r>
          </a:p>
          <a:p>
            <a:pPr indent="446088" algn="just">
              <a:buNone/>
              <a:defRPr/>
            </a:pPr>
            <a:endParaRPr lang="pt-BR" sz="2400" dirty="0"/>
          </a:p>
          <a:p>
            <a:pPr indent="446088" algn="just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1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Ler é diferente de contar</a:t>
            </a:r>
          </a:p>
        </p:txBody>
      </p:sp>
      <p:pic>
        <p:nvPicPr>
          <p:cNvPr id="4" name="Picture 5" descr="o-papel-dos-pais-no-incentivo-a-leitura-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86" y="1844427"/>
            <a:ext cx="6097299" cy="44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Ler é diferente de contar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418940"/>
            <a:ext cx="10058400" cy="402336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altLang="pt-BR" sz="2800" dirty="0"/>
              <a:t>Ler e Contar não são a mesma coisa e carregam em si especificidades que são importantes de serem refletidas.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800" dirty="0"/>
              <a:t>A Linguagem Oral e a Linguagem Escrita são duas variedades da linguagem. </a:t>
            </a:r>
          </a:p>
          <a:p>
            <a:pPr eaLnBrk="1" hangingPunct="1"/>
            <a:endParaRPr lang="pt-BR" altLang="pt-BR" sz="2800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614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Características da Linguagem Oral:</a:t>
            </a:r>
            <a:br>
              <a:rPr lang="pt-BR" altLang="pt-BR" dirty="0">
                <a:solidFill>
                  <a:schemeClr val="tx1"/>
                </a:solidFill>
              </a:rPr>
            </a:b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350701"/>
            <a:ext cx="10058400" cy="402336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Comunicação imediata e simultânea;</a:t>
            </a:r>
          </a:p>
          <a:p>
            <a:pPr eaLnBrk="1" hangingPunct="1"/>
            <a:r>
              <a:rPr lang="pt-BR" altLang="pt-BR" sz="2800" dirty="0"/>
              <a:t>Informação implícita;</a:t>
            </a:r>
          </a:p>
          <a:p>
            <a:pPr eaLnBrk="1" hangingPunct="1"/>
            <a:r>
              <a:rPr lang="pt-BR" altLang="pt-BR" sz="2800" dirty="0"/>
              <a:t>Informação não-verbal: gesto, entonação, expressividade;</a:t>
            </a:r>
          </a:p>
          <a:p>
            <a:pPr eaLnBrk="1" hangingPunct="1"/>
            <a:r>
              <a:rPr lang="pt-BR" altLang="pt-BR" sz="2800" dirty="0"/>
              <a:t>Subentendidos e improvisação;</a:t>
            </a:r>
          </a:p>
          <a:p>
            <a:pPr eaLnBrk="1" hangingPunct="1"/>
            <a:r>
              <a:rPr lang="pt-BR" altLang="pt-BR" sz="2800" dirty="0"/>
              <a:t>Em cada versão, a mensagem muda ou se modifica.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800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565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Características da Linguagem Escrita:</a:t>
            </a:r>
            <a:br>
              <a:rPr lang="pt-BR" altLang="pt-BR" dirty="0">
                <a:solidFill>
                  <a:schemeClr val="tx1"/>
                </a:solidFill>
              </a:rPr>
            </a:b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91393"/>
            <a:ext cx="10058400" cy="4023360"/>
          </a:xfrm>
        </p:spPr>
        <p:txBody>
          <a:bodyPr/>
          <a:lstStyle/>
          <a:p>
            <a:pPr algn="just" eaLnBrk="1" hangingPunct="1"/>
            <a:r>
              <a:rPr lang="pt-BR" altLang="pt-BR" sz="2800" dirty="0"/>
              <a:t>Comunicação mediata e distante no espaço e ou no tempo;</a:t>
            </a:r>
          </a:p>
          <a:p>
            <a:pPr algn="just" eaLnBrk="1" hangingPunct="1"/>
            <a:r>
              <a:rPr lang="pt-BR" altLang="pt-BR" sz="2800" dirty="0"/>
              <a:t>Necessidade de explicar toda a informação;</a:t>
            </a:r>
          </a:p>
          <a:p>
            <a:pPr algn="just" eaLnBrk="1" hangingPunct="1"/>
            <a:r>
              <a:rPr lang="pt-BR" altLang="pt-BR" sz="2800" dirty="0"/>
              <a:t>O escrito permanece fixo e perdura no tempo;</a:t>
            </a:r>
          </a:p>
          <a:p>
            <a:pPr algn="just" eaLnBrk="1" hangingPunct="1"/>
            <a:r>
              <a:rPr lang="pt-BR" altLang="pt-BR" sz="2800" dirty="0"/>
              <a:t>Maior grau de elaboração.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3200" b="1" dirty="0">
              <a:latin typeface="Comic Sans MS" panose="030F0702030302020204" pitchFamily="66" charset="0"/>
            </a:endParaRP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62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A literatura é um direito de todos.</a:t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31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Calibri" panose="020F0502020204030204" pitchFamily="34" charset="0"/>
              <a:buNone/>
            </a:pPr>
            <a:endParaRPr lang="pt-BR" altLang="pt-BR"/>
          </a:p>
          <a:p>
            <a:pPr marL="0" indent="0" algn="ctr">
              <a:buFont typeface="Calibri" panose="020F0502020204030204" pitchFamily="34" charset="0"/>
              <a:buNone/>
            </a:pPr>
            <a:endParaRPr lang="pt-BR" altLang="pt-BR"/>
          </a:p>
        </p:txBody>
      </p:sp>
      <p:pic>
        <p:nvPicPr>
          <p:cNvPr id="9318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5" y="1845734"/>
            <a:ext cx="5945970" cy="44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As histórias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  <p:pic>
        <p:nvPicPr>
          <p:cNvPr id="4100" name="Picture 5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0" y="596815"/>
            <a:ext cx="7727973" cy="52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1350962"/>
          </a:xfrm>
        </p:spPr>
        <p:txBody>
          <a:bodyPr/>
          <a:lstStyle/>
          <a:p>
            <a:pPr eaLnBrk="1" hangingPunct="1"/>
            <a:r>
              <a:rPr lang="pt-BR" altLang="pt-BR" dirty="0"/>
              <a:t>Por que as histórias são tão importantes?</a:t>
            </a:r>
            <a:endParaRPr lang="pt-BR" altLang="pt-BR" dirty="0">
              <a:solidFill>
                <a:schemeClr val="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sz="2800" b="1" dirty="0"/>
          </a:p>
          <a:p>
            <a:pPr marL="0" indent="17463">
              <a:buNone/>
              <a:defRPr/>
            </a:pPr>
            <a:r>
              <a:rPr lang="pt-BR" sz="2800" dirty="0"/>
              <a:t>As histórias são espaços amplos de significações abertas às emoções, ao sonho, e à imaginação.</a:t>
            </a:r>
          </a:p>
          <a:p>
            <a:pPr marL="0" indent="17463">
              <a:buNone/>
              <a:defRPr/>
            </a:pPr>
            <a:endParaRPr lang="pt-BR" sz="2800" dirty="0"/>
          </a:p>
          <a:p>
            <a:pPr marL="0" indent="17463">
              <a:buNone/>
              <a:defRPr/>
            </a:pPr>
            <a:r>
              <a:rPr lang="pt-BR" sz="2800" dirty="0"/>
              <a:t>Fornecem elementos para o desenvolvimento de seu conhecimento literário, histórico, social e cultural.</a:t>
            </a:r>
          </a:p>
          <a:p>
            <a:pPr marL="0" indent="17463">
              <a:buNone/>
              <a:defRPr/>
            </a:pPr>
            <a:endParaRPr lang="pt-B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6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219" y="1554624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800" dirty="0"/>
              <a:t/>
            </a:r>
            <a:br>
              <a:rPr lang="pt-BR" altLang="pt-BR" sz="3800" dirty="0"/>
            </a:br>
            <a:r>
              <a:rPr lang="pt-BR" altLang="pt-BR" sz="3800" dirty="0"/>
              <a:t/>
            </a:r>
            <a:br>
              <a:rPr lang="pt-BR" altLang="pt-BR" sz="3800" dirty="0"/>
            </a:br>
            <a:r>
              <a:rPr lang="pt-BR" altLang="pt-BR" sz="5300" dirty="0"/>
              <a:t>Por que as histórias são tão importantes?</a:t>
            </a:r>
            <a:br>
              <a:rPr lang="pt-BR" altLang="pt-BR" sz="5300" dirty="0"/>
            </a:br>
            <a:endParaRPr lang="pt-BR" altLang="pt-BR" sz="53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52" y="1869743"/>
            <a:ext cx="11109278" cy="44389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altLang="pt-BR" sz="2400" dirty="0"/>
              <a:t>Abordam questões do ser humano como: nascimento, amor, conquistas, desafios, sentimentos, derrotas, morte entre outros;</a:t>
            </a:r>
          </a:p>
          <a:p>
            <a:pPr>
              <a:spcAft>
                <a:spcPts val="1200"/>
              </a:spcAft>
            </a:pPr>
            <a:r>
              <a:rPr lang="pt-BR" altLang="pt-BR" sz="2400" dirty="0"/>
              <a:t>Tratam de culturas diversas com seus costumes e tradições em diferentes épocas;</a:t>
            </a:r>
          </a:p>
          <a:p>
            <a:pPr>
              <a:spcAft>
                <a:spcPts val="1200"/>
              </a:spcAft>
            </a:pPr>
            <a:r>
              <a:rPr lang="pt-BR" altLang="pt-BR" sz="2400" dirty="0"/>
              <a:t>Oferecem a possibilidade de assumirmos outros papeis; </a:t>
            </a:r>
          </a:p>
          <a:p>
            <a:pPr>
              <a:spcAft>
                <a:spcPts val="1200"/>
              </a:spcAft>
            </a:pPr>
            <a:r>
              <a:rPr lang="pt-BR" altLang="pt-BR" sz="2400" dirty="0"/>
              <a:t>Colaboram na formação de imagens mentais subjetivas, particulares, próprias de um processamento capaz de transformar aquilo que é ouvido em cenas imaginadas;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220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contador+de+histo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25" y="662249"/>
            <a:ext cx="71707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04814"/>
            <a:ext cx="7467600" cy="1368425"/>
          </a:xfrm>
        </p:spPr>
        <p:txBody>
          <a:bodyPr/>
          <a:lstStyle/>
          <a:p>
            <a:pPr marL="274638" indent="-4763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altLang="pt-BR"/>
              <a:t>Recursos do narrador oral e</a:t>
            </a:r>
            <a:br>
              <a:rPr lang="pt-BR" altLang="pt-BR"/>
            </a:br>
            <a:r>
              <a:rPr lang="pt-BR" altLang="pt-BR"/>
              <a:t>do escritor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7467600" cy="4873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8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467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altLang="pt-BR">
                <a:solidFill>
                  <a:srgbClr val="575F6D"/>
                </a:solidFill>
              </a:rPr>
              <a:t/>
            </a:r>
            <a:br>
              <a:rPr lang="pt-BR" altLang="pt-BR">
                <a:solidFill>
                  <a:srgbClr val="575F6D"/>
                </a:solidFill>
              </a:rPr>
            </a:br>
            <a:r>
              <a:rPr lang="pt-BR" altLang="pt-BR">
                <a:solidFill>
                  <a:srgbClr val="575F6D"/>
                </a:solidFill>
              </a:rPr>
              <a:t/>
            </a:r>
            <a:br>
              <a:rPr lang="pt-BR" altLang="pt-BR">
                <a:solidFill>
                  <a:srgbClr val="575F6D"/>
                </a:solidFill>
              </a:rPr>
            </a:br>
            <a:r>
              <a:rPr lang="pt-BR" altLang="pt-BR">
                <a:solidFill>
                  <a:srgbClr val="575F6D"/>
                </a:solidFill>
              </a:rPr>
              <a:t/>
            </a:r>
            <a:br>
              <a:rPr lang="pt-BR" altLang="pt-BR">
                <a:solidFill>
                  <a:srgbClr val="575F6D"/>
                </a:solidFill>
              </a:rPr>
            </a:br>
            <a:r>
              <a:rPr lang="pt-BR" altLang="pt-BR">
                <a:solidFill>
                  <a:srgbClr val="575F6D"/>
                </a:solidFill>
              </a:rPr>
              <a:t>Narração oral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52625" y="1447800"/>
            <a:ext cx="8504238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1113" indent="-9525">
              <a:spcBef>
                <a:spcPts val="600"/>
              </a:spcBef>
              <a:tabLst>
                <a:tab pos="1111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pt-BR" sz="2400" dirty="0">
              <a:solidFill>
                <a:srgbClr val="000000"/>
              </a:solidFill>
              <a:latin typeface="Century Schoolbook" charset="0"/>
              <a:cs typeface="Lucida Sans Unicode" pitchFamily="34" charset="0"/>
            </a:endParaRPr>
          </a:p>
          <a:p>
            <a:pPr marL="11113" indent="-9525">
              <a:spcBef>
                <a:spcPts val="600"/>
              </a:spcBef>
              <a:tabLst>
                <a:tab pos="1111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pt-BR" sz="2400" dirty="0">
              <a:solidFill>
                <a:srgbClr val="000000"/>
              </a:solidFill>
              <a:latin typeface="Century Schoolbook" charset="0"/>
              <a:cs typeface="Lucida Sans Unicode" pitchFamily="34" charset="0"/>
            </a:endParaRPr>
          </a:p>
          <a:p>
            <a:pPr marL="11113" indent="-9525">
              <a:spcBef>
                <a:spcPts val="600"/>
              </a:spcBef>
              <a:tabLst>
                <a:tab pos="1111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pt-BR" sz="2400" dirty="0">
              <a:solidFill>
                <a:srgbClr val="000000"/>
              </a:solidFill>
              <a:latin typeface="Century Schoolbook" charset="0"/>
              <a:cs typeface="Lucida Sans Unicode" pitchFamily="34" charset="0"/>
            </a:endParaRPr>
          </a:p>
          <a:p>
            <a:pPr marL="11113" indent="-9525">
              <a:spcBef>
                <a:spcPts val="600"/>
              </a:spcBef>
              <a:tabLst>
                <a:tab pos="1111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pt-BR" sz="24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7412" name="AutoShape 3"/>
          <p:cNvSpPr>
            <a:spLocks noChangeAspect="1" noChangeArrowheads="1"/>
          </p:cNvSpPr>
          <p:nvPr/>
        </p:nvSpPr>
        <p:spPr bwMode="auto">
          <a:xfrm>
            <a:off x="6888163" y="333376"/>
            <a:ext cx="250031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5808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467600" cy="849312"/>
          </a:xfrm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pt-BR" altLang="pt-BR">
                <a:solidFill>
                  <a:srgbClr val="575F6D"/>
                </a:solidFill>
              </a:rPr>
              <a:t>Leitura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7467600" cy="4873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latin typeface="Century Schoolbook" charset="0"/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latin typeface="Century Schoolbook" charset="0"/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“ Uma festança na floresta”</a:t>
            </a: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pt-BR" sz="2400" b="1" i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Como nasceram as estrelas.</a:t>
            </a: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pt-BR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Clarice Lispector</a:t>
            </a:r>
          </a:p>
          <a:p>
            <a:pPr marL="274638" indent="-273050"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pt-BR" sz="24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Rio de Janeiro: Rocco, 1997.</a:t>
            </a:r>
          </a:p>
          <a:p>
            <a:pPr>
              <a:spcBef>
                <a:spcPts val="600"/>
              </a:spcBef>
              <a:tabLst>
                <a:tab pos="27463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pt-BR" sz="2400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67" y="2043113"/>
            <a:ext cx="26336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59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104496" cy="487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600"/>
              </a:spcBef>
              <a:buClr>
                <a:srgbClr val="FE8637"/>
              </a:buClr>
              <a:buSzPct val="7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pt-BR" sz="2800" dirty="0">
                <a:solidFill>
                  <a:srgbClr val="000000"/>
                </a:solidFill>
                <a:cs typeface="Lucida Sans Unicode" pitchFamily="34" charset="0"/>
              </a:rPr>
              <a:t>Enquanto a leitura for feita procure identificar no texto o que a autora utilizou para deixá-lo mais bem escrito.</a:t>
            </a:r>
          </a:p>
        </p:txBody>
      </p:sp>
    </p:spTree>
    <p:extLst>
      <p:ext uri="{BB962C8B-B14F-4D97-AF65-F5344CB8AC3E}">
        <p14:creationId xmlns:p14="http://schemas.microsoft.com/office/powerpoint/2010/main" val="727068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911</Words>
  <Application>Microsoft Office PowerPoint</Application>
  <PresentationFormat>Personalizar</PresentationFormat>
  <Paragraphs>66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Retrospectiva</vt:lpstr>
      <vt:lpstr>Contação de histórias</vt:lpstr>
      <vt:lpstr>As histórias</vt:lpstr>
      <vt:lpstr>Por que as histórias são tão importantes?</vt:lpstr>
      <vt:lpstr>  Por que as histórias são tão importantes? </vt:lpstr>
      <vt:lpstr>Apresentação do PowerPoint</vt:lpstr>
      <vt:lpstr>Recursos do narrador oral e do escritor</vt:lpstr>
      <vt:lpstr>   Narração oral</vt:lpstr>
      <vt:lpstr>Leitura</vt:lpstr>
      <vt:lpstr>Apresentação do PowerPoint</vt:lpstr>
      <vt:lpstr>Uma festança na floresta </vt:lpstr>
      <vt:lpstr>Apresentação do PowerPoint</vt:lpstr>
      <vt:lpstr>Apresentação do PowerPoint</vt:lpstr>
      <vt:lpstr>Apresentação do PowerPoint</vt:lpstr>
      <vt:lpstr>Ler é diferente de contar</vt:lpstr>
      <vt:lpstr>Ler é diferente de contar</vt:lpstr>
      <vt:lpstr>Características da Linguagem Oral: </vt:lpstr>
      <vt:lpstr>Características da Linguagem Escrita: </vt:lpstr>
      <vt:lpstr> A literatura é um direito de todos.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Contação de histórias</dc:title>
  <dc:creator>Edi Fonseca</dc:creator>
  <cp:lastModifiedBy>CENTRO CULTURAL</cp:lastModifiedBy>
  <cp:revision>7</cp:revision>
  <dcterms:created xsi:type="dcterms:W3CDTF">2017-03-23T16:37:39Z</dcterms:created>
  <dcterms:modified xsi:type="dcterms:W3CDTF">2017-03-25T17:17:40Z</dcterms:modified>
</cp:coreProperties>
</file>