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22"/>
  </p:notesMasterIdLst>
  <p:sldIdLst>
    <p:sldId id="256" r:id="rId2"/>
    <p:sldId id="258" r:id="rId3"/>
    <p:sldId id="275" r:id="rId4"/>
    <p:sldId id="276" r:id="rId5"/>
    <p:sldId id="277" r:id="rId6"/>
    <p:sldId id="284" r:id="rId7"/>
    <p:sldId id="278" r:id="rId8"/>
    <p:sldId id="286" r:id="rId9"/>
    <p:sldId id="279" r:id="rId10"/>
    <p:sldId id="285" r:id="rId11"/>
    <p:sldId id="259" r:id="rId12"/>
    <p:sldId id="280" r:id="rId13"/>
    <p:sldId id="269" r:id="rId14"/>
    <p:sldId id="267" r:id="rId15"/>
    <p:sldId id="281" r:id="rId16"/>
    <p:sldId id="282" r:id="rId17"/>
    <p:sldId id="273" r:id="rId18"/>
    <p:sldId id="265" r:id="rId19"/>
    <p:sldId id="263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AB859-164B-43CF-9165-F5DC084A915E}" type="datetimeFigureOut">
              <a:rPr lang="pt-BR" smtClean="0"/>
              <a:t>13/07/2023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A197C-9061-4A54-8489-A9931E25D3A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611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22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F59A01-40F6-44B9-A8B6-E663F12E1FEB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0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1860-C692-42DD-96D1-EBAE4F4A9CAB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2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634-3942-4DA7-9F9B-A1F7B2EE32B2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2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A54-5DFD-400C-AACF-E2DCACAC7157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0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DF5A-1FA6-4B90-A89E-990F731649AA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6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754D-9933-4268-906D-A5FD1B109031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1F9-D182-41A2-87DD-5E3BE3E0F493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210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9DB-27D9-48E0-B8EB-6B3EE9FC3969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47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2B-99CD-48F8-AFA2-BC77D631D4B2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8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336-350C-4EFE-9C7C-89BE22A2BCB6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8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B13-42F0-4AF5-A6F8-CC3416C0A040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7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FC3-8D4D-4C3C-B3D1-08C2734C35B3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7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F4A7-C9A3-495A-9094-DA6BDB6CD0EF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6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740-87FD-475B-A96A-E80C7968B865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8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AD6-6E58-4A76-9725-980D8D9BDBC4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0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7A1-8356-45F5-9433-E778EE676E8B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82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7C45-4281-4C9A-BACB-128DD629AD1E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23E4E0-3A0C-4373-9D33-6B2607B4F4E2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4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48" y="440388"/>
            <a:ext cx="1700787" cy="168249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321169" y="680888"/>
            <a:ext cx="7541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kern="1800" dirty="0">
                <a:solidFill>
                  <a:srgbClr val="FF0000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CURSO EaD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C07FEE-2151-9CCC-9E15-1265F9E9066E}"/>
              </a:ext>
            </a:extLst>
          </p:cNvPr>
          <p:cNvSpPr txBox="1"/>
          <p:nvPr/>
        </p:nvSpPr>
        <p:spPr>
          <a:xfrm>
            <a:off x="3213100" y="1987550"/>
            <a:ext cx="596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haroni" panose="02010803020104030203" pitchFamily="2" charset="-79"/>
                <a:cs typeface="Aharoni" panose="02010803020104030203" pitchFamily="2" charset="-79"/>
              </a:rPr>
              <a:t>Da escuta à escrita: imersão ao mundo letrado e seu processo de humanização.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DD523D-D070-C796-9791-192404EE044E}"/>
              </a:ext>
            </a:extLst>
          </p:cNvPr>
          <p:cNvSpPr txBox="1"/>
          <p:nvPr/>
        </p:nvSpPr>
        <p:spPr>
          <a:xfrm>
            <a:off x="4649002" y="3763478"/>
            <a:ext cx="471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Alfabetização: o diagnóstico inicial como determinante para estabelecer metas</a:t>
            </a:r>
          </a:p>
        </p:txBody>
      </p:sp>
    </p:spTree>
    <p:extLst>
      <p:ext uri="{BB962C8B-B14F-4D97-AF65-F5344CB8AC3E}">
        <p14:creationId xmlns:p14="http://schemas.microsoft.com/office/powerpoint/2010/main" val="326937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29464B-A070-06E6-7F7C-53E1EB9C858E}"/>
              </a:ext>
            </a:extLst>
          </p:cNvPr>
          <p:cNvSpPr txBox="1"/>
          <p:nvPr/>
        </p:nvSpPr>
        <p:spPr>
          <a:xfrm>
            <a:off x="716357" y="745822"/>
            <a:ext cx="90584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Por que é importante o professor saber o que sabe as crianças?</a:t>
            </a:r>
          </a:p>
          <a:p>
            <a:endParaRPr lang="pt-BR"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r"/>
            <a:endParaRPr lang="pt-BR" sz="1400" i="1" dirty="0"/>
          </a:p>
        </p:txBody>
      </p:sp>
      <p:sp>
        <p:nvSpPr>
          <p:cNvPr id="7" name="Google Shape;192;p11">
            <a:extLst>
              <a:ext uri="{FF2B5EF4-FFF2-40B4-BE49-F238E27FC236}">
                <a16:creationId xmlns:a16="http://schemas.microsoft.com/office/drawing/2014/main" id="{C8FE8CEA-5FFE-7127-050E-4D59E0C288C8}"/>
              </a:ext>
            </a:extLst>
          </p:cNvPr>
          <p:cNvSpPr/>
          <p:nvPr/>
        </p:nvSpPr>
        <p:spPr>
          <a:xfrm>
            <a:off x="716356" y="1761423"/>
            <a:ext cx="10626834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accent2"/>
              </a:buClr>
              <a:buSzPts val="1800"/>
            </a:pP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Para compreender que:</a:t>
            </a:r>
          </a:p>
          <a:p>
            <a:pPr marL="342900" indent="-342900" algn="just">
              <a:buClr>
                <a:schemeClr val="accent2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As hipóteses de escrita não significam erro e sim, parte do processo da aquisição do sistema de escrita;</a:t>
            </a:r>
          </a:p>
          <a:p>
            <a:pPr marL="342900" indent="-342900" algn="just">
              <a:buClr>
                <a:schemeClr val="accent2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As hipóteses de escrita são construídas e transformadas a partir do universo de informação disponível para a criança e das situações didáticas de que participa;</a:t>
            </a:r>
          </a:p>
          <a:p>
            <a:pPr marL="342900" indent="-342900" algn="just">
              <a:buClr>
                <a:schemeClr val="accent2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A criança não “é” uma hipóteses de escrita, ela tem hipóteses provisórias, que não devem se transformar em adjetivos ou rótulos;</a:t>
            </a:r>
          </a:p>
          <a:p>
            <a:pPr marL="342900" indent="-342900" algn="just">
              <a:buClr>
                <a:schemeClr val="accent2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As intervenções pedagógicas, bem como as informações que oferece a criança deve considerar a hipótese e favorecer a reflexão sobre o sistema de escrita. </a:t>
            </a:r>
          </a:p>
        </p:txBody>
      </p:sp>
    </p:spTree>
    <p:extLst>
      <p:ext uri="{BB962C8B-B14F-4D97-AF65-F5344CB8AC3E}">
        <p14:creationId xmlns:p14="http://schemas.microsoft.com/office/powerpoint/2010/main" val="359070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E168E223-F721-4319-918E-3FEA2A2108A8}"/>
              </a:ext>
            </a:extLst>
          </p:cNvPr>
          <p:cNvSpPr txBox="1">
            <a:spLocks/>
          </p:cNvSpPr>
          <p:nvPr/>
        </p:nvSpPr>
        <p:spPr>
          <a:xfrm>
            <a:off x="1070708" y="1587070"/>
            <a:ext cx="8628184" cy="438193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FA4CFD9-AFA7-0EE3-C544-D715428FBE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20639" y="3037573"/>
            <a:ext cx="1366787" cy="13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FFE9FA7-C9F3-3A8E-7F8F-72BB6F38298A}"/>
              </a:ext>
            </a:extLst>
          </p:cNvPr>
          <p:cNvSpPr txBox="1"/>
          <p:nvPr/>
        </p:nvSpPr>
        <p:spPr>
          <a:xfrm>
            <a:off x="1318661" y="459184"/>
            <a:ext cx="795046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5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Os impactos na sala de aula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O que mudou nos espaços da sala de aula</a:t>
            </a:r>
            <a:r>
              <a:rPr lang="pt-BR" sz="2400" b="1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</a:p>
          <a:p>
            <a:endParaRPr lang="pt-BR" sz="2400" dirty="0">
              <a:latin typeface="Gotham-Light"/>
            </a:endParaRPr>
          </a:p>
        </p:txBody>
      </p:sp>
      <p:pic>
        <p:nvPicPr>
          <p:cNvPr id="7" name="Google Shape;367;g1e20c364936_2_0">
            <a:extLst>
              <a:ext uri="{FF2B5EF4-FFF2-40B4-BE49-F238E27FC236}">
                <a16:creationId xmlns:a16="http://schemas.microsoft.com/office/drawing/2014/main" id="{CBA79087-D0B2-7430-E6D5-A958D0B17B7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58" y="1420268"/>
            <a:ext cx="9057375" cy="5345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84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29464B-A070-06E6-7F7C-53E1EB9C858E}"/>
              </a:ext>
            </a:extLst>
          </p:cNvPr>
          <p:cNvSpPr txBox="1"/>
          <p:nvPr/>
        </p:nvSpPr>
        <p:spPr>
          <a:xfrm>
            <a:off x="716357" y="745822"/>
            <a:ext cx="905849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As 4 situações didáticas fundamentais para alfabetizar.</a:t>
            </a:r>
          </a:p>
          <a:p>
            <a:endParaRPr lang="pt-BR" sz="2800" dirty="0">
              <a:solidFill>
                <a:schemeClr val="dk1"/>
              </a:solidFill>
              <a:latin typeface="Comic Sans MS"/>
              <a:sym typeface="Comic Sans M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/>
                <a:sym typeface="Comic Sans MS"/>
              </a:rPr>
              <a:t>A escrita pelo estudante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/>
                <a:sym typeface="Comic Sans MS"/>
              </a:rPr>
              <a:t>A escrita pelo professor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dk1"/>
              </a:solidFill>
              <a:latin typeface="Comic Sans MS"/>
              <a:sym typeface="Comic Sans M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/>
                <a:sym typeface="Comic Sans MS"/>
              </a:rPr>
              <a:t>A leitura pelo estudante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/>
                <a:sym typeface="Comic Sans MS"/>
              </a:rPr>
              <a:t>A leitura pelo professor </a:t>
            </a:r>
            <a:endParaRPr lang="pt-BR" sz="2800" dirty="0">
              <a:latin typeface="Gotham-Light"/>
            </a:endParaRPr>
          </a:p>
          <a:p>
            <a:endParaRPr lang="pt-BR"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r"/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24173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22" y="771678"/>
            <a:ext cx="1700787" cy="16824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723BAD7-91DA-19AF-0AAF-EF83958AEC34}"/>
              </a:ext>
            </a:extLst>
          </p:cNvPr>
          <p:cNvSpPr txBox="1"/>
          <p:nvPr/>
        </p:nvSpPr>
        <p:spPr>
          <a:xfrm>
            <a:off x="1318660" y="904775"/>
            <a:ext cx="8440561" cy="428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rebuchet MS"/>
                <a:cs typeface="Trebuchet MS"/>
                <a:sym typeface="Trebuchet MS"/>
              </a:rPr>
              <a:t>Desafios ajustados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t-BR" sz="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 panose="030F0702030302020204" pitchFamily="66" charset="0"/>
                <a:ea typeface="Trebuchet MS"/>
                <a:cs typeface="Trebuchet MS"/>
                <a:sym typeface="Trebuchet MS"/>
              </a:rPr>
              <a:t>Como fazer cada estudante avançar, considerando os seus conhecimentos prévios? 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 panose="030F0702030302020204" pitchFamily="66" charset="0"/>
                <a:ea typeface="Trebuchet MS"/>
                <a:cs typeface="Trebuchet MS"/>
                <a:sym typeface="Trebuchet MS"/>
              </a:rPr>
              <a:t>Como organizar agrupamentos produtivos?</a:t>
            </a:r>
          </a:p>
          <a:p>
            <a:pPr marL="457200" indent="-4064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 panose="030F0702030302020204" pitchFamily="66" charset="0"/>
                <a:ea typeface="Trebuchet MS"/>
                <a:cs typeface="Trebuchet MS"/>
                <a:sym typeface="Trebuchet MS"/>
              </a:rPr>
              <a:t>Como variar atividades para que os estudantes possam </a:t>
            </a:r>
            <a:r>
              <a:rPr lang="pt-BR" sz="2800" dirty="0">
                <a:solidFill>
                  <a:srgbClr val="222222"/>
                </a:solidFill>
                <a:highlight>
                  <a:srgbClr val="FFFFFF"/>
                </a:highlight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pensam sobre o conteúdo que se quer ensinar</a:t>
            </a:r>
            <a:r>
              <a:rPr lang="pt-BR" sz="2800" dirty="0">
                <a:solidFill>
                  <a:schemeClr val="dk1"/>
                </a:solidFill>
                <a:latin typeface="Comic Sans MS" panose="030F0702030302020204" pitchFamily="66" charset="0"/>
                <a:ea typeface="Trebuchet MS"/>
                <a:cs typeface="Trebuchet MS"/>
                <a:sym typeface="Trebuchet M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058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32" y="779493"/>
            <a:ext cx="1700787" cy="1682499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169114" y="1542592"/>
            <a:ext cx="8365655" cy="470580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buFont typeface="Arial"/>
              <a:buNone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3" name="Google Shape;394;g1e20c364936_2_27">
            <a:extLst>
              <a:ext uri="{FF2B5EF4-FFF2-40B4-BE49-F238E27FC236}">
                <a16:creationId xmlns:a16="http://schemas.microsoft.com/office/drawing/2014/main" id="{20B161E5-394D-CA35-1546-3150C2A587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941" y="1332901"/>
            <a:ext cx="9143999" cy="46360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675E02A-7AE0-610E-7053-A13E0E4E0893}"/>
              </a:ext>
            </a:extLst>
          </p:cNvPr>
          <p:cNvSpPr txBox="1"/>
          <p:nvPr/>
        </p:nvSpPr>
        <p:spPr>
          <a:xfrm>
            <a:off x="991551" y="779493"/>
            <a:ext cx="8164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Variações da atividade</a:t>
            </a:r>
            <a:r>
              <a:rPr lang="pt-BR" sz="1800" b="1" i="0" u="none" strike="noStrike" cap="none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:  </a:t>
            </a:r>
            <a:r>
              <a:rPr lang="pt-BR" sz="1400" b="1" i="0" u="none" strike="noStrike" cap="none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pt-BR" sz="1800" b="1" dirty="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1935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22" y="771678"/>
            <a:ext cx="1700787" cy="16824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723BAD7-91DA-19AF-0AAF-EF83958AEC34}"/>
              </a:ext>
            </a:extLst>
          </p:cNvPr>
          <p:cNvSpPr txBox="1"/>
          <p:nvPr/>
        </p:nvSpPr>
        <p:spPr>
          <a:xfrm>
            <a:off x="1087655" y="924026"/>
            <a:ext cx="7837370" cy="3364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rebuchet MS"/>
                <a:cs typeface="Trebuchet MS"/>
                <a:sym typeface="Trebuchet MS"/>
              </a:rPr>
              <a:t>Variação de atividades X agrupamentos produtivos:  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1"/>
              </a:solidFill>
              <a:latin typeface="Comic Sans MS" panose="030F0702030302020204" pitchFamily="66" charset="0"/>
              <a:ea typeface="Trebuchet MS"/>
              <a:cs typeface="Trebuchet MS"/>
              <a:sym typeface="Trebuchet MS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 panose="030F0702030302020204" pitchFamily="66" charset="0"/>
                <a:ea typeface="Trebuchet MS"/>
                <a:cs typeface="Trebuchet MS"/>
                <a:sym typeface="Trebuchet MS"/>
              </a:rPr>
              <a:t>O que sabe o grupo que vai escrever as palavras? 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 panose="030F0702030302020204" pitchFamily="66" charset="0"/>
                <a:ea typeface="Trebuchet MS"/>
                <a:cs typeface="Trebuchet MS"/>
                <a:sym typeface="Trebuchet MS"/>
              </a:rPr>
              <a:t>E o que vai usar o banco de palavras? </a:t>
            </a:r>
            <a:endParaRPr lang="pt-BR" sz="2800" b="1" dirty="0">
              <a:solidFill>
                <a:srgbClr val="002060"/>
              </a:solidFill>
              <a:latin typeface="Comic Sans MS" panose="030F0702030302020204" pitchFamily="66" charset="0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5737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22" y="771678"/>
            <a:ext cx="1700787" cy="16824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723BAD7-91DA-19AF-0AAF-EF83958AEC34}"/>
              </a:ext>
            </a:extLst>
          </p:cNvPr>
          <p:cNvSpPr txBox="1"/>
          <p:nvPr/>
        </p:nvSpPr>
        <p:spPr>
          <a:xfrm>
            <a:off x="1318661" y="904775"/>
            <a:ext cx="7837370" cy="3400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800"/>
            </a:pPr>
            <a:endParaRPr lang="pt-BR" sz="1600" dirty="0">
              <a:solidFill>
                <a:schemeClr val="dk1"/>
              </a:solidFill>
              <a:latin typeface="Comic Sans MS" panose="030F0702030302020204" pitchFamily="66" charset="0"/>
              <a:ea typeface="Trebuchet MS"/>
              <a:cs typeface="Trebuchet MS"/>
              <a:sym typeface="Trebuchet MS"/>
            </a:endParaRP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800"/>
            </a:pPr>
            <a:r>
              <a:rPr lang="pt-BR" sz="3200" dirty="0">
                <a:solidFill>
                  <a:schemeClr val="dk1"/>
                </a:solidFill>
                <a:latin typeface="Comic Sans MS" panose="030F0702030302020204" pitchFamily="66" charset="0"/>
                <a:ea typeface="Trebuchet MS"/>
                <a:cs typeface="Trebuchet MS"/>
                <a:sym typeface="Trebuchet MS"/>
              </a:rPr>
              <a:t>O que os alunos aprendem quando são dadas as letras móveis com a quantidade exata de letras para compor a palavra? 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lang="pt-BR" sz="4000" b="1" dirty="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6508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C267EBC0-EFDD-4956-96A4-962B8AC685DA}"/>
              </a:ext>
            </a:extLst>
          </p:cNvPr>
          <p:cNvSpPr txBox="1">
            <a:spLocks/>
          </p:cNvSpPr>
          <p:nvPr/>
        </p:nvSpPr>
        <p:spPr>
          <a:xfrm>
            <a:off x="1205903" y="962526"/>
            <a:ext cx="8407021" cy="514910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pt-BR" dirty="0">
                <a:latin typeface="Gotham-Light"/>
              </a:rPr>
              <a:t>PAUTA DE OBSERVAÇÃO DOS SABERES DA CRIANÇA NO PROCESSO INICIAL DE ALFABETIZAÇÃO </a:t>
            </a:r>
          </a:p>
          <a:p>
            <a:pPr>
              <a:lnSpc>
                <a:spcPts val="3400"/>
              </a:lnSpc>
              <a:buFont typeface="Wingdings" panose="05000000000000000000" pitchFamily="2" charset="2"/>
              <a:buChar char="§"/>
            </a:pPr>
            <a:endParaRPr lang="pt-BR" dirty="0">
              <a:latin typeface="Gotham-Light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pt-BR" dirty="0">
                <a:latin typeface="Gotham-Light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CE1A4C-80B0-87DB-23AD-870C02063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66" y="1973178"/>
            <a:ext cx="8936813" cy="26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12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517" y="791735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314FDB69-469B-43B6-856B-289210734EDC}"/>
              </a:ext>
            </a:extLst>
          </p:cNvPr>
          <p:cNvSpPr txBox="1">
            <a:spLocks/>
          </p:cNvSpPr>
          <p:nvPr/>
        </p:nvSpPr>
        <p:spPr>
          <a:xfrm>
            <a:off x="786696" y="904775"/>
            <a:ext cx="9146576" cy="516777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Comic Sans MS" panose="030F0702030302020204" pitchFamily="66" charset="0"/>
                <a:ea typeface="Verdana"/>
                <a:cs typeface="Verdana"/>
                <a:sym typeface="Verdana"/>
              </a:rPr>
              <a:t>Atividades e comportamentos que os professores devem desenvolver em sala de aula para facilitar a alfabetização: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pt-BR" sz="2000" dirty="0">
                <a:solidFill>
                  <a:schemeClr val="dk1"/>
                </a:solidFill>
                <a:latin typeface="Comic Sans MS" panose="030F0702030302020204" pitchFamily="66" charset="0"/>
                <a:ea typeface="Verdana"/>
                <a:cs typeface="Verdana"/>
                <a:sym typeface="Verdana"/>
              </a:rPr>
              <a:t>Toda vez que requisitar a escrita de alguma palavra, o professor deve solicitar que a criança interprete aquilo que leu;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pt-BR" sz="2000" dirty="0">
                <a:solidFill>
                  <a:schemeClr val="dk1"/>
                </a:solidFill>
                <a:latin typeface="Comic Sans MS" panose="030F0702030302020204" pitchFamily="66" charset="0"/>
                <a:ea typeface="Verdana"/>
                <a:cs typeface="Verdana"/>
                <a:sym typeface="Verdana"/>
              </a:rPr>
              <a:t>Expor as possíveis contradições na escrita da criança e solicitar que ela a reformule a partir da reflexão e não escrever por ela; 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pt-BR" sz="2000" dirty="0">
                <a:solidFill>
                  <a:schemeClr val="dk1"/>
                </a:solidFill>
                <a:latin typeface="Comic Sans MS" panose="030F0702030302020204" pitchFamily="66" charset="0"/>
                <a:ea typeface="Verdana"/>
                <a:cs typeface="Verdana"/>
                <a:sym typeface="Verdana"/>
              </a:rPr>
              <a:t>Facilitar o intercâmbio de ideias entre as crianças por meio do confronto das diferenças Toda vez que requisitar a escrita de alguma palavra, solicitar que a criança interprete, é  importante sempre pedir justificativa;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-"/>
            </a:pPr>
            <a:r>
              <a:rPr lang="pt-BR" sz="2000" dirty="0">
                <a:solidFill>
                  <a:schemeClr val="dk1"/>
                </a:solidFill>
                <a:highlight>
                  <a:srgbClr val="FFFFFF"/>
                </a:highlight>
                <a:latin typeface="Comic Sans MS" panose="030F0702030302020204" pitchFamily="66" charset="0"/>
                <a:ea typeface="Verdana"/>
                <a:cs typeface="Verdana"/>
                <a:sym typeface="Verdana"/>
              </a:rPr>
              <a:t>Introduzir informações sobre o  sistema de escrita, pedindo, por exemplo, que as crianças procurem informações sobre a escrita em materiais disponíveis na sala de aula ou escrevendo no quadro palavras similares àquela que se está tentando ensinar.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effectLst/>
              <a:latin typeface="Gotham-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</p:spTree>
    <p:extLst>
      <p:ext uri="{BB962C8B-B14F-4D97-AF65-F5344CB8AC3E}">
        <p14:creationId xmlns:p14="http://schemas.microsoft.com/office/powerpoint/2010/main" val="1201158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1176929" y="779493"/>
            <a:ext cx="8365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Avaliação</a:t>
            </a:r>
            <a:endParaRPr lang="pt-BR" sz="32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C078ABC-0ECF-438E-805A-405A8A317BB9}"/>
              </a:ext>
            </a:extLst>
          </p:cNvPr>
          <p:cNvSpPr txBox="1">
            <a:spLocks/>
          </p:cNvSpPr>
          <p:nvPr/>
        </p:nvSpPr>
        <p:spPr>
          <a:xfrm>
            <a:off x="1176929" y="1448303"/>
            <a:ext cx="8365655" cy="474148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32" y="779493"/>
            <a:ext cx="1700787" cy="168249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A23E163-CD6E-31DE-8F67-4D4C18AD10C5}"/>
              </a:ext>
            </a:extLst>
          </p:cNvPr>
          <p:cNvSpPr txBox="1"/>
          <p:nvPr/>
        </p:nvSpPr>
        <p:spPr>
          <a:xfrm>
            <a:off x="1713297" y="2002055"/>
            <a:ext cx="70264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tema que foi tratado na formação de hoje, o que foi mais relevante para você? </a:t>
            </a:r>
          </a:p>
          <a:p>
            <a:r>
              <a:rPr lang="pt-PT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quê?</a:t>
            </a:r>
            <a:endParaRPr lang="pt-BR" sz="28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105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DC8955-C87A-8524-17B0-EC5843D85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34" y="898621"/>
            <a:ext cx="8812557" cy="36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656C580-CC94-9354-F55B-6917F766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1DE7E4C-05CA-E233-B5BA-65E5DC1C2F56}"/>
              </a:ext>
            </a:extLst>
          </p:cNvPr>
          <p:cNvSpPr txBox="1"/>
          <p:nvPr/>
        </p:nvSpPr>
        <p:spPr>
          <a:xfrm>
            <a:off x="1472665" y="1520792"/>
            <a:ext cx="6872437" cy="365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latin typeface="Gotham-Light"/>
                <a:ea typeface="Calibri" panose="020F0502020204030204" pitchFamily="34" charset="0"/>
                <a:cs typeface="Times New Roman" panose="02020603050405020304" pitchFamily="18" charset="0"/>
              </a:rPr>
              <a:t>BIBLIOGRAFIA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Gotham-Light"/>
                <a:ea typeface="Calibri" panose="020F0502020204030204" pitchFamily="34" charset="0"/>
                <a:cs typeface="Times New Roman" panose="02020603050405020304" pitchFamily="18" charset="0"/>
              </a:rPr>
              <a:t>FERREIRO, E. Cultura Escrita e Educação. São Paulo: Artmed, 2001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Gotham-Light"/>
                <a:ea typeface="Calibri" panose="020F0502020204030204" pitchFamily="34" charset="0"/>
                <a:cs typeface="Times New Roman" panose="02020603050405020304" pitchFamily="18" charset="0"/>
              </a:rPr>
              <a:t>FERREIRO, E. Com todas as letras. São Paulo: Cortez, 2001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Gotham-Light"/>
                <a:ea typeface="Calibri" panose="020F0502020204030204" pitchFamily="34" charset="0"/>
                <a:cs typeface="Times New Roman" panose="02020603050405020304" pitchFamily="18" charset="0"/>
              </a:rPr>
              <a:t>INOVE, Ana; AMADO, Cybele. Situações didáticas na alfabetização inicial. – Salvador: ICEP, 2019.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Gotham-Light"/>
                <a:ea typeface="Calibri" panose="020F0502020204030204" pitchFamily="34" charset="0"/>
                <a:cs typeface="Times New Roman" panose="02020603050405020304" pitchFamily="18" charset="0"/>
              </a:rPr>
              <a:t>LERNER, D. Ler e escrever na escola: o real, o possível e o necessário. Porto Alegre: Artmed, 2002.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Gotham-Light"/>
                <a:ea typeface="Calibri" panose="020F0502020204030204" pitchFamily="34" charset="0"/>
                <a:cs typeface="Times New Roman" panose="02020603050405020304" pitchFamily="18" charset="0"/>
              </a:rPr>
              <a:t>MEC. Base Nacional Comum Curricular. Brasília, 2017.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Gotham-Light"/>
                <a:ea typeface="Calibri" panose="020F0502020204030204" pitchFamily="34" charset="0"/>
                <a:cs typeface="Times New Roman" panose="02020603050405020304" pitchFamily="18" charset="0"/>
              </a:rPr>
              <a:t>São Paulo. Secretaria Municipal de Educação. Currículo da cidade / Educação infantil. – São Paulo: SME / COPED, 2019.</a:t>
            </a:r>
          </a:p>
        </p:txBody>
      </p:sp>
    </p:spTree>
    <p:extLst>
      <p:ext uri="{BB962C8B-B14F-4D97-AF65-F5344CB8AC3E}">
        <p14:creationId xmlns:p14="http://schemas.microsoft.com/office/powerpoint/2010/main" val="315560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29464B-A070-06E6-7F7C-53E1EB9C858E}"/>
              </a:ext>
            </a:extLst>
          </p:cNvPr>
          <p:cNvSpPr txBox="1"/>
          <p:nvPr/>
        </p:nvSpPr>
        <p:spPr>
          <a:xfrm>
            <a:off x="1080712" y="866274"/>
            <a:ext cx="84579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De onde partimos?</a:t>
            </a:r>
          </a:p>
          <a:p>
            <a:r>
              <a:rPr lang="pt-BR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Pesquisa de Emília Ferreiro e equipe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Evolução da escrita - como a criança pensa</a:t>
            </a:r>
          </a:p>
          <a:p>
            <a:endParaRPr lang="pt-BR"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pt-BR"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Quais os impactos na sala de aula?</a:t>
            </a:r>
          </a:p>
          <a:p>
            <a:r>
              <a:rPr lang="pt-BR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Pesquisa didática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 que e como ensinar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4 situações didáticas fundamentais para alfabetizar.</a:t>
            </a:r>
            <a:endParaRPr lang="pt-BR" sz="2800" dirty="0">
              <a:latin typeface="Gotham-Light"/>
            </a:endParaRPr>
          </a:p>
          <a:p>
            <a:pPr algn="r"/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110762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29464B-A070-06E6-7F7C-53E1EB9C858E}"/>
              </a:ext>
            </a:extLst>
          </p:cNvPr>
          <p:cNvSpPr txBox="1"/>
          <p:nvPr/>
        </p:nvSpPr>
        <p:spPr>
          <a:xfrm>
            <a:off x="678376" y="738738"/>
            <a:ext cx="90584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Evolução da escrita</a:t>
            </a:r>
          </a:p>
          <a:p>
            <a:r>
              <a:rPr lang="pt-BR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Emília Ferreiro, em sua pesquisa, mostra que do ponto de vista construtivista, a escrita infantil segue uma linha de evolução surpreendentemente regular que podem ser distinguidas em três períodos fundamentais, com subníveis:</a:t>
            </a:r>
          </a:p>
          <a:p>
            <a:r>
              <a:rPr lang="pt-BR" sz="2800" b="1" dirty="0">
                <a:solidFill>
                  <a:schemeClr val="dk1"/>
                </a:solidFill>
                <a:latin typeface="Comic Sans MS"/>
                <a:sym typeface="Comic Sans MS"/>
              </a:rPr>
              <a:t>1º período </a:t>
            </a:r>
            <a:r>
              <a:rPr lang="pt-BR" sz="2800" dirty="0">
                <a:solidFill>
                  <a:schemeClr val="dk1"/>
                </a:solidFill>
                <a:latin typeface="Comic Sans MS"/>
                <a:sym typeface="Comic Sans MS"/>
              </a:rPr>
              <a:t>– busca de parâmetros para diferenciar as marcas gráficas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/>
                <a:sym typeface="Comic Sans MS"/>
              </a:rPr>
              <a:t>Diferencia escrita e desenho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/>
                <a:sym typeface="Comic Sans MS"/>
              </a:rPr>
              <a:t>Escrever é reproduzir os traços da escrita adulta (garatujas)       </a:t>
            </a:r>
            <a:endParaRPr lang="pt-BR" sz="2800" dirty="0">
              <a:latin typeface="Gotham-Light"/>
            </a:endParaRPr>
          </a:p>
          <a:p>
            <a:pPr algn="r"/>
            <a:endParaRPr lang="pt-BR" sz="1400" i="1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20F63B7-0E64-2250-0DE1-741838EAA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129" y="5166687"/>
            <a:ext cx="3049746" cy="7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0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29464B-A070-06E6-7F7C-53E1EB9C858E}"/>
              </a:ext>
            </a:extLst>
          </p:cNvPr>
          <p:cNvSpPr txBox="1"/>
          <p:nvPr/>
        </p:nvSpPr>
        <p:spPr>
          <a:xfrm>
            <a:off x="716357" y="745822"/>
            <a:ext cx="905849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Evolução da escrita</a:t>
            </a:r>
          </a:p>
          <a:p>
            <a:endParaRPr lang="pt-BR" sz="2800" dirty="0">
              <a:solidFill>
                <a:schemeClr val="accent5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pt-BR" sz="2800" b="1" dirty="0">
                <a:solidFill>
                  <a:schemeClr val="dk1"/>
                </a:solidFill>
                <a:latin typeface="Comic Sans MS"/>
                <a:sym typeface="Comic Sans MS"/>
              </a:rPr>
              <a:t>2º período </a:t>
            </a:r>
            <a:r>
              <a:rPr lang="pt-BR" sz="2800" dirty="0">
                <a:solidFill>
                  <a:schemeClr val="dk1"/>
                </a:solidFill>
                <a:latin typeface="Comic Sans MS"/>
                <a:sym typeface="Comic Sans MS"/>
              </a:rPr>
              <a:t>– busca de parâmetros para estabelecimento de critérios de legibilidade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/>
                <a:sym typeface="Comic Sans MS"/>
              </a:rPr>
              <a:t>Quantidade mínima de letras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dk1"/>
                </a:solidFill>
                <a:latin typeface="Comic Sans MS"/>
                <a:sym typeface="Comic Sans MS"/>
              </a:rPr>
              <a:t>Variedade de caracteres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Gotham-Ligh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Gotham-Light"/>
            </a:endParaRPr>
          </a:p>
          <a:p>
            <a:pPr algn="r"/>
            <a:endParaRPr lang="pt-BR" sz="1400" i="1" dirty="0"/>
          </a:p>
        </p:txBody>
      </p:sp>
      <p:pic>
        <p:nvPicPr>
          <p:cNvPr id="7" name="Google Shape;178;p5">
            <a:extLst>
              <a:ext uri="{FF2B5EF4-FFF2-40B4-BE49-F238E27FC236}">
                <a16:creationId xmlns:a16="http://schemas.microsoft.com/office/drawing/2014/main" id="{4B41DD4B-216A-BA77-F2D6-86BED81FD3C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320" y="3633971"/>
            <a:ext cx="3072925" cy="8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97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29464B-A070-06E6-7F7C-53E1EB9C858E}"/>
              </a:ext>
            </a:extLst>
          </p:cNvPr>
          <p:cNvSpPr txBox="1"/>
          <p:nvPr/>
        </p:nvSpPr>
        <p:spPr>
          <a:xfrm>
            <a:off x="716357" y="745822"/>
            <a:ext cx="90584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Evolução da escrita</a:t>
            </a:r>
          </a:p>
          <a:p>
            <a:r>
              <a:rPr lang="pt-BR" sz="2800" b="1" dirty="0">
                <a:solidFill>
                  <a:schemeClr val="dk1"/>
                </a:solidFill>
                <a:latin typeface="Comic Sans MS"/>
                <a:sym typeface="Comic Sans MS"/>
              </a:rPr>
              <a:t>3ºperíodo </a:t>
            </a:r>
            <a:r>
              <a:rPr lang="pt-BR" sz="2800" dirty="0">
                <a:solidFill>
                  <a:schemeClr val="dk1"/>
                </a:solidFill>
                <a:latin typeface="Comic Sans MS"/>
                <a:sym typeface="Comic Sans MS"/>
              </a:rPr>
              <a:t>– </a:t>
            </a:r>
            <a:r>
              <a:rPr lang="pt-BR" sz="2800" dirty="0" err="1">
                <a:solidFill>
                  <a:schemeClr val="dk1"/>
                </a:solidFill>
                <a:latin typeface="Comic Sans MS"/>
                <a:sym typeface="Comic Sans MS"/>
              </a:rPr>
              <a:t>fonetização</a:t>
            </a:r>
            <a:r>
              <a:rPr lang="pt-BR" sz="2800" dirty="0">
                <a:solidFill>
                  <a:schemeClr val="dk1"/>
                </a:solidFill>
                <a:latin typeface="Comic Sans MS"/>
                <a:sym typeface="Comic Sans MS"/>
              </a:rPr>
              <a:t> da escrita: busca de parâmetros para estabelecimento de relações entre o oral e o escrito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dk1"/>
                </a:solidFill>
                <a:latin typeface="Comic Sans MS"/>
                <a:sym typeface="Comic Sans MS"/>
              </a:rPr>
              <a:t>Silábico sem valor sonoro convencional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dk1"/>
              </a:solidFill>
              <a:latin typeface="Comic Sans MS"/>
              <a:sym typeface="Comic Sans M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400" dirty="0">
                <a:latin typeface="Comic Sans MS" panose="030F0702030302020204" pitchFamily="66" charset="0"/>
              </a:rPr>
              <a:t>Silábico com valor sonoro convencional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400" dirty="0">
                <a:latin typeface="Comic Sans MS" panose="030F0702030302020204" pitchFamily="66" charset="0"/>
              </a:rPr>
              <a:t>Silábico-alfabético </a:t>
            </a:r>
            <a:r>
              <a:rPr lang="pt-BR" sz="2000" dirty="0">
                <a:latin typeface="Comic Sans MS" panose="030F0702030302020204" pitchFamily="66" charset="0"/>
              </a:rPr>
              <a:t>  </a:t>
            </a:r>
          </a:p>
          <a:p>
            <a:pPr algn="r"/>
            <a:endParaRPr lang="pt-BR" sz="1400" i="1" dirty="0"/>
          </a:p>
        </p:txBody>
      </p:sp>
      <p:pic>
        <p:nvPicPr>
          <p:cNvPr id="7" name="Google Shape;179;p5">
            <a:extLst>
              <a:ext uri="{FF2B5EF4-FFF2-40B4-BE49-F238E27FC236}">
                <a16:creationId xmlns:a16="http://schemas.microsoft.com/office/drawing/2014/main" id="{9E090C3E-06E0-A2D6-B4E6-0C8275AC307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166" y="2266263"/>
            <a:ext cx="31146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5;p6">
            <a:extLst>
              <a:ext uri="{FF2B5EF4-FFF2-40B4-BE49-F238E27FC236}">
                <a16:creationId xmlns:a16="http://schemas.microsoft.com/office/drawing/2014/main" id="{CDD758AC-E8C4-2A5B-76B5-56D038AF003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1150" y="3517425"/>
            <a:ext cx="222885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1AC4E67-F8AC-2BB0-CDF0-5CD84EDEA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375" y="4911264"/>
            <a:ext cx="2231938" cy="7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29464B-A070-06E6-7F7C-53E1EB9C858E}"/>
              </a:ext>
            </a:extLst>
          </p:cNvPr>
          <p:cNvSpPr txBox="1"/>
          <p:nvPr/>
        </p:nvSpPr>
        <p:spPr>
          <a:xfrm>
            <a:off x="716358" y="714642"/>
            <a:ext cx="90584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Evolução da escrita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latin typeface="Comic Sans MS" panose="030F0702030302020204" pitchFamily="66" charset="0"/>
              </a:rPr>
              <a:t>Alfabético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 </a:t>
            </a:r>
          </a:p>
          <a:p>
            <a:r>
              <a:rPr lang="pt-BR" sz="2800" dirty="0">
                <a:latin typeface="Comic Sans MS" panose="030F0702030302020204" pitchFamily="66" charset="0"/>
              </a:rPr>
              <a:t>   </a:t>
            </a:r>
          </a:p>
          <a:p>
            <a:pPr algn="r"/>
            <a:endParaRPr lang="pt-BR" sz="1400" i="1" dirty="0"/>
          </a:p>
          <a:p>
            <a:pPr algn="r"/>
            <a:endParaRPr lang="pt-BR" sz="1400" i="1" dirty="0"/>
          </a:p>
          <a:p>
            <a:r>
              <a:rPr lang="pt-BR" sz="2800" dirty="0">
                <a:latin typeface="Comic Sans MS" panose="030F0702030302020204" pitchFamily="66" charset="0"/>
              </a:rPr>
              <a:t>Escrita de texto</a:t>
            </a:r>
          </a:p>
          <a:p>
            <a:endParaRPr lang="pt-BR" sz="2800" dirty="0">
              <a:latin typeface="Comic Sans MS" panose="030F0702030302020204" pitchFamily="66" charset="0"/>
            </a:endParaRPr>
          </a:p>
          <a:p>
            <a:endParaRPr lang="pt-BR" sz="1400" i="1" dirty="0"/>
          </a:p>
          <a:p>
            <a:endParaRPr lang="pt-BR" sz="1400" i="1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467DE64-4512-88C7-50D0-21AE4911F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692" y="1468239"/>
            <a:ext cx="3051691" cy="96008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6D4C7B8-4031-5302-3182-F30AD5DAA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634" y="3694006"/>
            <a:ext cx="7009009" cy="25543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9E64E06-52EF-9A40-CB49-0F9E87611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8" y="2852756"/>
            <a:ext cx="4528626" cy="137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9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29464B-A070-06E6-7F7C-53E1EB9C858E}"/>
              </a:ext>
            </a:extLst>
          </p:cNvPr>
          <p:cNvSpPr txBox="1"/>
          <p:nvPr/>
        </p:nvSpPr>
        <p:spPr>
          <a:xfrm>
            <a:off x="716358" y="714642"/>
            <a:ext cx="905849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Sondagem de escrita</a:t>
            </a:r>
          </a:p>
          <a:p>
            <a:pPr marL="114300" indent="0" fontAlgn="base">
              <a:buNone/>
            </a:pPr>
            <a:r>
              <a:rPr lang="pt-BR" sz="2000" dirty="0">
                <a:effectLst/>
                <a:latin typeface="Comic Sans MS" panose="030F0702030302020204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A sondagem é um procedimento de avaliação organizado segundo critérios específicos.</a:t>
            </a:r>
          </a:p>
          <a:p>
            <a:pPr marL="457200" indent="-342900" fontAlgn="base">
              <a:buFont typeface="Wingdings" panose="05000000000000000000" pitchFamily="2" charset="2"/>
              <a:buChar char="§"/>
            </a:pPr>
            <a:r>
              <a:rPr lang="pt-BR" sz="2000" dirty="0">
                <a:effectLst/>
                <a:latin typeface="Comic Sans MS" panose="030F0702030302020204" pitchFamily="66" charset="0"/>
                <a:ea typeface="Verdana" panose="020B0604030504040204" pitchFamily="34" charset="0"/>
              </a:rPr>
              <a:t> Ditar uma lista de palavras do mesmo campo semântico</a:t>
            </a:r>
          </a:p>
          <a:p>
            <a:pPr marL="457200" indent="-342900" fontAlgn="base">
              <a:buFont typeface="Wingdings" panose="05000000000000000000" pitchFamily="2" charset="2"/>
              <a:buChar char="§"/>
            </a:pPr>
            <a:endParaRPr lang="pt-BR" sz="2000" dirty="0">
              <a:effectLst/>
              <a:latin typeface="Comic Sans MS" panose="030F0702030302020204" pitchFamily="66" charset="0"/>
              <a:ea typeface="Verdana" panose="020B0604030504040204" pitchFamily="34" charset="0"/>
            </a:endParaRPr>
          </a:p>
          <a:p>
            <a:pPr marL="457200" indent="-342900" fontAlgn="base">
              <a:buFont typeface="Wingdings" panose="05000000000000000000" pitchFamily="2" charset="2"/>
              <a:buChar char="§"/>
            </a:pPr>
            <a:r>
              <a:rPr lang="pt-BR" sz="2000" dirty="0">
                <a:effectLst/>
                <a:latin typeface="Comic Sans MS" panose="030F0702030302020204" pitchFamily="66" charset="0"/>
                <a:ea typeface="Verdana" panose="020B0604030504040204" pitchFamily="34" charset="0"/>
              </a:rPr>
              <a:t> Características das palavras: a 1ª polissílaba, a 2ª trissílaba, a 3ª a terceira dissílaba e a 4ª monossílaba. </a:t>
            </a:r>
          </a:p>
          <a:p>
            <a:pPr marL="457200" indent="-342900" fontAlgn="base">
              <a:buFont typeface="Wingdings" panose="05000000000000000000" pitchFamily="2" charset="2"/>
              <a:buChar char="§"/>
            </a:pPr>
            <a:endParaRPr lang="pt-BR" sz="2000" dirty="0">
              <a:effectLst/>
              <a:latin typeface="Comic Sans MS" panose="030F0702030302020204" pitchFamily="66" charset="0"/>
              <a:ea typeface="Verdana" panose="020B0604030504040204" pitchFamily="34" charset="0"/>
            </a:endParaRPr>
          </a:p>
          <a:p>
            <a:pPr marL="457200" indent="-342900" fontAlgn="base">
              <a:buFont typeface="Wingdings" panose="05000000000000000000" pitchFamily="2" charset="2"/>
              <a:buChar char="§"/>
            </a:pPr>
            <a:r>
              <a:rPr lang="pt-BR" sz="2000" dirty="0">
                <a:effectLst/>
                <a:latin typeface="Comic Sans MS" panose="030F0702030302020204" pitchFamily="66" charset="0"/>
                <a:ea typeface="Verdana" panose="020B0604030504040204" pitchFamily="34" charset="0"/>
              </a:rPr>
              <a:t>Outra característica importante: as palavras da lista não devem repetir as mesmas vogais em sílabas contíguas.  </a:t>
            </a:r>
          </a:p>
          <a:p>
            <a:pPr marL="457200" indent="-342900" fontAlgn="base">
              <a:buFont typeface="Wingdings" panose="05000000000000000000" pitchFamily="2" charset="2"/>
              <a:buChar char="§"/>
            </a:pPr>
            <a:endParaRPr lang="pt-BR" sz="2000" dirty="0">
              <a:effectLst/>
              <a:latin typeface="Comic Sans MS" panose="030F0702030302020204" pitchFamily="66" charset="0"/>
              <a:ea typeface="Verdana" panose="020B0604030504040204" pitchFamily="34" charset="0"/>
            </a:endParaRPr>
          </a:p>
          <a:p>
            <a:pPr marL="457200" indent="-342900" fontAlgn="base">
              <a:buFont typeface="Wingdings" panose="05000000000000000000" pitchFamily="2" charset="2"/>
              <a:buChar char="§"/>
            </a:pPr>
            <a:r>
              <a:rPr lang="pt-BR" sz="2000" dirty="0">
                <a:effectLst/>
                <a:latin typeface="Comic Sans MS" panose="030F0702030302020204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O professor deve solicitar a leitura do aluno assim que este der por terminada a escrita de cada item da lista. Essa leitura é importante,  pois ela permite ao professor verificar se o aluno estabelece algum tipo de correspondência entre partes do falado e partes do escrito. </a:t>
            </a:r>
            <a:endParaRPr lang="pt-BR" sz="2000" b="1" dirty="0">
              <a:effectLst/>
              <a:latin typeface="Comic Sans MS" panose="030F0702030302020204" pitchFamily="66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pt-BR" sz="2800" dirty="0">
                <a:latin typeface="Comic Sans MS" panose="030F0702030302020204" pitchFamily="66" charset="0"/>
              </a:rPr>
              <a:t>   </a:t>
            </a:r>
          </a:p>
          <a:p>
            <a:pPr algn="r"/>
            <a:endParaRPr lang="pt-BR" sz="1400" i="1" dirty="0"/>
          </a:p>
          <a:p>
            <a:pPr algn="r"/>
            <a:endParaRPr lang="pt-BR" sz="1400" i="1" dirty="0"/>
          </a:p>
          <a:p>
            <a:pPr algn="r"/>
            <a:endParaRPr lang="pt-BR" sz="1400" i="1" dirty="0"/>
          </a:p>
          <a:p>
            <a:endParaRPr lang="pt-BR" sz="1400" i="1" dirty="0"/>
          </a:p>
          <a:p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172972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29464B-A070-06E6-7F7C-53E1EB9C858E}"/>
              </a:ext>
            </a:extLst>
          </p:cNvPr>
          <p:cNvSpPr txBox="1"/>
          <p:nvPr/>
        </p:nvSpPr>
        <p:spPr>
          <a:xfrm>
            <a:off x="716357" y="745822"/>
            <a:ext cx="90584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Diagnóstico inicial </a:t>
            </a:r>
            <a:r>
              <a:rPr lang="pt-BR" sz="2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Por que é importante o professor saber o que sabe as crianças?</a:t>
            </a:r>
          </a:p>
          <a:p>
            <a:endParaRPr lang="pt-BR"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r"/>
            <a:endParaRPr lang="pt-BR" sz="1400" i="1" dirty="0"/>
          </a:p>
        </p:txBody>
      </p:sp>
      <p:sp>
        <p:nvSpPr>
          <p:cNvPr id="7" name="Google Shape;192;p11">
            <a:extLst>
              <a:ext uri="{FF2B5EF4-FFF2-40B4-BE49-F238E27FC236}">
                <a16:creationId xmlns:a16="http://schemas.microsoft.com/office/drawing/2014/main" id="{C8FE8CEA-5FFE-7127-050E-4D59E0C288C8}"/>
              </a:ext>
            </a:extLst>
          </p:cNvPr>
          <p:cNvSpPr/>
          <p:nvPr/>
        </p:nvSpPr>
        <p:spPr>
          <a:xfrm>
            <a:off x="716356" y="1761423"/>
            <a:ext cx="1062683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accent2"/>
              </a:buClr>
              <a:buSzPts val="1800"/>
            </a:pP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  <a:p>
            <a:pPr algn="just">
              <a:buClr>
                <a:schemeClr val="accent2"/>
              </a:buClr>
              <a:buSzPts val="1800"/>
            </a:pP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           C    O     L     A</a:t>
            </a:r>
          </a:p>
          <a:p>
            <a:pPr algn="just">
              <a:buClr>
                <a:schemeClr val="accent2"/>
              </a:buClr>
              <a:buSzPts val="1800"/>
            </a:pPr>
            <a:r>
              <a:rPr lang="pt-BR" sz="3600" b="1" dirty="0">
                <a:latin typeface="Viner Hand ITC" panose="03070502030502020203" pitchFamily="66" charset="0"/>
                <a:ea typeface="Verdana" panose="020B0604030504040204" pitchFamily="34" charset="0"/>
                <a:cs typeface="Montserrat"/>
                <a:sym typeface="Montserrat"/>
              </a:rPr>
              <a:t>                </a:t>
            </a:r>
            <a:r>
              <a:rPr lang="pt-BR" sz="2000" b="1" dirty="0" err="1">
                <a:latin typeface="Viner Hand ITC" panose="03070502030502020203" pitchFamily="66" charset="0"/>
                <a:ea typeface="Verdana" panose="020B0604030504040204" pitchFamily="34" charset="0"/>
                <a:cs typeface="Montserrat"/>
                <a:sym typeface="Montserrat"/>
              </a:rPr>
              <a:t>ce</a:t>
            </a:r>
            <a:r>
              <a:rPr lang="pt-BR" sz="2000" b="1" dirty="0">
                <a:latin typeface="Viner Hand ITC" panose="03070502030502020203" pitchFamily="66" charset="0"/>
                <a:ea typeface="Verdana" panose="020B0604030504040204" pitchFamily="34" charset="0"/>
                <a:cs typeface="Montserrat"/>
                <a:sym typeface="Montserrat"/>
              </a:rPr>
              <a:t>              </a:t>
            </a:r>
            <a:r>
              <a:rPr lang="pt-BR" sz="2000" b="1" dirty="0" err="1">
                <a:latin typeface="Viner Hand ITC" panose="03070502030502020203" pitchFamily="66" charset="0"/>
                <a:ea typeface="Verdana" panose="020B0604030504040204" pitchFamily="34" charset="0"/>
                <a:cs typeface="Montserrat"/>
                <a:sym typeface="Montserrat"/>
              </a:rPr>
              <a:t>bo</a:t>
            </a:r>
            <a:r>
              <a:rPr lang="pt-BR" sz="2000" b="1" dirty="0">
                <a:latin typeface="Viner Hand ITC" panose="03070502030502020203" pitchFamily="66" charset="0"/>
                <a:ea typeface="Verdana" panose="020B0604030504040204" pitchFamily="34" charset="0"/>
                <a:cs typeface="Montserrat"/>
                <a:sym typeface="Montserrat"/>
              </a:rPr>
              <a:t>                li              </a:t>
            </a:r>
            <a:r>
              <a:rPr lang="pt-BR" sz="2000" b="1" dirty="0" err="1">
                <a:latin typeface="Viner Hand ITC" panose="03070502030502020203" pitchFamily="66" charset="0"/>
                <a:ea typeface="Verdana" panose="020B0604030504040204" pitchFamily="34" charset="0"/>
                <a:cs typeface="Montserrat"/>
                <a:sym typeface="Montserrat"/>
              </a:rPr>
              <a:t>nha</a:t>
            </a:r>
            <a:endParaRPr lang="pt-BR" sz="3600" b="1" dirty="0">
              <a:latin typeface="Viner Hand ITC" panose="03070502030502020203" pitchFamily="66" charset="0"/>
              <a:ea typeface="Verdana" panose="020B0604030504040204" pitchFamily="34" charset="0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8003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822</TotalTime>
  <Words>1001</Words>
  <Application>Microsoft Office PowerPoint</Application>
  <PresentationFormat>Widescreen</PresentationFormat>
  <Paragraphs>141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2" baseType="lpstr">
      <vt:lpstr>Aharoni</vt:lpstr>
      <vt:lpstr>Arial</vt:lpstr>
      <vt:lpstr>Calibri</vt:lpstr>
      <vt:lpstr>Comic Sans MS</vt:lpstr>
      <vt:lpstr>Garamond</vt:lpstr>
      <vt:lpstr>Gotham-Light</vt:lpstr>
      <vt:lpstr>Impact</vt:lpstr>
      <vt:lpstr>Trebuchet MS</vt:lpstr>
      <vt:lpstr>Verdana</vt:lpstr>
      <vt:lpstr>Viner Hand ITC</vt:lpstr>
      <vt:lpstr>Wingdings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das Graças de Souza Donegati</dc:creator>
  <cp:lastModifiedBy>SINPEEM.EDU</cp:lastModifiedBy>
  <cp:revision>64</cp:revision>
  <dcterms:created xsi:type="dcterms:W3CDTF">2022-02-14T14:33:20Z</dcterms:created>
  <dcterms:modified xsi:type="dcterms:W3CDTF">2023-07-13T16:05:40Z</dcterms:modified>
</cp:coreProperties>
</file>