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4"/>
  </p:notesMasterIdLst>
  <p:sldIdLst>
    <p:sldId id="256" r:id="rId2"/>
    <p:sldId id="257" r:id="rId3"/>
    <p:sldId id="258" r:id="rId4"/>
    <p:sldId id="280" r:id="rId5"/>
    <p:sldId id="259" r:id="rId6"/>
    <p:sldId id="281" r:id="rId7"/>
    <p:sldId id="282" r:id="rId8"/>
    <p:sldId id="262" r:id="rId9"/>
    <p:sldId id="265" r:id="rId10"/>
    <p:sldId id="283" r:id="rId11"/>
    <p:sldId id="263" r:id="rId12"/>
    <p:sldId id="267" r:id="rId13"/>
    <p:sldId id="269" r:id="rId14"/>
    <p:sldId id="268" r:id="rId15"/>
    <p:sldId id="271" r:id="rId16"/>
    <p:sldId id="284" r:id="rId17"/>
    <p:sldId id="285" r:id="rId18"/>
    <p:sldId id="286" r:id="rId19"/>
    <p:sldId id="287" r:id="rId20"/>
    <p:sldId id="288" r:id="rId21"/>
    <p:sldId id="289"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E63F2-1EB5-4429-B799-A6B4D8EABEF7}" type="doc">
      <dgm:prSet loTypeId="urn:microsoft.com/office/officeart/2008/layout/RadialCluster" loCatId="relationship" qsTypeId="urn:microsoft.com/office/officeart/2005/8/quickstyle/3d9" qsCatId="3D" csTypeId="urn:microsoft.com/office/officeart/2005/8/colors/accent1_2" csCatId="accent1" phldr="1"/>
      <dgm:spPr/>
      <dgm:t>
        <a:bodyPr/>
        <a:lstStyle/>
        <a:p>
          <a:endParaRPr lang="pt-BR"/>
        </a:p>
      </dgm:t>
    </dgm:pt>
    <dgm:pt modelId="{15D03E70-27A4-4D6B-9C63-F8F3FBF814D4}">
      <dgm:prSet phldrT="[Texto]"/>
      <dgm:spPr/>
      <dgm:t>
        <a:bodyPr/>
        <a:lstStyle/>
        <a:p>
          <a:r>
            <a:rPr lang="pt-BR" dirty="0"/>
            <a:t>Documentação pedagógica</a:t>
          </a:r>
        </a:p>
      </dgm:t>
    </dgm:pt>
    <dgm:pt modelId="{BED481D8-0D47-4312-9C6E-2109F0FB2652}" type="parTrans" cxnId="{1BBD2AE6-109B-46FB-8FA5-BF5EE804637B}">
      <dgm:prSet/>
      <dgm:spPr/>
      <dgm:t>
        <a:bodyPr/>
        <a:lstStyle/>
        <a:p>
          <a:endParaRPr lang="pt-BR"/>
        </a:p>
      </dgm:t>
    </dgm:pt>
    <dgm:pt modelId="{56071ECF-74AC-41FA-A01B-50334FB4131E}" type="sibTrans" cxnId="{1BBD2AE6-109B-46FB-8FA5-BF5EE804637B}">
      <dgm:prSet/>
      <dgm:spPr/>
      <dgm:t>
        <a:bodyPr/>
        <a:lstStyle/>
        <a:p>
          <a:endParaRPr lang="pt-BR"/>
        </a:p>
      </dgm:t>
    </dgm:pt>
    <dgm:pt modelId="{01E6FBEC-848E-40AB-9D2C-E61D4F550F87}">
      <dgm:prSet phldrT="[Texto]"/>
      <dgm:spPr/>
      <dgm:t>
        <a:bodyPr/>
        <a:lstStyle/>
        <a:p>
          <a:r>
            <a:rPr lang="pt-BR" dirty="0"/>
            <a:t>observar</a:t>
          </a:r>
        </a:p>
      </dgm:t>
    </dgm:pt>
    <dgm:pt modelId="{357C942E-B856-434D-9F62-79DE4CAA061F}" type="parTrans" cxnId="{63A8F528-E8DC-4027-8D83-13D4EC553502}">
      <dgm:prSet/>
      <dgm:spPr/>
      <dgm:t>
        <a:bodyPr/>
        <a:lstStyle/>
        <a:p>
          <a:endParaRPr lang="pt-BR"/>
        </a:p>
      </dgm:t>
    </dgm:pt>
    <dgm:pt modelId="{1405A620-E44F-43FE-96E4-13C0D726C10C}" type="sibTrans" cxnId="{63A8F528-E8DC-4027-8D83-13D4EC553502}">
      <dgm:prSet/>
      <dgm:spPr/>
      <dgm:t>
        <a:bodyPr/>
        <a:lstStyle/>
        <a:p>
          <a:endParaRPr lang="pt-BR"/>
        </a:p>
      </dgm:t>
    </dgm:pt>
    <dgm:pt modelId="{CBCF2CA5-348D-4E12-A446-02E8672B6A50}">
      <dgm:prSet phldrT="[Texto]"/>
      <dgm:spPr/>
      <dgm:t>
        <a:bodyPr/>
        <a:lstStyle/>
        <a:p>
          <a:r>
            <a:rPr lang="pt-BR" dirty="0"/>
            <a:t>refletir</a:t>
          </a:r>
        </a:p>
      </dgm:t>
    </dgm:pt>
    <dgm:pt modelId="{66A4E0F6-DE9C-48FA-BF77-A597B17650C6}" type="parTrans" cxnId="{69822CA6-562E-4B5B-B6D8-DBA3785A5050}">
      <dgm:prSet/>
      <dgm:spPr/>
      <dgm:t>
        <a:bodyPr/>
        <a:lstStyle/>
        <a:p>
          <a:endParaRPr lang="pt-BR"/>
        </a:p>
      </dgm:t>
    </dgm:pt>
    <dgm:pt modelId="{477D3818-5A6D-4F10-B54C-39B7009F0DEF}" type="sibTrans" cxnId="{69822CA6-562E-4B5B-B6D8-DBA3785A5050}">
      <dgm:prSet/>
      <dgm:spPr/>
      <dgm:t>
        <a:bodyPr/>
        <a:lstStyle/>
        <a:p>
          <a:endParaRPr lang="pt-BR"/>
        </a:p>
      </dgm:t>
    </dgm:pt>
    <dgm:pt modelId="{9C2F85E1-FC10-4835-8E1C-6113081633A2}">
      <dgm:prSet phldrT="[Texto]"/>
      <dgm:spPr/>
      <dgm:t>
        <a:bodyPr/>
        <a:lstStyle/>
        <a:p>
          <a:r>
            <a:rPr lang="pt-BR" dirty="0"/>
            <a:t>registrar</a:t>
          </a:r>
        </a:p>
      </dgm:t>
    </dgm:pt>
    <dgm:pt modelId="{0F88937C-FF74-4340-A1D4-41DECAFFA65E}" type="parTrans" cxnId="{2F50E747-1CDA-42B7-AF78-B12974886D30}">
      <dgm:prSet/>
      <dgm:spPr/>
      <dgm:t>
        <a:bodyPr/>
        <a:lstStyle/>
        <a:p>
          <a:endParaRPr lang="pt-BR"/>
        </a:p>
      </dgm:t>
    </dgm:pt>
    <dgm:pt modelId="{BF1E1485-0338-419D-AF2F-B53048294FF0}" type="sibTrans" cxnId="{2F50E747-1CDA-42B7-AF78-B12974886D30}">
      <dgm:prSet/>
      <dgm:spPr/>
      <dgm:t>
        <a:bodyPr/>
        <a:lstStyle/>
        <a:p>
          <a:endParaRPr lang="pt-BR"/>
        </a:p>
      </dgm:t>
    </dgm:pt>
    <dgm:pt modelId="{B2E0FEE2-31F6-4546-A461-8BF53F474A6E}" type="pres">
      <dgm:prSet presAssocID="{BCBE63F2-1EB5-4429-B799-A6B4D8EABEF7}" presName="Name0" presStyleCnt="0">
        <dgm:presLayoutVars>
          <dgm:chMax val="1"/>
          <dgm:chPref val="1"/>
          <dgm:dir/>
          <dgm:animOne val="branch"/>
          <dgm:animLvl val="lvl"/>
        </dgm:presLayoutVars>
      </dgm:prSet>
      <dgm:spPr/>
    </dgm:pt>
    <dgm:pt modelId="{1709DBFF-E979-4FC1-8F61-80AF25E58F1E}" type="pres">
      <dgm:prSet presAssocID="{15D03E70-27A4-4D6B-9C63-F8F3FBF814D4}" presName="singleCycle" presStyleCnt="0"/>
      <dgm:spPr/>
    </dgm:pt>
    <dgm:pt modelId="{1EC2B119-A61F-46CE-A4F7-97DAA6332D51}" type="pres">
      <dgm:prSet presAssocID="{15D03E70-27A4-4D6B-9C63-F8F3FBF814D4}" presName="singleCenter" presStyleLbl="node1" presStyleIdx="0" presStyleCnt="4">
        <dgm:presLayoutVars>
          <dgm:chMax val="7"/>
          <dgm:chPref val="7"/>
        </dgm:presLayoutVars>
      </dgm:prSet>
      <dgm:spPr/>
    </dgm:pt>
    <dgm:pt modelId="{39DD8B3A-AFD1-4549-B9A1-CB63C7A4B52D}" type="pres">
      <dgm:prSet presAssocID="{357C942E-B856-434D-9F62-79DE4CAA061F}" presName="Name56" presStyleLbl="parChTrans1D2" presStyleIdx="0" presStyleCnt="3"/>
      <dgm:spPr/>
    </dgm:pt>
    <dgm:pt modelId="{E1D61ABF-5049-4579-BCBF-FFAFA4FF9DAD}" type="pres">
      <dgm:prSet presAssocID="{01E6FBEC-848E-40AB-9D2C-E61D4F550F87}" presName="text0" presStyleLbl="node1" presStyleIdx="1" presStyleCnt="4">
        <dgm:presLayoutVars>
          <dgm:bulletEnabled val="1"/>
        </dgm:presLayoutVars>
      </dgm:prSet>
      <dgm:spPr/>
    </dgm:pt>
    <dgm:pt modelId="{58285718-1802-48B2-B402-F204AA2B3240}" type="pres">
      <dgm:prSet presAssocID="{66A4E0F6-DE9C-48FA-BF77-A597B17650C6}" presName="Name56" presStyleLbl="parChTrans1D2" presStyleIdx="1" presStyleCnt="3"/>
      <dgm:spPr/>
    </dgm:pt>
    <dgm:pt modelId="{DDBA2CFE-5939-4F18-9073-79AC5CEDA691}" type="pres">
      <dgm:prSet presAssocID="{CBCF2CA5-348D-4E12-A446-02E8672B6A50}" presName="text0" presStyleLbl="node1" presStyleIdx="2" presStyleCnt="4">
        <dgm:presLayoutVars>
          <dgm:bulletEnabled val="1"/>
        </dgm:presLayoutVars>
      </dgm:prSet>
      <dgm:spPr/>
    </dgm:pt>
    <dgm:pt modelId="{75A61C3E-B382-4D19-8F8D-C9621D4EDD96}" type="pres">
      <dgm:prSet presAssocID="{0F88937C-FF74-4340-A1D4-41DECAFFA65E}" presName="Name56" presStyleLbl="parChTrans1D2" presStyleIdx="2" presStyleCnt="3"/>
      <dgm:spPr/>
    </dgm:pt>
    <dgm:pt modelId="{9E5D5E4C-C31F-4172-9826-C7E8D94BD7B8}" type="pres">
      <dgm:prSet presAssocID="{9C2F85E1-FC10-4835-8E1C-6113081633A2}" presName="text0" presStyleLbl="node1" presStyleIdx="3" presStyleCnt="4">
        <dgm:presLayoutVars>
          <dgm:bulletEnabled val="1"/>
        </dgm:presLayoutVars>
      </dgm:prSet>
      <dgm:spPr/>
    </dgm:pt>
  </dgm:ptLst>
  <dgm:cxnLst>
    <dgm:cxn modelId="{5086F603-6F2E-47F3-824F-D5BCE347F55B}" type="presOf" srcId="{01E6FBEC-848E-40AB-9D2C-E61D4F550F87}" destId="{E1D61ABF-5049-4579-BCBF-FFAFA4FF9DAD}" srcOrd="0" destOrd="0" presId="urn:microsoft.com/office/officeart/2008/layout/RadialCluster"/>
    <dgm:cxn modelId="{3A2F800E-4C0A-4BB2-B39C-56949C49B04D}" type="presOf" srcId="{9C2F85E1-FC10-4835-8E1C-6113081633A2}" destId="{9E5D5E4C-C31F-4172-9826-C7E8D94BD7B8}" srcOrd="0" destOrd="0" presId="urn:microsoft.com/office/officeart/2008/layout/RadialCluster"/>
    <dgm:cxn modelId="{63A8F528-E8DC-4027-8D83-13D4EC553502}" srcId="{15D03E70-27A4-4D6B-9C63-F8F3FBF814D4}" destId="{01E6FBEC-848E-40AB-9D2C-E61D4F550F87}" srcOrd="0" destOrd="0" parTransId="{357C942E-B856-434D-9F62-79DE4CAA061F}" sibTransId="{1405A620-E44F-43FE-96E4-13C0D726C10C}"/>
    <dgm:cxn modelId="{41D62D31-A25D-485B-8095-9AF34974F6F2}" type="presOf" srcId="{66A4E0F6-DE9C-48FA-BF77-A597B17650C6}" destId="{58285718-1802-48B2-B402-F204AA2B3240}" srcOrd="0" destOrd="0" presId="urn:microsoft.com/office/officeart/2008/layout/RadialCluster"/>
    <dgm:cxn modelId="{2F50E747-1CDA-42B7-AF78-B12974886D30}" srcId="{15D03E70-27A4-4D6B-9C63-F8F3FBF814D4}" destId="{9C2F85E1-FC10-4835-8E1C-6113081633A2}" srcOrd="2" destOrd="0" parTransId="{0F88937C-FF74-4340-A1D4-41DECAFFA65E}" sibTransId="{BF1E1485-0338-419D-AF2F-B53048294FF0}"/>
    <dgm:cxn modelId="{D915E885-72C8-4C31-BB4E-673E74B8F7AA}" type="presOf" srcId="{BCBE63F2-1EB5-4429-B799-A6B4D8EABEF7}" destId="{B2E0FEE2-31F6-4546-A461-8BF53F474A6E}" srcOrd="0" destOrd="0" presId="urn:microsoft.com/office/officeart/2008/layout/RadialCluster"/>
    <dgm:cxn modelId="{69822CA6-562E-4B5B-B6D8-DBA3785A5050}" srcId="{15D03E70-27A4-4D6B-9C63-F8F3FBF814D4}" destId="{CBCF2CA5-348D-4E12-A446-02E8672B6A50}" srcOrd="1" destOrd="0" parTransId="{66A4E0F6-DE9C-48FA-BF77-A597B17650C6}" sibTransId="{477D3818-5A6D-4F10-B54C-39B7009F0DEF}"/>
    <dgm:cxn modelId="{051B0FBE-2BE5-406B-BC7B-113B81786EE9}" type="presOf" srcId="{357C942E-B856-434D-9F62-79DE4CAA061F}" destId="{39DD8B3A-AFD1-4549-B9A1-CB63C7A4B52D}" srcOrd="0" destOrd="0" presId="urn:microsoft.com/office/officeart/2008/layout/RadialCluster"/>
    <dgm:cxn modelId="{7EBC91DF-2961-4051-9426-9AF7DD289873}" type="presOf" srcId="{15D03E70-27A4-4D6B-9C63-F8F3FBF814D4}" destId="{1EC2B119-A61F-46CE-A4F7-97DAA6332D51}" srcOrd="0" destOrd="0" presId="urn:microsoft.com/office/officeart/2008/layout/RadialCluster"/>
    <dgm:cxn modelId="{1BBD2AE6-109B-46FB-8FA5-BF5EE804637B}" srcId="{BCBE63F2-1EB5-4429-B799-A6B4D8EABEF7}" destId="{15D03E70-27A4-4D6B-9C63-F8F3FBF814D4}" srcOrd="0" destOrd="0" parTransId="{BED481D8-0D47-4312-9C6E-2109F0FB2652}" sibTransId="{56071ECF-74AC-41FA-A01B-50334FB4131E}"/>
    <dgm:cxn modelId="{EFF95EF0-20D9-44DD-95BF-91B788807E72}" type="presOf" srcId="{CBCF2CA5-348D-4E12-A446-02E8672B6A50}" destId="{DDBA2CFE-5939-4F18-9073-79AC5CEDA691}" srcOrd="0" destOrd="0" presId="urn:microsoft.com/office/officeart/2008/layout/RadialCluster"/>
    <dgm:cxn modelId="{DE5A07F9-ACC0-4E69-9380-D24A5248C575}" type="presOf" srcId="{0F88937C-FF74-4340-A1D4-41DECAFFA65E}" destId="{75A61C3E-B382-4D19-8F8D-C9621D4EDD96}" srcOrd="0" destOrd="0" presId="urn:microsoft.com/office/officeart/2008/layout/RadialCluster"/>
    <dgm:cxn modelId="{58284948-1124-43BE-A362-02C737D3A223}" type="presParOf" srcId="{B2E0FEE2-31F6-4546-A461-8BF53F474A6E}" destId="{1709DBFF-E979-4FC1-8F61-80AF25E58F1E}" srcOrd="0" destOrd="0" presId="urn:microsoft.com/office/officeart/2008/layout/RadialCluster"/>
    <dgm:cxn modelId="{D299F3A7-F4EB-4992-A0A0-BD000BF441E1}" type="presParOf" srcId="{1709DBFF-E979-4FC1-8F61-80AF25E58F1E}" destId="{1EC2B119-A61F-46CE-A4F7-97DAA6332D51}" srcOrd="0" destOrd="0" presId="urn:microsoft.com/office/officeart/2008/layout/RadialCluster"/>
    <dgm:cxn modelId="{865A5878-01FD-4D00-8B20-6D030814967C}" type="presParOf" srcId="{1709DBFF-E979-4FC1-8F61-80AF25E58F1E}" destId="{39DD8B3A-AFD1-4549-B9A1-CB63C7A4B52D}" srcOrd="1" destOrd="0" presId="urn:microsoft.com/office/officeart/2008/layout/RadialCluster"/>
    <dgm:cxn modelId="{A92E259A-AF2C-4031-BC37-2731ADC52DCF}" type="presParOf" srcId="{1709DBFF-E979-4FC1-8F61-80AF25E58F1E}" destId="{E1D61ABF-5049-4579-BCBF-FFAFA4FF9DAD}" srcOrd="2" destOrd="0" presId="urn:microsoft.com/office/officeart/2008/layout/RadialCluster"/>
    <dgm:cxn modelId="{6D0CAB76-CB10-431D-BA99-E2E2900FA550}" type="presParOf" srcId="{1709DBFF-E979-4FC1-8F61-80AF25E58F1E}" destId="{58285718-1802-48B2-B402-F204AA2B3240}" srcOrd="3" destOrd="0" presId="urn:microsoft.com/office/officeart/2008/layout/RadialCluster"/>
    <dgm:cxn modelId="{E19174F5-4D97-4B5D-9C2A-8315302CC5B7}" type="presParOf" srcId="{1709DBFF-E979-4FC1-8F61-80AF25E58F1E}" destId="{DDBA2CFE-5939-4F18-9073-79AC5CEDA691}" srcOrd="4" destOrd="0" presId="urn:microsoft.com/office/officeart/2008/layout/RadialCluster"/>
    <dgm:cxn modelId="{1FBBDDEB-6D90-4683-B491-D793B720AC98}" type="presParOf" srcId="{1709DBFF-E979-4FC1-8F61-80AF25E58F1E}" destId="{75A61C3E-B382-4D19-8F8D-C9621D4EDD96}" srcOrd="5" destOrd="0" presId="urn:microsoft.com/office/officeart/2008/layout/RadialCluster"/>
    <dgm:cxn modelId="{559A9D5B-C0AA-4F65-80AE-432761C32DC7}" type="presParOf" srcId="{1709DBFF-E979-4FC1-8F61-80AF25E58F1E}" destId="{9E5D5E4C-C31F-4172-9826-C7E8D94BD7B8}" srcOrd="6" destOrd="0" presId="urn:microsoft.com/office/officeart/2008/layout/RadialCluster"/>
  </dgm:cxnLst>
  <dgm:bg>
    <a:solidFill>
      <a:schemeClr val="tx2">
        <a:lumMod val="75000"/>
        <a:lumOff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2B119-A61F-46CE-A4F7-97DAA6332D51}">
      <dsp:nvSpPr>
        <dsp:cNvPr id="0" name=""/>
        <dsp:cNvSpPr/>
      </dsp:nvSpPr>
      <dsp:spPr>
        <a:xfrm>
          <a:off x="3018300" y="2555244"/>
          <a:ext cx="1647714" cy="1647714"/>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800100">
            <a:lnSpc>
              <a:spcPct val="90000"/>
            </a:lnSpc>
            <a:spcBef>
              <a:spcPct val="0"/>
            </a:spcBef>
            <a:spcAft>
              <a:spcPct val="35000"/>
            </a:spcAft>
            <a:buNone/>
          </a:pPr>
          <a:r>
            <a:rPr lang="pt-BR" sz="1800" kern="1200" dirty="0"/>
            <a:t>Documentação pedagógica</a:t>
          </a:r>
        </a:p>
      </dsp:txBody>
      <dsp:txXfrm>
        <a:off x="3098735" y="2635679"/>
        <a:ext cx="1486844" cy="1486844"/>
      </dsp:txXfrm>
    </dsp:sp>
    <dsp:sp modelId="{39DD8B3A-AFD1-4549-B9A1-CB63C7A4B52D}">
      <dsp:nvSpPr>
        <dsp:cNvPr id="0" name=""/>
        <dsp:cNvSpPr/>
      </dsp:nvSpPr>
      <dsp:spPr>
        <a:xfrm rot="16200000">
          <a:off x="3264256" y="1977342"/>
          <a:ext cx="1155802" cy="0"/>
        </a:xfrm>
        <a:custGeom>
          <a:avLst/>
          <a:gdLst/>
          <a:ahLst/>
          <a:cxnLst/>
          <a:rect l="0" t="0" r="0" b="0"/>
          <a:pathLst>
            <a:path>
              <a:moveTo>
                <a:pt x="0" y="0"/>
              </a:moveTo>
              <a:lnTo>
                <a:pt x="1155802" y="0"/>
              </a:lnTo>
            </a:path>
          </a:pathLst>
        </a:custGeom>
        <a:noFill/>
        <a:ln w="1587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1D61ABF-5049-4579-BCBF-FFAFA4FF9DAD}">
      <dsp:nvSpPr>
        <dsp:cNvPr id="0" name=""/>
        <dsp:cNvSpPr/>
      </dsp:nvSpPr>
      <dsp:spPr>
        <a:xfrm>
          <a:off x="3290173" y="295472"/>
          <a:ext cx="1103968" cy="1103968"/>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pt-BR" sz="2000" kern="1200" dirty="0"/>
            <a:t>observar</a:t>
          </a:r>
        </a:p>
      </dsp:txBody>
      <dsp:txXfrm>
        <a:off x="3344064" y="349363"/>
        <a:ext cx="996186" cy="996186"/>
      </dsp:txXfrm>
    </dsp:sp>
    <dsp:sp modelId="{58285718-1802-48B2-B402-F204AA2B3240}">
      <dsp:nvSpPr>
        <dsp:cNvPr id="0" name=""/>
        <dsp:cNvSpPr/>
      </dsp:nvSpPr>
      <dsp:spPr>
        <a:xfrm rot="1800000">
          <a:off x="4602848" y="4090495"/>
          <a:ext cx="942959" cy="0"/>
        </a:xfrm>
        <a:custGeom>
          <a:avLst/>
          <a:gdLst/>
          <a:ahLst/>
          <a:cxnLst/>
          <a:rect l="0" t="0" r="0" b="0"/>
          <a:pathLst>
            <a:path>
              <a:moveTo>
                <a:pt x="0" y="0"/>
              </a:moveTo>
              <a:lnTo>
                <a:pt x="942959" y="0"/>
              </a:lnTo>
            </a:path>
          </a:pathLst>
        </a:custGeom>
        <a:noFill/>
        <a:ln w="1587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DDBA2CFE-5939-4F18-9073-79AC5CEDA691}">
      <dsp:nvSpPr>
        <dsp:cNvPr id="0" name=""/>
        <dsp:cNvSpPr/>
      </dsp:nvSpPr>
      <dsp:spPr>
        <a:xfrm>
          <a:off x="5482642" y="4092939"/>
          <a:ext cx="1103968" cy="1103968"/>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sp3d extrusionH="28000" prstMaterial="matte"/>
        </a:bodyPr>
        <a:lstStyle/>
        <a:p>
          <a:pPr marL="0" lvl="0" indent="0" algn="ctr" defTabSz="1155700">
            <a:lnSpc>
              <a:spcPct val="90000"/>
            </a:lnSpc>
            <a:spcBef>
              <a:spcPct val="0"/>
            </a:spcBef>
            <a:spcAft>
              <a:spcPct val="35000"/>
            </a:spcAft>
            <a:buNone/>
          </a:pPr>
          <a:r>
            <a:rPr lang="pt-BR" sz="2600" kern="1200" dirty="0"/>
            <a:t>refletir</a:t>
          </a:r>
        </a:p>
      </dsp:txBody>
      <dsp:txXfrm>
        <a:off x="5536533" y="4146830"/>
        <a:ext cx="996186" cy="996186"/>
      </dsp:txXfrm>
    </dsp:sp>
    <dsp:sp modelId="{75A61C3E-B382-4D19-8F8D-C9621D4EDD96}">
      <dsp:nvSpPr>
        <dsp:cNvPr id="0" name=""/>
        <dsp:cNvSpPr/>
      </dsp:nvSpPr>
      <dsp:spPr>
        <a:xfrm rot="9000000">
          <a:off x="2138507" y="4090495"/>
          <a:ext cx="942959" cy="0"/>
        </a:xfrm>
        <a:custGeom>
          <a:avLst/>
          <a:gdLst/>
          <a:ahLst/>
          <a:cxnLst/>
          <a:rect l="0" t="0" r="0" b="0"/>
          <a:pathLst>
            <a:path>
              <a:moveTo>
                <a:pt x="0" y="0"/>
              </a:moveTo>
              <a:lnTo>
                <a:pt x="942959" y="0"/>
              </a:lnTo>
            </a:path>
          </a:pathLst>
        </a:custGeom>
        <a:noFill/>
        <a:ln w="1587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9E5D5E4C-C31F-4172-9826-C7E8D94BD7B8}">
      <dsp:nvSpPr>
        <dsp:cNvPr id="0" name=""/>
        <dsp:cNvSpPr/>
      </dsp:nvSpPr>
      <dsp:spPr>
        <a:xfrm>
          <a:off x="1097705" y="4092939"/>
          <a:ext cx="1103968" cy="1103968"/>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sp3d extrusionH="28000" prstMaterial="matte"/>
        </a:bodyPr>
        <a:lstStyle/>
        <a:p>
          <a:pPr marL="0" lvl="0" indent="0" algn="ctr" defTabSz="977900">
            <a:lnSpc>
              <a:spcPct val="90000"/>
            </a:lnSpc>
            <a:spcBef>
              <a:spcPct val="0"/>
            </a:spcBef>
            <a:spcAft>
              <a:spcPct val="35000"/>
            </a:spcAft>
            <a:buNone/>
          </a:pPr>
          <a:r>
            <a:rPr lang="pt-BR" sz="2200" kern="1200" dirty="0"/>
            <a:t>registrar</a:t>
          </a:r>
        </a:p>
      </dsp:txBody>
      <dsp:txXfrm>
        <a:off x="1151596" y="4146830"/>
        <a:ext cx="996186" cy="99618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AB859-164B-43CF-9165-F5DC084A915E}" type="datetimeFigureOut">
              <a:rPr lang="pt-BR" smtClean="0"/>
              <a:t>10/04/2023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A197C-9061-4A54-8489-A9931E25D3AE}" type="slidenum">
              <a:rPr lang="pt-BR" smtClean="0"/>
              <a:t>‹nº›</a:t>
            </a:fld>
            <a:endParaRPr lang="pt-BR" dirty="0"/>
          </a:p>
        </p:txBody>
      </p:sp>
    </p:spTree>
    <p:extLst>
      <p:ext uri="{BB962C8B-B14F-4D97-AF65-F5344CB8AC3E}">
        <p14:creationId xmlns:p14="http://schemas.microsoft.com/office/powerpoint/2010/main" val="323611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AAA197C-9061-4A54-8489-A9931E25D3AE}" type="slidenum">
              <a:rPr lang="pt-BR" smtClean="0"/>
              <a:t>1</a:t>
            </a:fld>
            <a:endParaRPr lang="pt-BR" dirty="0"/>
          </a:p>
        </p:txBody>
      </p:sp>
    </p:spTree>
    <p:extLst>
      <p:ext uri="{BB962C8B-B14F-4D97-AF65-F5344CB8AC3E}">
        <p14:creationId xmlns:p14="http://schemas.microsoft.com/office/powerpoint/2010/main" val="21172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AAA197C-9061-4A54-8489-A9931E25D3AE}" type="slidenum">
              <a:rPr lang="pt-BR" smtClean="0"/>
              <a:t>2</a:t>
            </a:fld>
            <a:endParaRPr lang="pt-BR" dirty="0"/>
          </a:p>
        </p:txBody>
      </p:sp>
    </p:spTree>
    <p:extLst>
      <p:ext uri="{BB962C8B-B14F-4D97-AF65-F5344CB8AC3E}">
        <p14:creationId xmlns:p14="http://schemas.microsoft.com/office/powerpoint/2010/main" val="2896844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F59A01-40F6-44B9-A8B6-E663F12E1FEB}" type="datetime1">
              <a:rPr lang="en-US" smtClean="0"/>
              <a:t>4/10/2023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40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0D4C1860-C692-42DD-96D1-EBAE4F4A9CAB}"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4302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6873634-3942-4DA7-9F9B-A1F7B2EE32B2}"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72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5885A54-5DFD-400C-AACF-E2DCACAC7157}"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7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CD88DF5A-1FA6-4B90-A89E-990F731649AA}"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699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F98754D-9933-4268-906D-A5FD1B109031}"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66A31F9-D182-41A2-87DD-5E3BE3E0F493}"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21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66A9DB-27D9-48E0-B8EB-6B3EE9FC3969}"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47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3C092B-99CD-48F8-AFA2-BC77D631D4B2}"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58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57E336-350C-4EFE-9C7C-89BE22A2BCB6}"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5288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F928B13-42F0-4AF5-A6F8-CC3416C0A040}"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77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A3ECFC3-8D4D-4C3C-B3D1-08C2734C35B3}"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506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553F4A7-C9A3-495A-9094-DA6BDB6CD0EF}" type="datetime1">
              <a:rPr lang="en-US" smtClean="0"/>
              <a:t>4/10/2023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66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36B6740-87FD-475B-A96A-E80C7968B865}" type="datetime1">
              <a:rPr lang="en-US" smtClean="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58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CAD6-6E58-4A76-9725-980D8D9BDBC4}" type="datetime1">
              <a:rPr lang="en-US" smtClean="0"/>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360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1B7197A1-8356-45F5-9433-E778EE676E8B}"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82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7B87C45-4281-4C9A-BACB-128DD629AD1E}"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8177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23E4E0-3A0C-4373-9D33-6B2607B4F4E2}" type="datetime1">
              <a:rPr lang="en-US" smtClean="0"/>
              <a:t>4/10/2023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261471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br.pinterest.com/pin/14425661314345266/" TargetMode="External"/><Relationship Id="rId5" Type="http://schemas.openxmlformats.org/officeDocument/2006/relationships/hyperlink" Target="https://www.floripacriativo.com.br/site/wp-content/gallery/educacao-infantil-documentacao-pedagogica/IMG_1230.jp"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248" y="440388"/>
            <a:ext cx="1700787" cy="1682499"/>
          </a:xfrm>
          <a:prstGeom prst="rect">
            <a:avLst/>
          </a:prstGeom>
        </p:spPr>
      </p:pic>
      <p:sp>
        <p:nvSpPr>
          <p:cNvPr id="11" name="Retângulo 10"/>
          <p:cNvSpPr/>
          <p:nvPr/>
        </p:nvSpPr>
        <p:spPr>
          <a:xfrm>
            <a:off x="2321169" y="680888"/>
            <a:ext cx="7541846" cy="584775"/>
          </a:xfrm>
          <a:prstGeom prst="rect">
            <a:avLst/>
          </a:prstGeom>
        </p:spPr>
        <p:txBody>
          <a:bodyPr wrap="square">
            <a:spAutoFit/>
          </a:bodyPr>
          <a:lstStyle/>
          <a:p>
            <a:pPr algn="ctr"/>
            <a:r>
              <a:rPr lang="pt-BR" sz="3200" kern="1800" dirty="0">
                <a:solidFill>
                  <a:srgbClr val="FF0000"/>
                </a:solidFill>
                <a:latin typeface="Impact" panose="020B0806030902050204" pitchFamily="34" charset="0"/>
                <a:ea typeface="Times New Roman" panose="02020603050405020304" pitchFamily="18" charset="0"/>
              </a:rPr>
              <a:t>CURSO EaD</a:t>
            </a:r>
          </a:p>
        </p:txBody>
      </p:sp>
      <p:sp>
        <p:nvSpPr>
          <p:cNvPr id="3" name="CaixaDeTexto 2">
            <a:extLst>
              <a:ext uri="{FF2B5EF4-FFF2-40B4-BE49-F238E27FC236}">
                <a16:creationId xmlns:a16="http://schemas.microsoft.com/office/drawing/2014/main" id="{0DD4BAD7-853F-EED8-1C85-35F5DA73ADEF}"/>
              </a:ext>
            </a:extLst>
          </p:cNvPr>
          <p:cNvSpPr txBox="1"/>
          <p:nvPr/>
        </p:nvSpPr>
        <p:spPr>
          <a:xfrm>
            <a:off x="2871787" y="1592071"/>
            <a:ext cx="6000749" cy="2062103"/>
          </a:xfrm>
          <a:prstGeom prst="rect">
            <a:avLst/>
          </a:prstGeom>
          <a:noFill/>
        </p:spPr>
        <p:txBody>
          <a:bodyPr wrap="square">
            <a:spAutoFit/>
          </a:bodyPr>
          <a:lstStyle/>
          <a:p>
            <a:pPr algn="ctr"/>
            <a:r>
              <a:rPr lang="pt-BR" sz="3200" b="1" dirty="0"/>
              <a:t>Intencionalidade e documentação pedagógica: o estreito diálogo entre teoria e prática</a:t>
            </a:r>
          </a:p>
        </p:txBody>
      </p:sp>
      <p:sp>
        <p:nvSpPr>
          <p:cNvPr id="2" name="Retângulo 1">
            <a:extLst>
              <a:ext uri="{FF2B5EF4-FFF2-40B4-BE49-F238E27FC236}">
                <a16:creationId xmlns:a16="http://schemas.microsoft.com/office/drawing/2014/main" id="{8876388A-65D1-AD0E-542B-283D75199AC2}"/>
              </a:ext>
            </a:extLst>
          </p:cNvPr>
          <p:cNvSpPr/>
          <p:nvPr/>
        </p:nvSpPr>
        <p:spPr>
          <a:xfrm>
            <a:off x="5939406" y="4077050"/>
            <a:ext cx="2592198" cy="7717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b="1" dirty="0">
                <a:solidFill>
                  <a:schemeClr val="tx1"/>
                </a:solidFill>
              </a:rPr>
              <a:t>ENCONTRO DOIS</a:t>
            </a:r>
          </a:p>
        </p:txBody>
      </p:sp>
    </p:spTree>
    <p:extLst>
      <p:ext uri="{BB962C8B-B14F-4D97-AF65-F5344CB8AC3E}">
        <p14:creationId xmlns:p14="http://schemas.microsoft.com/office/powerpoint/2010/main" val="32693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10</a:t>
            </a:fld>
            <a:endParaRPr lang="en-US"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855" y="745822"/>
            <a:ext cx="1700787" cy="1682499"/>
          </a:xfrm>
          <a:prstGeom prst="rect">
            <a:avLst/>
          </a:prstGeom>
        </p:spPr>
      </p:pic>
      <p:sp>
        <p:nvSpPr>
          <p:cNvPr id="5" name="Subtítulo 2">
            <a:extLst>
              <a:ext uri="{FF2B5EF4-FFF2-40B4-BE49-F238E27FC236}">
                <a16:creationId xmlns:a16="http://schemas.microsoft.com/office/drawing/2014/main" id="{A37F39F5-EFA6-4D21-A675-BD7BE7181A79}"/>
              </a:ext>
            </a:extLst>
          </p:cNvPr>
          <p:cNvSpPr txBox="1">
            <a:spLocks/>
          </p:cNvSpPr>
          <p:nvPr/>
        </p:nvSpPr>
        <p:spPr>
          <a:xfrm>
            <a:off x="1156675" y="1587071"/>
            <a:ext cx="8542217" cy="457926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336430" y="753209"/>
            <a:ext cx="8284308"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4" name="Retângulo 3">
            <a:extLst>
              <a:ext uri="{FF2B5EF4-FFF2-40B4-BE49-F238E27FC236}">
                <a16:creationId xmlns:a16="http://schemas.microsoft.com/office/drawing/2014/main" id="{4AFDE0EF-9A8E-E90B-EE15-DF5327730379}"/>
              </a:ext>
            </a:extLst>
          </p:cNvPr>
          <p:cNvSpPr/>
          <p:nvPr/>
        </p:nvSpPr>
        <p:spPr>
          <a:xfrm>
            <a:off x="1336431" y="1587071"/>
            <a:ext cx="8284308" cy="4245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pt-BR" sz="2800" dirty="0"/>
              <a:t>Documentação, de acordo com o dicionário Houaiss (2001), significa “[...] ato, processo ou efeito de documentar. Reunião de documentos com o propósito de esclarecer ou provar alguma coisa”</a:t>
            </a:r>
          </a:p>
        </p:txBody>
      </p:sp>
    </p:spTree>
    <p:extLst>
      <p:ext uri="{BB962C8B-B14F-4D97-AF65-F5344CB8AC3E}">
        <p14:creationId xmlns:p14="http://schemas.microsoft.com/office/powerpoint/2010/main" val="388605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Retângulo 3"/>
          <p:cNvSpPr/>
          <p:nvPr/>
        </p:nvSpPr>
        <p:spPr>
          <a:xfrm>
            <a:off x="1176929" y="779493"/>
            <a:ext cx="8365655" cy="707886"/>
          </a:xfrm>
          <a:prstGeom prst="rect">
            <a:avLst/>
          </a:prstGeom>
        </p:spPr>
        <p:txBody>
          <a:bodyPr wrap="square">
            <a:spAutoFit/>
          </a:bodyPr>
          <a:lstStyle/>
          <a:p>
            <a:pPr algn="ctr"/>
            <a:r>
              <a:rPr lang="pt-BR" sz="4000" b="1" dirty="0">
                <a:effectLst>
                  <a:outerShdw blurRad="38100" dist="38100" dir="2700000" algn="tl">
                    <a:srgbClr val="000000">
                      <a:alpha val="43137"/>
                    </a:srgbClr>
                  </a:outerShdw>
                </a:effectLst>
              </a:rPr>
              <a:t>Avaliação</a:t>
            </a:r>
            <a:endParaRPr lang="pt-BR" sz="3200" dirty="0"/>
          </a:p>
        </p:txBody>
      </p:sp>
      <p:sp>
        <p:nvSpPr>
          <p:cNvPr id="5" name="Subtítulo 4">
            <a:extLst>
              <a:ext uri="{FF2B5EF4-FFF2-40B4-BE49-F238E27FC236}">
                <a16:creationId xmlns:a16="http://schemas.microsoft.com/office/drawing/2014/main" id="{4C078ABC-0ECF-438E-805A-405A8A317BB9}"/>
              </a:ext>
            </a:extLst>
          </p:cNvPr>
          <p:cNvSpPr txBox="1">
            <a:spLocks/>
          </p:cNvSpPr>
          <p:nvPr/>
        </p:nvSpPr>
        <p:spPr>
          <a:xfrm>
            <a:off x="1176929" y="1448303"/>
            <a:ext cx="8365655" cy="474148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br>
              <a:rPr lang="pt-BR" dirty="0"/>
            </a:b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7" name="Retângulo 6"/>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76929" y="716973"/>
            <a:ext cx="8365655"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pic>
        <p:nvPicPr>
          <p:cNvPr id="9" name="Imagem 8">
            <a:extLst>
              <a:ext uri="{FF2B5EF4-FFF2-40B4-BE49-F238E27FC236}">
                <a16:creationId xmlns:a16="http://schemas.microsoft.com/office/drawing/2014/main" id="{8A5DDAB0-5CCC-FE87-3E10-DECD893C2157}"/>
              </a:ext>
            </a:extLst>
          </p:cNvPr>
          <p:cNvPicPr>
            <a:picLocks noChangeAspect="1"/>
          </p:cNvPicPr>
          <p:nvPr/>
        </p:nvPicPr>
        <p:blipFill rotWithShape="1">
          <a:blip r:embed="rId3"/>
          <a:srcRect l="12386" t="25847" r="50796" b="12945"/>
          <a:stretch/>
        </p:blipFill>
        <p:spPr>
          <a:xfrm>
            <a:off x="1176929" y="1620285"/>
            <a:ext cx="3917964" cy="3967517"/>
          </a:xfrm>
          <a:prstGeom prst="rect">
            <a:avLst/>
          </a:prstGeom>
        </p:spPr>
      </p:pic>
      <p:pic>
        <p:nvPicPr>
          <p:cNvPr id="11" name="Imagem 10">
            <a:extLst>
              <a:ext uri="{FF2B5EF4-FFF2-40B4-BE49-F238E27FC236}">
                <a16:creationId xmlns:a16="http://schemas.microsoft.com/office/drawing/2014/main" id="{ED8F2FD3-54E6-1E6F-4B68-18C6E9473B71}"/>
              </a:ext>
            </a:extLst>
          </p:cNvPr>
          <p:cNvPicPr>
            <a:picLocks noChangeAspect="1"/>
          </p:cNvPicPr>
          <p:nvPr/>
        </p:nvPicPr>
        <p:blipFill rotWithShape="1">
          <a:blip r:embed="rId4"/>
          <a:srcRect l="29316" t="17687" r="20341" b="19581"/>
          <a:stretch/>
        </p:blipFill>
        <p:spPr>
          <a:xfrm>
            <a:off x="5685143" y="1620285"/>
            <a:ext cx="4027187" cy="3893825"/>
          </a:xfrm>
          <a:prstGeom prst="rect">
            <a:avLst/>
          </a:prstGeom>
        </p:spPr>
      </p:pic>
      <p:sp>
        <p:nvSpPr>
          <p:cNvPr id="12" name="Retângulo 11">
            <a:extLst>
              <a:ext uri="{FF2B5EF4-FFF2-40B4-BE49-F238E27FC236}">
                <a16:creationId xmlns:a16="http://schemas.microsoft.com/office/drawing/2014/main" id="{4338B167-2F6F-FC5E-3A11-5A422EA91122}"/>
              </a:ext>
            </a:extLst>
          </p:cNvPr>
          <p:cNvSpPr/>
          <p:nvPr/>
        </p:nvSpPr>
        <p:spPr>
          <a:xfrm>
            <a:off x="1814945" y="779492"/>
            <a:ext cx="6442364" cy="490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Dois exemplos...</a:t>
            </a:r>
          </a:p>
        </p:txBody>
      </p:sp>
      <p:sp>
        <p:nvSpPr>
          <p:cNvPr id="14" name="CaixaDeTexto 13">
            <a:extLst>
              <a:ext uri="{FF2B5EF4-FFF2-40B4-BE49-F238E27FC236}">
                <a16:creationId xmlns:a16="http://schemas.microsoft.com/office/drawing/2014/main" id="{1933924F-970A-9F50-6740-3CE070AF4515}"/>
              </a:ext>
            </a:extLst>
          </p:cNvPr>
          <p:cNvSpPr txBox="1"/>
          <p:nvPr/>
        </p:nvSpPr>
        <p:spPr>
          <a:xfrm>
            <a:off x="5794366" y="5587802"/>
            <a:ext cx="3917964" cy="338554"/>
          </a:xfrm>
          <a:prstGeom prst="rect">
            <a:avLst/>
          </a:prstGeom>
          <a:noFill/>
        </p:spPr>
        <p:txBody>
          <a:bodyPr wrap="square">
            <a:spAutoFit/>
          </a:bodyPr>
          <a:lstStyle/>
          <a:p>
            <a:pPr algn="r"/>
            <a:r>
              <a:rPr lang="pt-BR" sz="800" dirty="0">
                <a:hlinkClick r:id="rId5"/>
              </a:rPr>
              <a:t>https://www.floripacriativo.com.br/site/wp-content/gallery/educacao-infantil-documentacao-pedagogica/IMG_1230.jp</a:t>
            </a:r>
            <a:r>
              <a:rPr lang="pt-BR" sz="800" dirty="0"/>
              <a:t> g</a:t>
            </a:r>
          </a:p>
        </p:txBody>
      </p:sp>
      <p:sp>
        <p:nvSpPr>
          <p:cNvPr id="16" name="CaixaDeTexto 15">
            <a:extLst>
              <a:ext uri="{FF2B5EF4-FFF2-40B4-BE49-F238E27FC236}">
                <a16:creationId xmlns:a16="http://schemas.microsoft.com/office/drawing/2014/main" id="{CC7D4E26-ADCF-C6D0-CAC1-79BEC558900D}"/>
              </a:ext>
            </a:extLst>
          </p:cNvPr>
          <p:cNvSpPr txBox="1"/>
          <p:nvPr/>
        </p:nvSpPr>
        <p:spPr>
          <a:xfrm rot="10800000" flipV="1">
            <a:off x="1176929" y="5510858"/>
            <a:ext cx="3975868" cy="246221"/>
          </a:xfrm>
          <a:prstGeom prst="rect">
            <a:avLst/>
          </a:prstGeom>
          <a:noFill/>
        </p:spPr>
        <p:txBody>
          <a:bodyPr wrap="square">
            <a:spAutoFit/>
          </a:bodyPr>
          <a:lstStyle/>
          <a:p>
            <a:r>
              <a:rPr lang="pt-BR" sz="1000" dirty="0">
                <a:hlinkClick r:id="rId6"/>
              </a:rPr>
              <a:t>https://br.pinterest.com/pin/14425661314345266/</a:t>
            </a:r>
            <a:r>
              <a:rPr lang="pt-BR" sz="1000" dirty="0"/>
              <a:t> </a:t>
            </a:r>
          </a:p>
        </p:txBody>
      </p:sp>
    </p:spTree>
    <p:extLst>
      <p:ext uri="{BB962C8B-B14F-4D97-AF65-F5344CB8AC3E}">
        <p14:creationId xmlns:p14="http://schemas.microsoft.com/office/powerpoint/2010/main" val="307105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Espaço Reservado para Conteúdo 2"/>
          <p:cNvSpPr txBox="1">
            <a:spLocks/>
          </p:cNvSpPr>
          <p:nvPr/>
        </p:nvSpPr>
        <p:spPr>
          <a:xfrm>
            <a:off x="1169114" y="1542592"/>
            <a:ext cx="8365655" cy="470580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buFont typeface="Arial"/>
              <a:buNone/>
            </a:pPr>
            <a:endParaRPr lang="pt-BR" sz="2800" dirty="0">
              <a:latin typeface="Calibri" panose="020F0502020204030204" pitchFamily="34" charset="0"/>
              <a:cs typeface="Calibri" panose="020F0502020204030204" pitchFamily="34" charset="0"/>
            </a:endParaRPr>
          </a:p>
        </p:txBody>
      </p:sp>
      <p:sp>
        <p:nvSpPr>
          <p:cNvPr id="9" name="Retângulo 8"/>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10" name="Retângulo 9"/>
          <p:cNvSpPr/>
          <p:nvPr/>
        </p:nvSpPr>
        <p:spPr>
          <a:xfrm>
            <a:off x="1246649" y="789716"/>
            <a:ext cx="828812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3" name="Retângulo 2">
            <a:extLst>
              <a:ext uri="{FF2B5EF4-FFF2-40B4-BE49-F238E27FC236}">
                <a16:creationId xmlns:a16="http://schemas.microsoft.com/office/drawing/2014/main" id="{A35FE244-620C-F7FD-B550-6F11D7C90FC9}"/>
              </a:ext>
            </a:extLst>
          </p:cNvPr>
          <p:cNvSpPr/>
          <p:nvPr/>
        </p:nvSpPr>
        <p:spPr>
          <a:xfrm>
            <a:off x="1454727" y="1814945"/>
            <a:ext cx="8257605" cy="4003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b="1" dirty="0">
              <a:solidFill>
                <a:schemeClr val="tx1"/>
              </a:solidFill>
            </a:endParaRPr>
          </a:p>
          <a:p>
            <a:pPr algn="ctr"/>
            <a:endParaRPr lang="pt-BR" sz="3600" b="1" dirty="0">
              <a:solidFill>
                <a:schemeClr val="tx1"/>
              </a:solidFill>
            </a:endParaRPr>
          </a:p>
          <a:p>
            <a:pPr algn="ctr"/>
            <a:endParaRPr lang="pt-BR" sz="3600" b="1" dirty="0">
              <a:solidFill>
                <a:schemeClr val="tx1"/>
              </a:solidFill>
            </a:endParaRPr>
          </a:p>
          <a:p>
            <a:pPr algn="ctr"/>
            <a:r>
              <a:rPr lang="pt-BR" sz="3600" b="1" dirty="0">
                <a:solidFill>
                  <a:schemeClr val="tx1"/>
                </a:solidFill>
              </a:rPr>
              <a:t>O que os registros dizem?</a:t>
            </a:r>
          </a:p>
          <a:p>
            <a:pPr algn="ctr"/>
            <a:endParaRPr lang="pt-BR" sz="3600" b="1" dirty="0">
              <a:solidFill>
                <a:schemeClr val="tx1"/>
              </a:solidFill>
            </a:endParaRPr>
          </a:p>
          <a:p>
            <a:pPr algn="ctr"/>
            <a:endParaRPr lang="pt-BR" sz="3600" b="1" dirty="0">
              <a:solidFill>
                <a:schemeClr val="tx1"/>
              </a:solidFill>
            </a:endParaRPr>
          </a:p>
          <a:p>
            <a:pPr algn="ctr"/>
            <a:endParaRPr lang="pt-BR" sz="3600" b="1" dirty="0">
              <a:solidFill>
                <a:schemeClr val="tx1"/>
              </a:solidFill>
            </a:endParaRPr>
          </a:p>
          <a:p>
            <a:pPr algn="ctr"/>
            <a:endParaRPr lang="pt-BR" sz="3600" b="1" dirty="0">
              <a:solidFill>
                <a:schemeClr val="tx1"/>
              </a:solidFill>
            </a:endParaRPr>
          </a:p>
          <a:p>
            <a:pPr algn="ctr"/>
            <a:endParaRPr lang="pt-BR" sz="3600" b="1" dirty="0">
              <a:solidFill>
                <a:schemeClr val="tx1"/>
              </a:solidFill>
            </a:endParaRPr>
          </a:p>
        </p:txBody>
      </p:sp>
    </p:spTree>
    <p:extLst>
      <p:ext uri="{BB962C8B-B14F-4D97-AF65-F5344CB8AC3E}">
        <p14:creationId xmlns:p14="http://schemas.microsoft.com/office/powerpoint/2010/main" val="131935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etângulo 2"/>
          <p:cNvSpPr/>
          <p:nvPr/>
        </p:nvSpPr>
        <p:spPr>
          <a:xfrm>
            <a:off x="1246649" y="771678"/>
            <a:ext cx="828812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222" y="771678"/>
            <a:ext cx="1700787" cy="1682499"/>
          </a:xfrm>
          <a:prstGeom prst="rect">
            <a:avLst/>
          </a:prstGeom>
        </p:spPr>
      </p:pic>
      <p:sp>
        <p:nvSpPr>
          <p:cNvPr id="5" name="Retângulo 4">
            <a:extLst>
              <a:ext uri="{FF2B5EF4-FFF2-40B4-BE49-F238E27FC236}">
                <a16:creationId xmlns:a16="http://schemas.microsoft.com/office/drawing/2014/main" id="{E5BC5B38-7883-30D1-BCA6-A0E10C39912D}"/>
              </a:ext>
            </a:extLst>
          </p:cNvPr>
          <p:cNvSpPr/>
          <p:nvPr/>
        </p:nvSpPr>
        <p:spPr>
          <a:xfrm>
            <a:off x="1510145" y="1981200"/>
            <a:ext cx="8132619" cy="3408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chemeClr val="tx1"/>
                </a:solidFill>
              </a:rPr>
              <a:t>Outro exemplo...</a:t>
            </a:r>
          </a:p>
          <a:p>
            <a:pPr algn="ctr"/>
            <a:r>
              <a:rPr lang="pt-BR" sz="3600" b="1" dirty="0">
                <a:solidFill>
                  <a:schemeClr val="tx1"/>
                </a:solidFill>
              </a:rPr>
              <a:t>Transcrição do </a:t>
            </a:r>
            <a:r>
              <a:rPr lang="pt-BR" sz="3600" b="1" i="1" dirty="0">
                <a:solidFill>
                  <a:schemeClr val="tx1"/>
                </a:solidFill>
              </a:rPr>
              <a:t>blog</a:t>
            </a:r>
            <a:r>
              <a:rPr lang="pt-BR" sz="3600" b="1" dirty="0">
                <a:solidFill>
                  <a:schemeClr val="tx1"/>
                </a:solidFill>
              </a:rPr>
              <a:t> de um colégio de São Paulo</a:t>
            </a:r>
          </a:p>
          <a:p>
            <a:pPr algn="ctr"/>
            <a:r>
              <a:rPr lang="pt-BR" sz="3600" b="1" dirty="0">
                <a:solidFill>
                  <a:schemeClr val="tx1"/>
                </a:solidFill>
              </a:rPr>
              <a:t> </a:t>
            </a:r>
          </a:p>
          <a:p>
            <a:pPr algn="ctr"/>
            <a:endParaRPr lang="pt-BR" sz="3600" b="1" dirty="0">
              <a:solidFill>
                <a:schemeClr val="tx1"/>
              </a:solidFill>
            </a:endParaRPr>
          </a:p>
          <a:p>
            <a:pPr algn="ctr"/>
            <a:endParaRPr lang="pt-BR" sz="3600" b="1" dirty="0">
              <a:solidFill>
                <a:schemeClr val="tx1"/>
              </a:solidFill>
            </a:endParaRPr>
          </a:p>
        </p:txBody>
      </p:sp>
    </p:spTree>
    <p:extLst>
      <p:ext uri="{BB962C8B-B14F-4D97-AF65-F5344CB8AC3E}">
        <p14:creationId xmlns:p14="http://schemas.microsoft.com/office/powerpoint/2010/main" val="420058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sp>
        <p:nvSpPr>
          <p:cNvPr id="7" name="Retângulo 6">
            <a:extLst>
              <a:ext uri="{FF2B5EF4-FFF2-40B4-BE49-F238E27FC236}">
                <a16:creationId xmlns:a16="http://schemas.microsoft.com/office/drawing/2014/main" id="{60149832-0B47-20EF-56D8-29562125B4F7}"/>
              </a:ext>
            </a:extLst>
          </p:cNvPr>
          <p:cNvSpPr/>
          <p:nvPr/>
        </p:nvSpPr>
        <p:spPr>
          <a:xfrm>
            <a:off x="1039091" y="1080655"/>
            <a:ext cx="8605093" cy="46551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p>
        </p:txBody>
      </p:sp>
      <p:pic>
        <p:nvPicPr>
          <p:cNvPr id="10" name="Imagem 9">
            <a:extLst>
              <a:ext uri="{FF2B5EF4-FFF2-40B4-BE49-F238E27FC236}">
                <a16:creationId xmlns:a16="http://schemas.microsoft.com/office/drawing/2014/main" id="{05F24268-DAB6-9DF6-9CD5-D3BAE8B9824B}"/>
              </a:ext>
            </a:extLst>
          </p:cNvPr>
          <p:cNvPicPr>
            <a:picLocks noChangeAspect="1"/>
          </p:cNvPicPr>
          <p:nvPr/>
        </p:nvPicPr>
        <p:blipFill rotWithShape="1">
          <a:blip r:embed="rId3"/>
          <a:srcRect l="15055" t="20795" r="14366" b="18974"/>
          <a:stretch/>
        </p:blipFill>
        <p:spPr>
          <a:xfrm>
            <a:off x="956505" y="1080655"/>
            <a:ext cx="8730458" cy="4696689"/>
          </a:xfrm>
          <a:prstGeom prst="rect">
            <a:avLst/>
          </a:prstGeom>
        </p:spPr>
      </p:pic>
      <p:sp>
        <p:nvSpPr>
          <p:cNvPr id="11" name="Retângulo 10">
            <a:extLst>
              <a:ext uri="{FF2B5EF4-FFF2-40B4-BE49-F238E27FC236}">
                <a16:creationId xmlns:a16="http://schemas.microsoft.com/office/drawing/2014/main" id="{317B917F-F1A2-8D10-F664-19601C9FF42C}"/>
              </a:ext>
            </a:extLst>
          </p:cNvPr>
          <p:cNvSpPr/>
          <p:nvPr/>
        </p:nvSpPr>
        <p:spPr>
          <a:xfrm>
            <a:off x="2854037" y="1080415"/>
            <a:ext cx="942108" cy="5403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3" name="Retângulo 12">
            <a:extLst>
              <a:ext uri="{FF2B5EF4-FFF2-40B4-BE49-F238E27FC236}">
                <a16:creationId xmlns:a16="http://schemas.microsoft.com/office/drawing/2014/main" id="{5054D1C2-912F-4749-5C95-A8A8A7D01803}"/>
              </a:ext>
            </a:extLst>
          </p:cNvPr>
          <p:cNvSpPr/>
          <p:nvPr/>
        </p:nvSpPr>
        <p:spPr>
          <a:xfrm>
            <a:off x="1510145" y="2461992"/>
            <a:ext cx="1343892" cy="1980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4" name="Retângulo 13">
            <a:extLst>
              <a:ext uri="{FF2B5EF4-FFF2-40B4-BE49-F238E27FC236}">
                <a16:creationId xmlns:a16="http://schemas.microsoft.com/office/drawing/2014/main" id="{8141E05E-7229-93F4-9DC7-E35AB4CEA3C2}"/>
              </a:ext>
            </a:extLst>
          </p:cNvPr>
          <p:cNvSpPr/>
          <p:nvPr/>
        </p:nvSpPr>
        <p:spPr>
          <a:xfrm>
            <a:off x="5209309" y="3085614"/>
            <a:ext cx="886691" cy="34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8BCFF747-F7BB-ACA6-18AE-6AF984196ACE}"/>
              </a:ext>
            </a:extLst>
          </p:cNvPr>
          <p:cNvSpPr/>
          <p:nvPr/>
        </p:nvSpPr>
        <p:spPr>
          <a:xfrm>
            <a:off x="7120021" y="2420430"/>
            <a:ext cx="2524163" cy="3149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5592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pic>
        <p:nvPicPr>
          <p:cNvPr id="4" name="Imagem 3">
            <a:extLst>
              <a:ext uri="{FF2B5EF4-FFF2-40B4-BE49-F238E27FC236}">
                <a16:creationId xmlns:a16="http://schemas.microsoft.com/office/drawing/2014/main" id="{E406E266-776B-6FDF-20FE-96DFCAA2920C}"/>
              </a:ext>
            </a:extLst>
          </p:cNvPr>
          <p:cNvPicPr>
            <a:picLocks noChangeAspect="1"/>
          </p:cNvPicPr>
          <p:nvPr/>
        </p:nvPicPr>
        <p:blipFill rotWithShape="1">
          <a:blip r:embed="rId3"/>
          <a:srcRect l="22149" t="26656" r="23242" b="8869"/>
          <a:stretch/>
        </p:blipFill>
        <p:spPr>
          <a:xfrm>
            <a:off x="990066" y="928710"/>
            <a:ext cx="8417170" cy="4846641"/>
          </a:xfrm>
          <a:prstGeom prst="rect">
            <a:avLst/>
          </a:prstGeom>
        </p:spPr>
      </p:pic>
      <p:sp>
        <p:nvSpPr>
          <p:cNvPr id="9" name="CaixaDeTexto 8">
            <a:extLst>
              <a:ext uri="{FF2B5EF4-FFF2-40B4-BE49-F238E27FC236}">
                <a16:creationId xmlns:a16="http://schemas.microsoft.com/office/drawing/2014/main" id="{338021A3-0356-D6CA-83AC-751C055C2458}"/>
              </a:ext>
            </a:extLst>
          </p:cNvPr>
          <p:cNvSpPr txBox="1"/>
          <p:nvPr/>
        </p:nvSpPr>
        <p:spPr>
          <a:xfrm rot="10800000" flipV="1">
            <a:off x="990066" y="5839678"/>
            <a:ext cx="8171253" cy="253916"/>
          </a:xfrm>
          <a:prstGeom prst="rect">
            <a:avLst/>
          </a:prstGeom>
          <a:noFill/>
        </p:spPr>
        <p:txBody>
          <a:bodyPr wrap="square">
            <a:spAutoFit/>
          </a:bodyPr>
          <a:lstStyle/>
          <a:p>
            <a:r>
              <a:rPr lang="pt-BR" sz="1050" dirty="0"/>
              <a:t>http://www.gestaouniversitaria.com.br/artigos/mini-historias-uma-possibilidade-de-comunicacao-e-aprendizagens-sociais-na-educacao-infantil--2</a:t>
            </a:r>
          </a:p>
        </p:txBody>
      </p:sp>
    </p:spTree>
    <p:extLst>
      <p:ext uri="{BB962C8B-B14F-4D97-AF65-F5344CB8AC3E}">
        <p14:creationId xmlns:p14="http://schemas.microsoft.com/office/powerpoint/2010/main" val="212749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graphicFrame>
        <p:nvGraphicFramePr>
          <p:cNvPr id="7" name="Diagrama 6">
            <a:extLst>
              <a:ext uri="{FF2B5EF4-FFF2-40B4-BE49-F238E27FC236}">
                <a16:creationId xmlns:a16="http://schemas.microsoft.com/office/drawing/2014/main" id="{710D1A44-6CA2-313D-CB95-81404E4613C8}"/>
              </a:ext>
            </a:extLst>
          </p:cNvPr>
          <p:cNvGraphicFramePr/>
          <p:nvPr>
            <p:extLst>
              <p:ext uri="{D42A27DB-BD31-4B8C-83A1-F6EECF244321}">
                <p14:modId xmlns:p14="http://schemas.microsoft.com/office/powerpoint/2010/main" val="1412438850"/>
              </p:ext>
            </p:extLst>
          </p:nvPr>
        </p:nvGraphicFramePr>
        <p:xfrm>
          <a:off x="1644242" y="645952"/>
          <a:ext cx="7684316" cy="5492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28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17</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778881" y="928710"/>
            <a:ext cx="8865303" cy="491790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r>
              <a:rPr lang="pt-BR" sz="4000" dirty="0"/>
              <a:t>Questões importantes:</a:t>
            </a:r>
          </a:p>
          <a:p>
            <a:pPr>
              <a:lnSpc>
                <a:spcPts val="6000"/>
              </a:lnSpc>
            </a:pPr>
            <a:endParaRPr lang="pt-BR" sz="4000" dirty="0"/>
          </a:p>
        </p:txBody>
      </p:sp>
      <p:sp>
        <p:nvSpPr>
          <p:cNvPr id="4" name="Retângulo 3">
            <a:extLst>
              <a:ext uri="{FF2B5EF4-FFF2-40B4-BE49-F238E27FC236}">
                <a16:creationId xmlns:a16="http://schemas.microsoft.com/office/drawing/2014/main" id="{055F70F6-D8B4-DA8F-C380-BB1A92C87E7A}"/>
              </a:ext>
            </a:extLst>
          </p:cNvPr>
          <p:cNvSpPr/>
          <p:nvPr/>
        </p:nvSpPr>
        <p:spPr>
          <a:xfrm>
            <a:off x="1163782" y="1803760"/>
            <a:ext cx="4018199" cy="11637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400" dirty="0"/>
              <a:t>Qual a intencionalidade do processo</a:t>
            </a:r>
            <a:r>
              <a:rPr lang="pt-BR" dirty="0"/>
              <a:t>?</a:t>
            </a:r>
          </a:p>
          <a:p>
            <a:pPr algn="ctr"/>
            <a:endParaRPr lang="pt-BR" dirty="0"/>
          </a:p>
        </p:txBody>
      </p:sp>
      <p:sp>
        <p:nvSpPr>
          <p:cNvPr id="7" name="Retângulo 6">
            <a:extLst>
              <a:ext uri="{FF2B5EF4-FFF2-40B4-BE49-F238E27FC236}">
                <a16:creationId xmlns:a16="http://schemas.microsoft.com/office/drawing/2014/main" id="{2A932101-6930-5DFC-FBFE-200F962AE880}"/>
              </a:ext>
            </a:extLst>
          </p:cNvPr>
          <p:cNvSpPr/>
          <p:nvPr/>
        </p:nvSpPr>
        <p:spPr>
          <a:xfrm>
            <a:off x="6096000" y="2092037"/>
            <a:ext cx="3754582" cy="13369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400" dirty="0"/>
              <a:t>Como se definirão as estratégias de documentação?</a:t>
            </a:r>
          </a:p>
        </p:txBody>
      </p:sp>
      <p:sp>
        <p:nvSpPr>
          <p:cNvPr id="9" name="Retângulo 8">
            <a:extLst>
              <a:ext uri="{FF2B5EF4-FFF2-40B4-BE49-F238E27FC236}">
                <a16:creationId xmlns:a16="http://schemas.microsoft.com/office/drawing/2014/main" id="{68FF9765-E31A-6964-A173-3E76D9B205D9}"/>
              </a:ext>
            </a:extLst>
          </p:cNvPr>
          <p:cNvSpPr/>
          <p:nvPr/>
        </p:nvSpPr>
        <p:spPr>
          <a:xfrm>
            <a:off x="1330037" y="3574473"/>
            <a:ext cx="4516582" cy="11637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2400" dirty="0"/>
              <a:t>Qual o sentido da reflexão acerca das evidências indicadas pela documentação?</a:t>
            </a:r>
          </a:p>
        </p:txBody>
      </p:sp>
      <p:sp>
        <p:nvSpPr>
          <p:cNvPr id="10" name="Retângulo 9">
            <a:extLst>
              <a:ext uri="{FF2B5EF4-FFF2-40B4-BE49-F238E27FC236}">
                <a16:creationId xmlns:a16="http://schemas.microsoft.com/office/drawing/2014/main" id="{06278D49-85DD-A664-0BFD-A25FD65EFCC0}"/>
              </a:ext>
            </a:extLst>
          </p:cNvPr>
          <p:cNvSpPr/>
          <p:nvPr/>
        </p:nvSpPr>
        <p:spPr>
          <a:xfrm>
            <a:off x="7093527" y="4170218"/>
            <a:ext cx="3754582" cy="15585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400" dirty="0"/>
              <a:t>O que deve ser pautado pelo olhar? </a:t>
            </a:r>
          </a:p>
        </p:txBody>
      </p:sp>
    </p:spTree>
    <p:extLst>
      <p:ext uri="{BB962C8B-B14F-4D97-AF65-F5344CB8AC3E}">
        <p14:creationId xmlns:p14="http://schemas.microsoft.com/office/powerpoint/2010/main" val="332051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18</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sp>
        <p:nvSpPr>
          <p:cNvPr id="3" name="Retângulo 2">
            <a:extLst>
              <a:ext uri="{FF2B5EF4-FFF2-40B4-BE49-F238E27FC236}">
                <a16:creationId xmlns:a16="http://schemas.microsoft.com/office/drawing/2014/main" id="{0FD271DA-2D23-CD2C-ACAF-77256ACFC42C}"/>
              </a:ext>
            </a:extLst>
          </p:cNvPr>
          <p:cNvSpPr/>
          <p:nvPr/>
        </p:nvSpPr>
        <p:spPr>
          <a:xfrm>
            <a:off x="928255" y="516017"/>
            <a:ext cx="3519055" cy="110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Algumas considerações ...</a:t>
            </a:r>
          </a:p>
        </p:txBody>
      </p:sp>
      <p:sp>
        <p:nvSpPr>
          <p:cNvPr id="9" name="CaixaDeTexto 8">
            <a:extLst>
              <a:ext uri="{FF2B5EF4-FFF2-40B4-BE49-F238E27FC236}">
                <a16:creationId xmlns:a16="http://schemas.microsoft.com/office/drawing/2014/main" id="{733DBCE3-1167-D94F-E012-14FC5D99279D}"/>
              </a:ext>
            </a:extLst>
          </p:cNvPr>
          <p:cNvSpPr txBox="1"/>
          <p:nvPr/>
        </p:nvSpPr>
        <p:spPr>
          <a:xfrm>
            <a:off x="609600" y="1704109"/>
            <a:ext cx="9961417" cy="4401205"/>
          </a:xfrm>
          <a:prstGeom prst="rect">
            <a:avLst/>
          </a:prstGeom>
          <a:noFill/>
        </p:spPr>
        <p:txBody>
          <a:bodyPr wrap="square">
            <a:spAutoFit/>
          </a:bodyPr>
          <a:lstStyle/>
          <a:p>
            <a:pPr marL="285750" indent="-285750">
              <a:buFont typeface="Wingdings" panose="05000000000000000000" pitchFamily="2" charset="2"/>
              <a:buChar char="Ø"/>
            </a:pPr>
            <a:r>
              <a:rPr lang="pt-BR" sz="2800" dirty="0"/>
              <a:t>A ideia de documentação pedagógica como conceito ainda é reduzida a um simples documento ou registro.</a:t>
            </a:r>
          </a:p>
          <a:p>
            <a:pPr marL="285750" indent="-285750">
              <a:buFont typeface="Wingdings" panose="05000000000000000000" pitchFamily="2" charset="2"/>
              <a:buChar char="Ø"/>
            </a:pPr>
            <a:r>
              <a:rPr lang="pt-BR" sz="2800" dirty="0"/>
              <a:t>O conceito de documentação pedagógica é uma importante contribuição do pedagogo Loris </a:t>
            </a:r>
            <a:r>
              <a:rPr lang="pt-BR" sz="2800" dirty="0" err="1"/>
              <a:t>Malaguzzi</a:t>
            </a:r>
            <a:r>
              <a:rPr lang="pt-BR" sz="2800" dirty="0"/>
              <a:t>, desenvolvido ao longo do seu trabalho como responsável pelas escolas municipais de Reggio </a:t>
            </a:r>
            <a:r>
              <a:rPr lang="pt-BR" sz="2800" dirty="0" err="1"/>
              <a:t>Emilia</a:t>
            </a:r>
            <a:r>
              <a:rPr lang="pt-BR" sz="2800" dirty="0"/>
              <a:t>.</a:t>
            </a:r>
          </a:p>
          <a:p>
            <a:pPr marL="285750" indent="-285750">
              <a:buFont typeface="Wingdings" panose="05000000000000000000" pitchFamily="2" charset="2"/>
              <a:buChar char="Ø"/>
            </a:pPr>
            <a:r>
              <a:rPr lang="pt-BR" sz="2800" dirty="0"/>
              <a:t>Compilar registros e construir um documento pode ser apenas um material com temática pedagógica, mas sem reflexão e, especialmente, sem mudar a relação entre adultos e crianças e o modo como se relacionam com o conhecimento.</a:t>
            </a:r>
          </a:p>
        </p:txBody>
      </p:sp>
    </p:spTree>
    <p:extLst>
      <p:ext uri="{BB962C8B-B14F-4D97-AF65-F5344CB8AC3E}">
        <p14:creationId xmlns:p14="http://schemas.microsoft.com/office/powerpoint/2010/main" val="26833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19</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sp>
        <p:nvSpPr>
          <p:cNvPr id="3" name="Retângulo 2">
            <a:extLst>
              <a:ext uri="{FF2B5EF4-FFF2-40B4-BE49-F238E27FC236}">
                <a16:creationId xmlns:a16="http://schemas.microsoft.com/office/drawing/2014/main" id="{0FD271DA-2D23-CD2C-ACAF-77256ACFC42C}"/>
              </a:ext>
            </a:extLst>
          </p:cNvPr>
          <p:cNvSpPr/>
          <p:nvPr/>
        </p:nvSpPr>
        <p:spPr>
          <a:xfrm>
            <a:off x="928255" y="516017"/>
            <a:ext cx="3519055" cy="110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Algumas considerações ...</a:t>
            </a:r>
          </a:p>
        </p:txBody>
      </p:sp>
      <p:sp>
        <p:nvSpPr>
          <p:cNvPr id="9" name="CaixaDeTexto 8">
            <a:extLst>
              <a:ext uri="{FF2B5EF4-FFF2-40B4-BE49-F238E27FC236}">
                <a16:creationId xmlns:a16="http://schemas.microsoft.com/office/drawing/2014/main" id="{733DBCE3-1167-D94F-E012-14FC5D99279D}"/>
              </a:ext>
            </a:extLst>
          </p:cNvPr>
          <p:cNvSpPr txBox="1"/>
          <p:nvPr/>
        </p:nvSpPr>
        <p:spPr>
          <a:xfrm>
            <a:off x="609600" y="1704109"/>
            <a:ext cx="11194473" cy="4401205"/>
          </a:xfrm>
          <a:prstGeom prst="rect">
            <a:avLst/>
          </a:prstGeom>
          <a:noFill/>
        </p:spPr>
        <p:txBody>
          <a:bodyPr wrap="square">
            <a:spAutoFit/>
          </a:bodyPr>
          <a:lstStyle/>
          <a:p>
            <a:r>
              <a:rPr lang="pt-BR" sz="2800" dirty="0"/>
              <a:t>Segundo FOCHI ( 2021)	</a:t>
            </a:r>
          </a:p>
          <a:p>
            <a:r>
              <a:rPr lang="pt-BR" sz="2800" dirty="0"/>
              <a:t>o conceito de Documentação Pedagógica auxilia a:</a:t>
            </a:r>
          </a:p>
          <a:p>
            <a:r>
              <a:rPr lang="pt-BR" sz="2800" dirty="0"/>
              <a:t>a) qualificar a capacidade de escuta das crianças - porque passamos a compreender que escutar é um verbo ativo para que possamos aprender a responder às necessidades das crianças em termos de organização do</a:t>
            </a:r>
          </a:p>
          <a:p>
            <a:r>
              <a:rPr lang="pt-BR" sz="2800" dirty="0"/>
              <a:t>contexto pedagógico;</a:t>
            </a:r>
          </a:p>
          <a:p>
            <a:r>
              <a:rPr lang="pt-BR" sz="2800" dirty="0"/>
              <a:t>b) refletir a organização das propostas e do cotidiano pedagógico - harmonizando as demandas e necessidades de meninos e meninas com as da</a:t>
            </a:r>
          </a:p>
          <a:p>
            <a:r>
              <a:rPr lang="pt-BR" sz="2800" dirty="0"/>
              <a:t>instituição e dos adultos;</a:t>
            </a:r>
          </a:p>
          <a:p>
            <a:endParaRPr lang="pt-BR" sz="2800" dirty="0"/>
          </a:p>
        </p:txBody>
      </p:sp>
    </p:spTree>
    <p:extLst>
      <p:ext uri="{BB962C8B-B14F-4D97-AF65-F5344CB8AC3E}">
        <p14:creationId xmlns:p14="http://schemas.microsoft.com/office/powerpoint/2010/main" val="159538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0701" y="738006"/>
            <a:ext cx="1700787" cy="1682499"/>
          </a:xfrm>
          <a:prstGeom prst="rect">
            <a:avLst/>
          </a:prstGeom>
        </p:spPr>
      </p:pic>
      <p:sp>
        <p:nvSpPr>
          <p:cNvPr id="5" name="Espaço Reservado para Número de Slide 1"/>
          <p:cNvSpPr>
            <a:spLocks noGrp="1"/>
          </p:cNvSpPr>
          <p:nvPr>
            <p:ph type="sldNum" sz="quarter" idx="12"/>
          </p:nvPr>
        </p:nvSpPr>
        <p:spPr/>
        <p:txBody>
          <a:bodyPr/>
          <a:lstStyle/>
          <a:p>
            <a:r>
              <a:rPr lang="en-US" dirty="0"/>
              <a:t>2</a:t>
            </a:r>
          </a:p>
        </p:txBody>
      </p:sp>
      <p:sp>
        <p:nvSpPr>
          <p:cNvPr id="9" name="Retângulo 8"/>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10" name="Retângulo 9"/>
          <p:cNvSpPr/>
          <p:nvPr/>
        </p:nvSpPr>
        <p:spPr>
          <a:xfrm>
            <a:off x="1246649" y="789716"/>
            <a:ext cx="8381905"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3" name="Retângulo 2">
            <a:extLst>
              <a:ext uri="{FF2B5EF4-FFF2-40B4-BE49-F238E27FC236}">
                <a16:creationId xmlns:a16="http://schemas.microsoft.com/office/drawing/2014/main" id="{16B4A2F0-E557-9B21-3313-A41FC05BF5FA}"/>
              </a:ext>
            </a:extLst>
          </p:cNvPr>
          <p:cNvSpPr/>
          <p:nvPr/>
        </p:nvSpPr>
        <p:spPr>
          <a:xfrm>
            <a:off x="1076422" y="1528763"/>
            <a:ext cx="8754279" cy="39576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sz="4400" b="1" dirty="0"/>
          </a:p>
          <a:p>
            <a:pPr algn="ctr"/>
            <a:endParaRPr lang="pt-BR" sz="4400" b="1" dirty="0"/>
          </a:p>
          <a:p>
            <a:pPr algn="ctr"/>
            <a:endParaRPr lang="pt-BR" sz="4400" b="1" dirty="0"/>
          </a:p>
          <a:p>
            <a:pPr algn="ctr"/>
            <a:r>
              <a:rPr lang="pt-BR" sz="3200" b="1" dirty="0"/>
              <a:t>Objetivos</a:t>
            </a:r>
          </a:p>
          <a:p>
            <a:pPr marL="514350" indent="-514350" algn="just">
              <a:buAutoNum type="alphaLcParenR"/>
            </a:pPr>
            <a:r>
              <a:rPr lang="pt-BR" sz="3200" b="1" dirty="0"/>
              <a:t>Refletir sobre uso do registro como instrumento utilizado na melhoria dos processos de ensinar e aprender.</a:t>
            </a:r>
          </a:p>
          <a:p>
            <a:pPr marL="514350" indent="-514350" algn="just">
              <a:buAutoNum type="alphaLcParenR"/>
            </a:pPr>
            <a:r>
              <a:rPr lang="pt-BR" sz="3200" b="1" dirty="0"/>
              <a:t>Vivenciar situações propulsoras de um diálogo relacionado  à relação entre teoria e prática presentes na documentação da prática pedagógica.</a:t>
            </a:r>
          </a:p>
          <a:p>
            <a:pPr marL="514350" indent="-514350" algn="just">
              <a:buAutoNum type="alphaLcParenR"/>
            </a:pPr>
            <a:endParaRPr lang="pt-BR" sz="3200" b="1" dirty="0"/>
          </a:p>
          <a:p>
            <a:pPr algn="ctr"/>
            <a:endParaRPr lang="pt-BR" sz="4400" b="1" dirty="0"/>
          </a:p>
          <a:p>
            <a:pPr algn="ctr"/>
            <a:endParaRPr lang="pt-BR" sz="4400" b="1" dirty="0"/>
          </a:p>
          <a:p>
            <a:pPr algn="ctr"/>
            <a:r>
              <a:rPr lang="pt-BR" dirty="0"/>
              <a:t> </a:t>
            </a:r>
          </a:p>
        </p:txBody>
      </p:sp>
    </p:spTree>
    <p:extLst>
      <p:ext uri="{BB962C8B-B14F-4D97-AF65-F5344CB8AC3E}">
        <p14:creationId xmlns:p14="http://schemas.microsoft.com/office/powerpoint/2010/main" val="77141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20</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sp>
        <p:nvSpPr>
          <p:cNvPr id="3" name="Retângulo 2">
            <a:extLst>
              <a:ext uri="{FF2B5EF4-FFF2-40B4-BE49-F238E27FC236}">
                <a16:creationId xmlns:a16="http://schemas.microsoft.com/office/drawing/2014/main" id="{0FD271DA-2D23-CD2C-ACAF-77256ACFC42C}"/>
              </a:ext>
            </a:extLst>
          </p:cNvPr>
          <p:cNvSpPr/>
          <p:nvPr/>
        </p:nvSpPr>
        <p:spPr>
          <a:xfrm>
            <a:off x="928255" y="516017"/>
            <a:ext cx="3519055" cy="110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Algumas considerações ...</a:t>
            </a:r>
          </a:p>
        </p:txBody>
      </p:sp>
      <p:sp>
        <p:nvSpPr>
          <p:cNvPr id="9" name="CaixaDeTexto 8">
            <a:extLst>
              <a:ext uri="{FF2B5EF4-FFF2-40B4-BE49-F238E27FC236}">
                <a16:creationId xmlns:a16="http://schemas.microsoft.com/office/drawing/2014/main" id="{733DBCE3-1167-D94F-E012-14FC5D99279D}"/>
              </a:ext>
            </a:extLst>
          </p:cNvPr>
          <p:cNvSpPr txBox="1"/>
          <p:nvPr/>
        </p:nvSpPr>
        <p:spPr>
          <a:xfrm>
            <a:off x="928255" y="1731818"/>
            <a:ext cx="9550935" cy="4401205"/>
          </a:xfrm>
          <a:prstGeom prst="rect">
            <a:avLst/>
          </a:prstGeom>
          <a:noFill/>
        </p:spPr>
        <p:txBody>
          <a:bodyPr wrap="square">
            <a:spAutoFit/>
          </a:bodyPr>
          <a:lstStyle/>
          <a:p>
            <a:pPr algn="just"/>
            <a:r>
              <a:rPr lang="pt-BR" sz="2800" dirty="0"/>
              <a:t>c) criar abertura para transformar os contextos em que estamos inseridos - pois um processo de transformação pedagógica passa pela disponibilidade dos sujeitos que constroem o cotidiano pedagógico, e isso ocorre por meio de um processo de  compreensão da necessidade de transformação e não por imposição;</a:t>
            </a:r>
          </a:p>
          <a:p>
            <a:r>
              <a:rPr lang="pt-BR" sz="2800" dirty="0"/>
              <a:t>d) vivenciar percursos de formação contextualizados e com alto grau de reflexividade por parte dos profissionais - que estão aprendendo a ver, refletir, projetar e construir conhecimento </a:t>
            </a:r>
            <a:r>
              <a:rPr lang="pt-BR" sz="2800" dirty="0" err="1"/>
              <a:t>praxiológico</a:t>
            </a:r>
            <a:r>
              <a:rPr lang="pt-BR" sz="2800" dirty="0"/>
              <a:t> sobre os processos vividos nas escolas;</a:t>
            </a:r>
          </a:p>
        </p:txBody>
      </p:sp>
    </p:spTree>
    <p:extLst>
      <p:ext uri="{BB962C8B-B14F-4D97-AF65-F5344CB8AC3E}">
        <p14:creationId xmlns:p14="http://schemas.microsoft.com/office/powerpoint/2010/main" val="405517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21</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sp>
        <p:nvSpPr>
          <p:cNvPr id="3" name="Retângulo 2">
            <a:extLst>
              <a:ext uri="{FF2B5EF4-FFF2-40B4-BE49-F238E27FC236}">
                <a16:creationId xmlns:a16="http://schemas.microsoft.com/office/drawing/2014/main" id="{0FD271DA-2D23-CD2C-ACAF-77256ACFC42C}"/>
              </a:ext>
            </a:extLst>
          </p:cNvPr>
          <p:cNvSpPr/>
          <p:nvPr/>
        </p:nvSpPr>
        <p:spPr>
          <a:xfrm>
            <a:off x="928255" y="516017"/>
            <a:ext cx="3519055" cy="110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Algumas considerações ...</a:t>
            </a:r>
          </a:p>
        </p:txBody>
      </p:sp>
      <p:sp>
        <p:nvSpPr>
          <p:cNvPr id="7" name="CaixaDeTexto 6">
            <a:extLst>
              <a:ext uri="{FF2B5EF4-FFF2-40B4-BE49-F238E27FC236}">
                <a16:creationId xmlns:a16="http://schemas.microsoft.com/office/drawing/2014/main" id="{830E3537-3AB4-72B1-EE91-90E1A777504F}"/>
              </a:ext>
            </a:extLst>
          </p:cNvPr>
          <p:cNvSpPr txBox="1"/>
          <p:nvPr/>
        </p:nvSpPr>
        <p:spPr>
          <a:xfrm>
            <a:off x="928255" y="2033436"/>
            <a:ext cx="8963890" cy="3539430"/>
          </a:xfrm>
          <a:prstGeom prst="rect">
            <a:avLst/>
          </a:prstGeom>
          <a:noFill/>
        </p:spPr>
        <p:txBody>
          <a:bodyPr wrap="square">
            <a:spAutoFit/>
          </a:bodyPr>
          <a:lstStyle/>
          <a:p>
            <a:r>
              <a:rPr lang="pt-BR" sz="3200" dirty="0"/>
              <a:t>e) construir conhecimentos situados e fertilizados em teorias - aprendendo o verdadeiro exercício da pedagogia como ciência </a:t>
            </a:r>
            <a:r>
              <a:rPr lang="pt-BR" sz="3200" dirty="0" err="1"/>
              <a:t>praxiológica</a:t>
            </a:r>
            <a:r>
              <a:rPr lang="pt-BR" sz="3200" dirty="0"/>
              <a:t>;</a:t>
            </a:r>
          </a:p>
          <a:p>
            <a:r>
              <a:rPr lang="pt-BR" sz="3200" dirty="0"/>
              <a:t>f) narrar a aprendizagem de crianças, adultos e a identidade da escola - como exercício testemunhal para resgatar o cotidiano pedagógico e a aprendizagem das</a:t>
            </a:r>
          </a:p>
          <a:p>
            <a:r>
              <a:rPr lang="pt-BR" sz="3200" dirty="0"/>
              <a:t>crianças.</a:t>
            </a:r>
          </a:p>
        </p:txBody>
      </p:sp>
    </p:spTree>
    <p:extLst>
      <p:ext uri="{BB962C8B-B14F-4D97-AF65-F5344CB8AC3E}">
        <p14:creationId xmlns:p14="http://schemas.microsoft.com/office/powerpoint/2010/main" val="337539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pic>
        <p:nvPicPr>
          <p:cNvPr id="4" name="Imagem 3">
            <a:extLst>
              <a:ext uri="{FF2B5EF4-FFF2-40B4-BE49-F238E27FC236}">
                <a16:creationId xmlns:a16="http://schemas.microsoft.com/office/drawing/2014/main" id="{D0801978-2AE2-DDCB-05D0-F67C8147B5C5}"/>
              </a:ext>
            </a:extLst>
          </p:cNvPr>
          <p:cNvPicPr>
            <a:picLocks noChangeAspect="1"/>
          </p:cNvPicPr>
          <p:nvPr/>
        </p:nvPicPr>
        <p:blipFill>
          <a:blip r:embed="rId3"/>
          <a:stretch>
            <a:fillRect/>
          </a:stretch>
        </p:blipFill>
        <p:spPr>
          <a:xfrm>
            <a:off x="2066925" y="2014538"/>
            <a:ext cx="6506579" cy="3714749"/>
          </a:xfrm>
          <a:prstGeom prst="rect">
            <a:avLst/>
          </a:prstGeom>
        </p:spPr>
      </p:pic>
    </p:spTree>
    <p:extLst>
      <p:ext uri="{BB962C8B-B14F-4D97-AF65-F5344CB8AC3E}">
        <p14:creationId xmlns:p14="http://schemas.microsoft.com/office/powerpoint/2010/main" val="339985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3</a:t>
            </a:fld>
            <a:endParaRPr lang="en-US"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855" y="745822"/>
            <a:ext cx="1700787" cy="1682499"/>
          </a:xfrm>
          <a:prstGeom prst="rect">
            <a:avLst/>
          </a:prstGeom>
        </p:spPr>
      </p:pic>
      <p:sp>
        <p:nvSpPr>
          <p:cNvPr id="5" name="Subtítulo 2">
            <a:extLst>
              <a:ext uri="{FF2B5EF4-FFF2-40B4-BE49-F238E27FC236}">
                <a16:creationId xmlns:a16="http://schemas.microsoft.com/office/drawing/2014/main" id="{A37F39F5-EFA6-4D21-A675-BD7BE7181A79}"/>
              </a:ext>
            </a:extLst>
          </p:cNvPr>
          <p:cNvSpPr txBox="1">
            <a:spLocks/>
          </p:cNvSpPr>
          <p:nvPr/>
        </p:nvSpPr>
        <p:spPr>
          <a:xfrm>
            <a:off x="1156675" y="1587071"/>
            <a:ext cx="8542217" cy="457926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336430" y="753209"/>
            <a:ext cx="8284308"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4" name="Retângulo 3">
            <a:extLst>
              <a:ext uri="{FF2B5EF4-FFF2-40B4-BE49-F238E27FC236}">
                <a16:creationId xmlns:a16="http://schemas.microsoft.com/office/drawing/2014/main" id="{4AFDE0EF-9A8E-E90B-EE15-DF5327730379}"/>
              </a:ext>
            </a:extLst>
          </p:cNvPr>
          <p:cNvSpPr/>
          <p:nvPr/>
        </p:nvSpPr>
        <p:spPr>
          <a:xfrm>
            <a:off x="1446556" y="1587071"/>
            <a:ext cx="8328300" cy="4245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pt-BR" sz="2800" dirty="0"/>
              <a:t>  </a:t>
            </a:r>
            <a:r>
              <a:rPr lang="pt-BR" sz="2000" b="1" u="sng" dirty="0"/>
              <a:t>ENCONTRO </a:t>
            </a:r>
            <a:r>
              <a:rPr lang="pt-BR" sz="2800" b="1" u="sng" dirty="0"/>
              <a:t>  </a:t>
            </a:r>
            <a:r>
              <a:rPr lang="pt-BR" sz="2000" b="1" u="sng" dirty="0"/>
              <a:t>ANTERIOR...</a:t>
            </a:r>
          </a:p>
          <a:p>
            <a:pPr algn="ctr"/>
            <a:r>
              <a:rPr lang="pt-BR" sz="2800" dirty="0"/>
              <a:t>   </a:t>
            </a:r>
          </a:p>
          <a:p>
            <a:pPr algn="ctr"/>
            <a:r>
              <a:rPr lang="pt-BR" sz="2800" dirty="0"/>
              <a:t>  Por quê? </a:t>
            </a:r>
          </a:p>
          <a:p>
            <a:pPr algn="ctr"/>
            <a:r>
              <a:rPr lang="pt-BR" sz="2800" dirty="0"/>
              <a:t> O quê? </a:t>
            </a:r>
          </a:p>
          <a:p>
            <a:pPr algn="ctr"/>
            <a:r>
              <a:rPr lang="pt-BR" sz="2800" dirty="0"/>
              <a:t> Como? </a:t>
            </a:r>
          </a:p>
          <a:p>
            <a:pPr algn="ctr"/>
            <a:r>
              <a:rPr lang="pt-BR" sz="2800" dirty="0"/>
              <a:t>De que forma o documento pedagógico se configura como ferramenta na intencionalidade pedagógica?  </a:t>
            </a:r>
          </a:p>
        </p:txBody>
      </p:sp>
      <p:sp>
        <p:nvSpPr>
          <p:cNvPr id="8" name="Elipse 7">
            <a:extLst>
              <a:ext uri="{FF2B5EF4-FFF2-40B4-BE49-F238E27FC236}">
                <a16:creationId xmlns:a16="http://schemas.microsoft.com/office/drawing/2014/main" id="{2611966B-D5A5-18F8-BD1E-552B8B836424}"/>
              </a:ext>
            </a:extLst>
          </p:cNvPr>
          <p:cNvSpPr/>
          <p:nvPr/>
        </p:nvSpPr>
        <p:spPr>
          <a:xfrm>
            <a:off x="1446556" y="1587069"/>
            <a:ext cx="2689216" cy="12400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b="1" dirty="0"/>
              <a:t>DOCUMENTAR</a:t>
            </a:r>
            <a:r>
              <a:rPr lang="pt-BR" b="1" dirty="0"/>
              <a:t>...</a:t>
            </a:r>
          </a:p>
        </p:txBody>
      </p:sp>
    </p:spTree>
    <p:extLst>
      <p:ext uri="{BB962C8B-B14F-4D97-AF65-F5344CB8AC3E}">
        <p14:creationId xmlns:p14="http://schemas.microsoft.com/office/powerpoint/2010/main" val="26775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4</a:t>
            </a:fld>
            <a:endParaRPr lang="en-US"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848" y="753209"/>
            <a:ext cx="1700787" cy="1682499"/>
          </a:xfrm>
          <a:prstGeom prst="rect">
            <a:avLst/>
          </a:prstGeom>
        </p:spPr>
      </p:pic>
      <p:sp>
        <p:nvSpPr>
          <p:cNvPr id="5" name="Subtítulo 4">
            <a:extLst>
              <a:ext uri="{FF2B5EF4-FFF2-40B4-BE49-F238E27FC236}">
                <a16:creationId xmlns:a16="http://schemas.microsoft.com/office/drawing/2014/main" id="{C2A93A36-67EA-4D9C-8FC0-74DBF2EA7721}"/>
              </a:ext>
            </a:extLst>
          </p:cNvPr>
          <p:cNvSpPr txBox="1">
            <a:spLocks/>
          </p:cNvSpPr>
          <p:nvPr/>
        </p:nvSpPr>
        <p:spPr>
          <a:xfrm>
            <a:off x="1148861" y="1828128"/>
            <a:ext cx="8307755" cy="3963072"/>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endParaRPr lang="pt-BR" sz="2800" dirty="0">
              <a:solidFill>
                <a:schemeClr val="tx1"/>
              </a:solidFill>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984739" y="610691"/>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pic>
        <p:nvPicPr>
          <p:cNvPr id="4" name="Imagem 3">
            <a:extLst>
              <a:ext uri="{FF2B5EF4-FFF2-40B4-BE49-F238E27FC236}">
                <a16:creationId xmlns:a16="http://schemas.microsoft.com/office/drawing/2014/main" id="{ACABFFD2-B17B-579D-E7EA-77C28D04547E}"/>
              </a:ext>
            </a:extLst>
          </p:cNvPr>
          <p:cNvPicPr>
            <a:picLocks noChangeAspect="1"/>
          </p:cNvPicPr>
          <p:nvPr/>
        </p:nvPicPr>
        <p:blipFill>
          <a:blip r:embed="rId3"/>
          <a:stretch>
            <a:fillRect/>
          </a:stretch>
        </p:blipFill>
        <p:spPr>
          <a:xfrm>
            <a:off x="5528909" y="1479473"/>
            <a:ext cx="3279558" cy="3646710"/>
          </a:xfrm>
          <a:prstGeom prst="rect">
            <a:avLst/>
          </a:prstGeom>
        </p:spPr>
      </p:pic>
      <p:sp>
        <p:nvSpPr>
          <p:cNvPr id="9" name="CaixaDeTexto 8">
            <a:extLst>
              <a:ext uri="{FF2B5EF4-FFF2-40B4-BE49-F238E27FC236}">
                <a16:creationId xmlns:a16="http://schemas.microsoft.com/office/drawing/2014/main" id="{57110FAA-455A-B2AF-24CC-717222477A27}"/>
              </a:ext>
            </a:extLst>
          </p:cNvPr>
          <p:cNvSpPr txBox="1"/>
          <p:nvPr/>
        </p:nvSpPr>
        <p:spPr>
          <a:xfrm>
            <a:off x="1620982" y="5126183"/>
            <a:ext cx="7540336" cy="246221"/>
          </a:xfrm>
          <a:prstGeom prst="rect">
            <a:avLst/>
          </a:prstGeom>
          <a:noFill/>
        </p:spPr>
        <p:txBody>
          <a:bodyPr wrap="square">
            <a:spAutoFit/>
          </a:bodyPr>
          <a:lstStyle/>
          <a:p>
            <a:pPr algn="r"/>
            <a:r>
              <a:rPr lang="pt-BR" sz="1000" dirty="0"/>
              <a:t>Saudade, 1899, óleo sobre tela, 197 cm x 101 cm., Almeida Júnior, Pinacoteca do Estado de São Paulo.</a:t>
            </a:r>
          </a:p>
        </p:txBody>
      </p:sp>
      <p:sp>
        <p:nvSpPr>
          <p:cNvPr id="10" name="Retângulo 9">
            <a:extLst>
              <a:ext uri="{FF2B5EF4-FFF2-40B4-BE49-F238E27FC236}">
                <a16:creationId xmlns:a16="http://schemas.microsoft.com/office/drawing/2014/main" id="{77692DD0-9843-AC74-98B5-CD13738841B9}"/>
              </a:ext>
            </a:extLst>
          </p:cNvPr>
          <p:cNvSpPr/>
          <p:nvPr/>
        </p:nvSpPr>
        <p:spPr>
          <a:xfrm>
            <a:off x="984739" y="1995055"/>
            <a:ext cx="4235938" cy="2712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Uma imagem...gestos...cores...</a:t>
            </a:r>
          </a:p>
          <a:p>
            <a:pPr algn="ctr"/>
            <a:r>
              <a:rPr lang="pt-BR" sz="2800" b="1" dirty="0">
                <a:solidFill>
                  <a:schemeClr val="tx1"/>
                </a:solidFill>
              </a:rPr>
              <a:t>Uma carta...</a:t>
            </a:r>
          </a:p>
          <a:p>
            <a:pPr algn="ctr"/>
            <a:r>
              <a:rPr lang="pt-BR" sz="2800" b="1" dirty="0">
                <a:solidFill>
                  <a:schemeClr val="tx1"/>
                </a:solidFill>
              </a:rPr>
              <a:t>Um registro...</a:t>
            </a:r>
          </a:p>
        </p:txBody>
      </p:sp>
    </p:spTree>
    <p:extLst>
      <p:ext uri="{BB962C8B-B14F-4D97-AF65-F5344CB8AC3E}">
        <p14:creationId xmlns:p14="http://schemas.microsoft.com/office/powerpoint/2010/main" val="160048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5</a:t>
            </a:fld>
            <a:endParaRPr lang="en-US"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855" y="745821"/>
            <a:ext cx="1700787" cy="1682499"/>
          </a:xfrm>
          <a:prstGeom prst="rect">
            <a:avLst/>
          </a:prstGeom>
        </p:spPr>
      </p:pic>
      <p:sp>
        <p:nvSpPr>
          <p:cNvPr id="5" name="Subtítulo 2">
            <a:extLst>
              <a:ext uri="{FF2B5EF4-FFF2-40B4-BE49-F238E27FC236}">
                <a16:creationId xmlns:a16="http://schemas.microsoft.com/office/drawing/2014/main" id="{E168E223-F721-4319-918E-3FEA2A2108A8}"/>
              </a:ext>
            </a:extLst>
          </p:cNvPr>
          <p:cNvSpPr txBox="1">
            <a:spLocks/>
          </p:cNvSpPr>
          <p:nvPr/>
        </p:nvSpPr>
        <p:spPr>
          <a:xfrm>
            <a:off x="1070708" y="1587070"/>
            <a:ext cx="8628184" cy="438193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pic>
        <p:nvPicPr>
          <p:cNvPr id="8" name="Imagem 7">
            <a:extLst>
              <a:ext uri="{FF2B5EF4-FFF2-40B4-BE49-F238E27FC236}">
                <a16:creationId xmlns:a16="http://schemas.microsoft.com/office/drawing/2014/main" id="{6C863264-AF32-E328-9F88-CA4150E51B94}"/>
              </a:ext>
            </a:extLst>
          </p:cNvPr>
          <p:cNvPicPr>
            <a:picLocks noChangeAspect="1"/>
          </p:cNvPicPr>
          <p:nvPr/>
        </p:nvPicPr>
        <p:blipFill>
          <a:blip r:embed="rId3"/>
          <a:stretch>
            <a:fillRect/>
          </a:stretch>
        </p:blipFill>
        <p:spPr>
          <a:xfrm>
            <a:off x="1011542" y="1587070"/>
            <a:ext cx="8730883" cy="4591291"/>
          </a:xfrm>
          <a:prstGeom prst="rect">
            <a:avLst/>
          </a:prstGeom>
        </p:spPr>
      </p:pic>
    </p:spTree>
    <p:extLst>
      <p:ext uri="{BB962C8B-B14F-4D97-AF65-F5344CB8AC3E}">
        <p14:creationId xmlns:p14="http://schemas.microsoft.com/office/powerpoint/2010/main" val="405984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6</a:t>
            </a:fld>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517" y="791735"/>
            <a:ext cx="1700787" cy="1682499"/>
          </a:xfrm>
          <a:prstGeom prst="rect">
            <a:avLst/>
          </a:prstGeom>
        </p:spPr>
      </p:pic>
      <p:sp>
        <p:nvSpPr>
          <p:cNvPr id="5" name="Subtítulo 4">
            <a:extLst>
              <a:ext uri="{FF2B5EF4-FFF2-40B4-BE49-F238E27FC236}">
                <a16:creationId xmlns:a16="http://schemas.microsoft.com/office/drawing/2014/main" id="{314FDB69-469B-43B6-856B-289210734EDC}"/>
              </a:ext>
            </a:extLst>
          </p:cNvPr>
          <p:cNvSpPr txBox="1">
            <a:spLocks/>
          </p:cNvSpPr>
          <p:nvPr/>
        </p:nvSpPr>
        <p:spPr>
          <a:xfrm>
            <a:off x="1175406" y="1632984"/>
            <a:ext cx="8335917" cy="443957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endParaRPr lang="pt-BR" sz="2800" dirty="0">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7" name="CaixaDeTexto 6">
            <a:extLst>
              <a:ext uri="{FF2B5EF4-FFF2-40B4-BE49-F238E27FC236}">
                <a16:creationId xmlns:a16="http://schemas.microsoft.com/office/drawing/2014/main" id="{D7EFB225-1193-1787-C183-6D89DB0210C3}"/>
              </a:ext>
            </a:extLst>
          </p:cNvPr>
          <p:cNvSpPr txBox="1"/>
          <p:nvPr/>
        </p:nvSpPr>
        <p:spPr>
          <a:xfrm>
            <a:off x="1295401" y="1351633"/>
            <a:ext cx="8943107" cy="4401205"/>
          </a:xfrm>
          <a:prstGeom prst="rect">
            <a:avLst/>
          </a:prstGeom>
          <a:noFill/>
        </p:spPr>
        <p:txBody>
          <a:bodyPr wrap="square">
            <a:spAutoFit/>
          </a:bodyPr>
          <a:lstStyle/>
          <a:p>
            <a:r>
              <a:rPr lang="pt-BR" sz="2800" dirty="0"/>
              <a:t>Por isso, atividades como considerar as palavras, criticar as palavras, eleger as palavras, cuidar das palavras, inventar palavras, jogar com as palavras, impor palavras, proibir palavras, transformar palavras etc. não são atividades ocas ou vazias, não são mero palavrório. Quando fazemos coisas com as palavras, do que se trata é de como damos sentido ao que somos e ao que nos acontece, de como correlacionamos as palavras e as coisas, de como nomeamos o que vemos ou o que sentimos e de como vemos ou sentimos o que nomeamos.</a:t>
            </a:r>
          </a:p>
          <a:p>
            <a:pPr algn="r"/>
            <a:r>
              <a:rPr lang="pt-BR" sz="2800" dirty="0"/>
              <a:t>Jorge Larrosa </a:t>
            </a:r>
            <a:r>
              <a:rPr lang="pt-BR" sz="2800" dirty="0" err="1"/>
              <a:t>Bondía</a:t>
            </a:r>
            <a:r>
              <a:rPr lang="pt-BR" sz="2800" dirty="0"/>
              <a:t> (2002)</a:t>
            </a:r>
          </a:p>
        </p:txBody>
      </p:sp>
    </p:spTree>
    <p:extLst>
      <p:ext uri="{BB962C8B-B14F-4D97-AF65-F5344CB8AC3E}">
        <p14:creationId xmlns:p14="http://schemas.microsoft.com/office/powerpoint/2010/main" val="408745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7</a:t>
            </a:fld>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517" y="791735"/>
            <a:ext cx="1700787" cy="1682499"/>
          </a:xfrm>
          <a:prstGeom prst="rect">
            <a:avLst/>
          </a:prstGeom>
        </p:spPr>
      </p:pic>
      <p:sp>
        <p:nvSpPr>
          <p:cNvPr id="5" name="Subtítulo 4">
            <a:extLst>
              <a:ext uri="{FF2B5EF4-FFF2-40B4-BE49-F238E27FC236}">
                <a16:creationId xmlns:a16="http://schemas.microsoft.com/office/drawing/2014/main" id="{314FDB69-469B-43B6-856B-289210734EDC}"/>
              </a:ext>
            </a:extLst>
          </p:cNvPr>
          <p:cNvSpPr txBox="1">
            <a:spLocks/>
          </p:cNvSpPr>
          <p:nvPr/>
        </p:nvSpPr>
        <p:spPr>
          <a:xfrm>
            <a:off x="1175406" y="1632984"/>
            <a:ext cx="8335917" cy="443957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endParaRPr lang="pt-BR" sz="2800" dirty="0">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sp>
        <p:nvSpPr>
          <p:cNvPr id="3" name="Retângulo 2">
            <a:extLst>
              <a:ext uri="{FF2B5EF4-FFF2-40B4-BE49-F238E27FC236}">
                <a16:creationId xmlns:a16="http://schemas.microsoft.com/office/drawing/2014/main" id="{311C4FD1-9BEA-B043-153F-AF70655D3CE9}"/>
              </a:ext>
            </a:extLst>
          </p:cNvPr>
          <p:cNvSpPr/>
          <p:nvPr/>
        </p:nvSpPr>
        <p:spPr>
          <a:xfrm>
            <a:off x="1820411" y="2013358"/>
            <a:ext cx="7365534" cy="37331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3200" b="1" dirty="0"/>
              <a:t>Objetivação e subjetivação do processo de documentar...</a:t>
            </a:r>
          </a:p>
        </p:txBody>
      </p:sp>
    </p:spTree>
    <p:extLst>
      <p:ext uri="{BB962C8B-B14F-4D97-AF65-F5344CB8AC3E}">
        <p14:creationId xmlns:p14="http://schemas.microsoft.com/office/powerpoint/2010/main" val="385901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8</a:t>
            </a:fld>
            <a:endParaRPr lang="en-US" dirty="0"/>
          </a:p>
        </p:txBody>
      </p:sp>
      <p:sp>
        <p:nvSpPr>
          <p:cNvPr id="4" name="Subtítulo 4">
            <a:extLst>
              <a:ext uri="{FF2B5EF4-FFF2-40B4-BE49-F238E27FC236}">
                <a16:creationId xmlns:a16="http://schemas.microsoft.com/office/drawing/2014/main" id="{354DFBCA-82EA-46FD-AF1D-DDCB0716AB22}"/>
              </a:ext>
            </a:extLst>
          </p:cNvPr>
          <p:cNvSpPr txBox="1">
            <a:spLocks/>
          </p:cNvSpPr>
          <p:nvPr/>
        </p:nvSpPr>
        <p:spPr>
          <a:xfrm>
            <a:off x="1148862" y="1466951"/>
            <a:ext cx="8424985" cy="472283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r>
              <a:rPr lang="pt-BR" sz="2800" dirty="0">
                <a:solidFill>
                  <a:schemeClr val="tx1"/>
                </a:solidFill>
                <a:latin typeface="Calibri" panose="020F0502020204030204" pitchFamily="34" charset="0"/>
                <a:cs typeface="Calibri" panose="020F0502020204030204" pitchFamily="34" charset="0"/>
              </a:rPr>
              <a:t>	</a:t>
            </a:r>
            <a:endParaRPr lang="pt-BR" dirty="0">
              <a:latin typeface="+mj-lt"/>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070" y="709155"/>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148862" y="868527"/>
            <a:ext cx="833120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dirty="0">
              <a:solidFill>
                <a:schemeClr val="bg1"/>
              </a:solidFill>
              <a:latin typeface="Impact" panose="020B0806030902050204" pitchFamily="34" charset="0"/>
            </a:endParaRPr>
          </a:p>
        </p:txBody>
      </p:sp>
      <p:pic>
        <p:nvPicPr>
          <p:cNvPr id="8" name="Imagem 7">
            <a:extLst>
              <a:ext uri="{FF2B5EF4-FFF2-40B4-BE49-F238E27FC236}">
                <a16:creationId xmlns:a16="http://schemas.microsoft.com/office/drawing/2014/main" id="{7BD18911-83B9-6C67-7536-17F9AF82BD2D}"/>
              </a:ext>
            </a:extLst>
          </p:cNvPr>
          <p:cNvPicPr>
            <a:picLocks noChangeAspect="1"/>
          </p:cNvPicPr>
          <p:nvPr/>
        </p:nvPicPr>
        <p:blipFill rotWithShape="1">
          <a:blip r:embed="rId3"/>
          <a:srcRect l="28069" t="34867" r="10625" b="10320"/>
          <a:stretch/>
        </p:blipFill>
        <p:spPr>
          <a:xfrm>
            <a:off x="941135" y="1550404"/>
            <a:ext cx="8639431" cy="4781449"/>
          </a:xfrm>
          <a:prstGeom prst="rect">
            <a:avLst/>
          </a:prstGeom>
        </p:spPr>
      </p:pic>
    </p:spTree>
    <p:extLst>
      <p:ext uri="{BB962C8B-B14F-4D97-AF65-F5344CB8AC3E}">
        <p14:creationId xmlns:p14="http://schemas.microsoft.com/office/powerpoint/2010/main" val="218400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t>9</a:t>
            </a:fld>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517" y="791735"/>
            <a:ext cx="1700787" cy="1682499"/>
          </a:xfrm>
          <a:prstGeom prst="rect">
            <a:avLst/>
          </a:prstGeom>
        </p:spPr>
      </p:pic>
      <p:sp>
        <p:nvSpPr>
          <p:cNvPr id="5" name="Subtítulo 4">
            <a:extLst>
              <a:ext uri="{FF2B5EF4-FFF2-40B4-BE49-F238E27FC236}">
                <a16:creationId xmlns:a16="http://schemas.microsoft.com/office/drawing/2014/main" id="{314FDB69-469B-43B6-856B-289210734EDC}"/>
              </a:ext>
            </a:extLst>
          </p:cNvPr>
          <p:cNvSpPr txBox="1">
            <a:spLocks/>
          </p:cNvSpPr>
          <p:nvPr/>
        </p:nvSpPr>
        <p:spPr>
          <a:xfrm>
            <a:off x="1175406" y="1632984"/>
            <a:ext cx="8335917" cy="443957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endParaRPr lang="pt-BR" sz="2800" dirty="0">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450215" algn="just" defTabSz="457200" rtl="0" eaLnBrk="1" fontAlgn="auto" latinLnBrk="0" hangingPunct="1">
              <a:lnSpc>
                <a:spcPct val="150000"/>
              </a:lnSpc>
              <a:spcBef>
                <a:spcPts val="0"/>
              </a:spcBef>
              <a:spcAft>
                <a:spcPts val="0"/>
              </a:spcAft>
              <a:buClrTx/>
              <a:buSzTx/>
              <a:buFontTx/>
              <a:buNone/>
              <a:tabLst/>
              <a:defRPr/>
            </a:pPr>
            <a:r>
              <a:rPr kumimoji="0" lang="pt-BR"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Tríade da construção de um projeto de documentação pedagógica</a:t>
            </a:r>
            <a:endParaRPr kumimoji="0" lang="pt-B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aphicFrame>
        <p:nvGraphicFramePr>
          <p:cNvPr id="3" name="Tabela 2">
            <a:extLst>
              <a:ext uri="{FF2B5EF4-FFF2-40B4-BE49-F238E27FC236}">
                <a16:creationId xmlns:a16="http://schemas.microsoft.com/office/drawing/2014/main" id="{8A73341E-597A-EEF5-ADE0-F7CB4A463FB7}"/>
              </a:ext>
            </a:extLst>
          </p:cNvPr>
          <p:cNvGraphicFramePr>
            <a:graphicFrameLocks noGrp="1"/>
          </p:cNvGraphicFramePr>
          <p:nvPr>
            <p:extLst>
              <p:ext uri="{D42A27DB-BD31-4B8C-83A1-F6EECF244321}">
                <p14:modId xmlns:p14="http://schemas.microsoft.com/office/powerpoint/2010/main" val="1176030312"/>
              </p:ext>
            </p:extLst>
          </p:nvPr>
        </p:nvGraphicFramePr>
        <p:xfrm>
          <a:off x="1011382" y="1468583"/>
          <a:ext cx="8885860" cy="4700269"/>
        </p:xfrm>
        <a:graphic>
          <a:graphicData uri="http://schemas.openxmlformats.org/drawingml/2006/table">
            <a:tbl>
              <a:tblPr firstRow="1" firstCol="1" bandRow="1">
                <a:tableStyleId>{68D230F3-CF80-4859-8CE7-A43EE81993B5}</a:tableStyleId>
              </a:tblPr>
              <a:tblGrid>
                <a:gridCol w="2961627">
                  <a:extLst>
                    <a:ext uri="{9D8B030D-6E8A-4147-A177-3AD203B41FA5}">
                      <a16:colId xmlns:a16="http://schemas.microsoft.com/office/drawing/2014/main" val="3257494843"/>
                    </a:ext>
                  </a:extLst>
                </a:gridCol>
                <a:gridCol w="2961627">
                  <a:extLst>
                    <a:ext uri="{9D8B030D-6E8A-4147-A177-3AD203B41FA5}">
                      <a16:colId xmlns:a16="http://schemas.microsoft.com/office/drawing/2014/main" val="1855102"/>
                    </a:ext>
                  </a:extLst>
                </a:gridCol>
                <a:gridCol w="2962606">
                  <a:extLst>
                    <a:ext uri="{9D8B030D-6E8A-4147-A177-3AD203B41FA5}">
                      <a16:colId xmlns:a16="http://schemas.microsoft.com/office/drawing/2014/main" val="1956477272"/>
                    </a:ext>
                  </a:extLst>
                </a:gridCol>
              </a:tblGrid>
              <a:tr h="369676">
                <a:tc>
                  <a:txBody>
                    <a:bodyPr/>
                    <a:lstStyle/>
                    <a:p>
                      <a:pPr algn="just">
                        <a:lnSpc>
                          <a:spcPct val="150000"/>
                        </a:lnSpc>
                      </a:pPr>
                      <a:r>
                        <a:rPr lang="pt-BR" sz="1800" dirty="0">
                          <a:effectLst/>
                        </a:rPr>
                        <a:t>Antes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B w="12700" cap="flat" cmpd="sng" algn="ctr">
                      <a:solidFill>
                        <a:schemeClr val="tx1"/>
                      </a:solidFill>
                      <a:prstDash val="solid"/>
                      <a:round/>
                      <a:headEnd type="none" w="med" len="med"/>
                      <a:tailEnd type="none" w="med" len="med"/>
                    </a:lnB>
                  </a:tcPr>
                </a:tc>
                <a:tc>
                  <a:txBody>
                    <a:bodyPr/>
                    <a:lstStyle/>
                    <a:p>
                      <a:pPr algn="just">
                        <a:lnSpc>
                          <a:spcPct val="150000"/>
                        </a:lnSpc>
                      </a:pPr>
                      <a:r>
                        <a:rPr lang="pt-BR" sz="1800" dirty="0">
                          <a:effectLst/>
                        </a:rPr>
                        <a:t>Durante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B w="12700" cap="flat" cmpd="sng" algn="ctr">
                      <a:solidFill>
                        <a:schemeClr val="tx1"/>
                      </a:solidFill>
                      <a:prstDash val="solid"/>
                      <a:round/>
                      <a:headEnd type="none" w="med" len="med"/>
                      <a:tailEnd type="none" w="med" len="med"/>
                    </a:lnB>
                  </a:tcPr>
                </a:tc>
                <a:tc>
                  <a:txBody>
                    <a:bodyPr/>
                    <a:lstStyle/>
                    <a:p>
                      <a:pPr algn="just">
                        <a:lnSpc>
                          <a:spcPct val="150000"/>
                        </a:lnSpc>
                      </a:pPr>
                      <a:r>
                        <a:rPr lang="pt-BR" sz="1800">
                          <a:effectLst/>
                        </a:rPr>
                        <a:t>Depois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211297"/>
                  </a:ext>
                </a:extLst>
              </a:tr>
              <a:tr h="4328413">
                <a:tc>
                  <a:txBody>
                    <a:bodyPr/>
                    <a:lstStyle/>
                    <a:p>
                      <a:pPr marL="342900" lvl="0" indent="-342900" algn="just">
                        <a:lnSpc>
                          <a:spcPct val="150000"/>
                        </a:lnSpc>
                        <a:buFont typeface="Symbol" panose="05050102010706020507" pitchFamily="18" charset="2"/>
                        <a:buChar char=""/>
                      </a:pPr>
                      <a:r>
                        <a:rPr lang="pt-BR" sz="1600" dirty="0">
                          <a:effectLst/>
                        </a:rPr>
                        <a:t>Definição da finalidade dos registros pelo coletivo escolar.</a:t>
                      </a:r>
                    </a:p>
                    <a:p>
                      <a:pPr marL="342900" lvl="0" indent="-342900" algn="just">
                        <a:lnSpc>
                          <a:spcPct val="150000"/>
                        </a:lnSpc>
                        <a:buFont typeface="Symbol" panose="05050102010706020507" pitchFamily="18" charset="2"/>
                        <a:buChar char=""/>
                      </a:pPr>
                      <a:r>
                        <a:rPr lang="pt-BR" sz="1600" dirty="0">
                          <a:effectLst/>
                        </a:rPr>
                        <a:t> Escolha das ferramentas utilizadas como registros.</a:t>
                      </a:r>
                    </a:p>
                    <a:p>
                      <a:pPr marL="342900" lvl="0" indent="-342900" algn="just">
                        <a:lnSpc>
                          <a:spcPct val="150000"/>
                        </a:lnSpc>
                        <a:buFont typeface="Symbol" panose="05050102010706020507" pitchFamily="18" charset="2"/>
                        <a:buChar char=""/>
                      </a:pPr>
                      <a:r>
                        <a:rPr lang="pt-BR" sz="1600" dirty="0">
                          <a:effectLst/>
                        </a:rPr>
                        <a:t>Dialogar com os atores acerca do processo.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buFont typeface="Symbol" panose="05050102010706020507" pitchFamily="18" charset="2"/>
                        <a:buChar char=""/>
                      </a:pPr>
                      <a:r>
                        <a:rPr lang="pt-BR" sz="1600" dirty="0">
                          <a:effectLst/>
                        </a:rPr>
                        <a:t>Realizar a observação e escuta apuradas.</a:t>
                      </a:r>
                    </a:p>
                    <a:p>
                      <a:pPr marL="342900" lvl="0" indent="-342900" algn="just">
                        <a:lnSpc>
                          <a:spcPct val="150000"/>
                        </a:lnSpc>
                        <a:buFont typeface="Symbol" panose="05050102010706020507" pitchFamily="18" charset="2"/>
                        <a:buChar char=""/>
                      </a:pPr>
                      <a:r>
                        <a:rPr lang="pt-BR" sz="1600" dirty="0">
                          <a:effectLst/>
                        </a:rPr>
                        <a:t>Utilizar os registros como forma de documentação.</a:t>
                      </a:r>
                    </a:p>
                    <a:p>
                      <a:pPr marL="342900" lvl="0" indent="-342900" algn="just">
                        <a:lnSpc>
                          <a:spcPct val="150000"/>
                        </a:lnSpc>
                        <a:buFont typeface="Symbol" panose="05050102010706020507" pitchFamily="18" charset="2"/>
                        <a:buChar char=""/>
                      </a:pPr>
                      <a:r>
                        <a:rPr lang="pt-BR" sz="1600" dirty="0">
                          <a:effectLst/>
                        </a:rPr>
                        <a:t>Coletar, por meio de diferentes ferramentas, evidências sobre experiências vivenciadas em um processo de aprendizagem.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buFont typeface="Symbol" panose="05050102010706020507" pitchFamily="18" charset="2"/>
                        <a:buChar char=""/>
                      </a:pPr>
                      <a:r>
                        <a:rPr lang="pt-BR" sz="1600" dirty="0">
                          <a:effectLst/>
                        </a:rPr>
                        <a:t>Realizar de forma críticas a análise dos registros coletados.</a:t>
                      </a:r>
                    </a:p>
                    <a:p>
                      <a:pPr marL="342900" lvl="0" indent="-342900" algn="just">
                        <a:lnSpc>
                          <a:spcPct val="150000"/>
                        </a:lnSpc>
                        <a:buFont typeface="Symbol" panose="05050102010706020507" pitchFamily="18" charset="2"/>
                        <a:buChar char=""/>
                      </a:pPr>
                      <a:r>
                        <a:rPr lang="pt-BR" sz="1600" dirty="0">
                          <a:effectLst/>
                        </a:rPr>
                        <a:t>Utilizar formas diferenciadas como possibilidade de intervenção significativa em um processo.</a:t>
                      </a:r>
                    </a:p>
                    <a:p>
                      <a:pPr marL="342900" lvl="0" indent="-342900" algn="just">
                        <a:lnSpc>
                          <a:spcPct val="150000"/>
                        </a:lnSpc>
                        <a:buFont typeface="Symbol" panose="05050102010706020507" pitchFamily="18" charset="2"/>
                        <a:buChar char=""/>
                      </a:pPr>
                      <a:r>
                        <a:rPr lang="pt-BR" sz="1600" dirty="0">
                          <a:effectLst/>
                        </a:rPr>
                        <a:t>Comunicar todos os envolvidos, por diferentes formas, os registros coletados, analisados e refletidos.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49" marR="525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623102"/>
                  </a:ext>
                </a:extLst>
              </a:tr>
            </a:tbl>
          </a:graphicData>
        </a:graphic>
      </p:graphicFrame>
    </p:spTree>
    <p:extLst>
      <p:ext uri="{BB962C8B-B14F-4D97-AF65-F5344CB8AC3E}">
        <p14:creationId xmlns:p14="http://schemas.microsoft.com/office/powerpoint/2010/main" val="1201158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â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644</TotalTime>
  <Words>982</Words>
  <Application>Microsoft Office PowerPoint</Application>
  <PresentationFormat>Widescreen</PresentationFormat>
  <Paragraphs>128</Paragraphs>
  <Slides>22</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22</vt:i4>
      </vt:variant>
    </vt:vector>
  </HeadingPairs>
  <TitlesOfParts>
    <vt:vector size="29" baseType="lpstr">
      <vt:lpstr>Arial</vt:lpstr>
      <vt:lpstr>Calibri</vt:lpstr>
      <vt:lpstr>Garamond</vt:lpstr>
      <vt:lpstr>Impact</vt:lpstr>
      <vt:lpstr>Symbol</vt:lpstr>
      <vt:lpstr>Wingdings</vt:lpstr>
      <vt:lpstr>Orgânico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das Graças de Souza Donegati</dc:creator>
  <cp:lastModifiedBy>SINPEEM.EDU</cp:lastModifiedBy>
  <cp:revision>72</cp:revision>
  <dcterms:created xsi:type="dcterms:W3CDTF">2022-02-14T14:33:20Z</dcterms:created>
  <dcterms:modified xsi:type="dcterms:W3CDTF">2023-04-10T13:44:24Z</dcterms:modified>
</cp:coreProperties>
</file>