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7" r:id="rId10"/>
    <p:sldId id="26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298CA-8642-4790-9C49-A4CD9E3E1D03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6CB6729-25DA-42D8-99F7-03C3EEED85BD}">
      <dgm:prSet phldrT="[Texto]" custT="1"/>
      <dgm:spPr/>
      <dgm:t>
        <a:bodyPr/>
        <a:lstStyle/>
        <a:p>
          <a:r>
            <a:rPr lang="pt-BR" sz="1500" dirty="0">
              <a:solidFill>
                <a:sysClr val="windowText" lastClr="000000"/>
              </a:solidFill>
            </a:rPr>
            <a:t>1) </a:t>
          </a:r>
          <a:r>
            <a:rPr lang="pt-BR" sz="1500" dirty="0" err="1">
              <a:solidFill>
                <a:sysClr val="windowText" lastClr="000000"/>
              </a:solidFill>
            </a:rPr>
            <a:t>Problematização</a:t>
          </a:r>
          <a:r>
            <a:rPr lang="pt-BR" sz="1500" dirty="0">
              <a:solidFill>
                <a:sysClr val="windowText" lastClr="000000"/>
              </a:solidFill>
            </a:rPr>
            <a:t>: </a:t>
          </a:r>
          <a:r>
            <a:rPr lang="pt-BR" sz="1500" dirty="0" smtClean="0">
              <a:solidFill>
                <a:sysClr val="windowText" lastClr="000000"/>
              </a:solidFill>
            </a:rPr>
            <a:t>alunos </a:t>
          </a:r>
          <a:r>
            <a:rPr lang="pt-BR" sz="1500" dirty="0">
              <a:solidFill>
                <a:sysClr val="windowText" lastClr="000000"/>
              </a:solidFill>
            </a:rPr>
            <a:t>irão expressar suas idéias e conhecimentos sobre o problema em questão. Essa expressão pode emergir </a:t>
          </a:r>
          <a:r>
            <a:rPr lang="pt-BR" sz="1500" dirty="0" smtClean="0">
              <a:solidFill>
                <a:sysClr val="windowText" lastClr="000000"/>
              </a:solidFill>
            </a:rPr>
            <a:t>espontaneamente ou pela </a:t>
          </a:r>
          <a:r>
            <a:rPr lang="pt-BR" sz="1500" dirty="0">
              <a:solidFill>
                <a:sysClr val="windowText" lastClr="000000"/>
              </a:solidFill>
            </a:rPr>
            <a:t>estimulação do professor. </a:t>
          </a:r>
        </a:p>
      </dgm:t>
    </dgm:pt>
    <dgm:pt modelId="{F2764511-B9BA-489A-8AA4-5226FBCA1842}" type="parTrans" cxnId="{7F38067D-0BEF-49F9-A158-E3DCBA7ABD33}">
      <dgm:prSet/>
      <dgm:spPr/>
      <dgm:t>
        <a:bodyPr/>
        <a:lstStyle/>
        <a:p>
          <a:endParaRPr lang="pt-BR"/>
        </a:p>
      </dgm:t>
    </dgm:pt>
    <dgm:pt modelId="{B6883BE8-5C9A-4229-BCC2-A8CDC74F766B}" type="sibTrans" cxnId="{7F38067D-0BEF-49F9-A158-E3DCBA7ABD33}">
      <dgm:prSet/>
      <dgm:spPr/>
      <dgm:t>
        <a:bodyPr/>
        <a:lstStyle/>
        <a:p>
          <a:endParaRPr lang="pt-BR"/>
        </a:p>
      </dgm:t>
    </dgm:pt>
    <dgm:pt modelId="{19FB9EC8-0CBB-4F55-9EE1-9C4A7488B197}">
      <dgm:prSet phldrT="[Texto]" custT="1"/>
      <dgm:spPr/>
      <dgm:t>
        <a:bodyPr/>
        <a:lstStyle/>
        <a:p>
          <a:r>
            <a:rPr lang="pt-BR" sz="1600" dirty="0">
              <a:solidFill>
                <a:sysClr val="windowText" lastClr="000000"/>
              </a:solidFill>
            </a:rPr>
            <a:t>2) Desenvolvimento: é o momento em que se criam as estratégias para buscar respostas às questões e hipóteses levantadas na </a:t>
          </a:r>
          <a:r>
            <a:rPr lang="pt-BR" sz="1600" dirty="0" err="1">
              <a:solidFill>
                <a:sysClr val="windowText" lastClr="000000"/>
              </a:solidFill>
            </a:rPr>
            <a:t>problematização</a:t>
          </a:r>
          <a:r>
            <a:rPr lang="pt-BR" sz="1600" dirty="0">
              <a:solidFill>
                <a:sysClr val="windowText" lastClr="000000"/>
              </a:solidFill>
            </a:rPr>
            <a:t>. </a:t>
          </a:r>
        </a:p>
      </dgm:t>
    </dgm:pt>
    <dgm:pt modelId="{C7D14461-F981-46AD-A46B-2B6801951C2A}" type="parTrans" cxnId="{2A1717EB-1761-404A-A81D-4CE27F0F8D74}">
      <dgm:prSet/>
      <dgm:spPr/>
      <dgm:t>
        <a:bodyPr/>
        <a:lstStyle/>
        <a:p>
          <a:endParaRPr lang="pt-BR"/>
        </a:p>
      </dgm:t>
    </dgm:pt>
    <dgm:pt modelId="{1B632336-47FA-4E7B-8E8D-E899B8FA67CD}" type="sibTrans" cxnId="{2A1717EB-1761-404A-A81D-4CE27F0F8D74}">
      <dgm:prSet/>
      <dgm:spPr/>
      <dgm:t>
        <a:bodyPr/>
        <a:lstStyle/>
        <a:p>
          <a:endParaRPr lang="pt-BR"/>
        </a:p>
      </dgm:t>
    </dgm:pt>
    <dgm:pt modelId="{DD11FD0C-7821-475E-87A0-6B624296DF5E}">
      <dgm:prSet phldrT="[Texto]" custT="1"/>
      <dgm:spPr/>
      <dgm:t>
        <a:bodyPr/>
        <a:lstStyle/>
        <a:p>
          <a:r>
            <a:rPr lang="pt-BR" sz="1500" dirty="0">
              <a:solidFill>
                <a:sysClr val="windowText" lastClr="000000"/>
              </a:solidFill>
            </a:rPr>
            <a:t>3) Aplicação: estimular a circulação das idéias e a atuação no ambiente da escola ou da comunidade ligada à </a:t>
          </a:r>
          <a:r>
            <a:rPr lang="pt-BR" sz="1500" dirty="0" smtClean="0">
              <a:solidFill>
                <a:sysClr val="windowText" lastClr="000000"/>
              </a:solidFill>
            </a:rPr>
            <a:t>escola. </a:t>
          </a:r>
          <a:endParaRPr lang="pt-BR" sz="1500" dirty="0">
            <a:solidFill>
              <a:sysClr val="windowText" lastClr="000000"/>
            </a:solidFill>
          </a:endParaRPr>
        </a:p>
      </dgm:t>
    </dgm:pt>
    <dgm:pt modelId="{6A94E53D-FD26-4D88-B923-8DC5E48B9528}" type="parTrans" cxnId="{38608EC8-AB08-4D91-8B17-2845DD6B6F2E}">
      <dgm:prSet/>
      <dgm:spPr/>
      <dgm:t>
        <a:bodyPr/>
        <a:lstStyle/>
        <a:p>
          <a:endParaRPr lang="pt-BR"/>
        </a:p>
      </dgm:t>
    </dgm:pt>
    <dgm:pt modelId="{EB294E67-6F96-409A-AF05-9C046177EEF1}" type="sibTrans" cxnId="{38608EC8-AB08-4D91-8B17-2845DD6B6F2E}">
      <dgm:prSet/>
      <dgm:spPr/>
      <dgm:t>
        <a:bodyPr/>
        <a:lstStyle/>
        <a:p>
          <a:endParaRPr lang="pt-BR"/>
        </a:p>
      </dgm:t>
    </dgm:pt>
    <dgm:pt modelId="{46F24AC0-E82F-4916-9255-2620C1B090D6}">
      <dgm:prSet phldrT="[Texto]" custT="1"/>
      <dgm:spPr/>
      <dgm:t>
        <a:bodyPr/>
        <a:lstStyle/>
        <a:p>
          <a:r>
            <a:rPr lang="pt-BR" sz="1500" dirty="0">
              <a:solidFill>
                <a:sysClr val="windowText" lastClr="000000"/>
              </a:solidFill>
            </a:rPr>
            <a:t>4) Avaliação: numa concepção dinâmica e participativa, a avaliação tem, para o educador, uma dimensão diagnóstica, investigativa e processual</a:t>
          </a:r>
        </a:p>
      </dgm:t>
    </dgm:pt>
    <dgm:pt modelId="{32120568-6D61-4A0F-B9B6-BA992C3AC6F2}" type="parTrans" cxnId="{53245DF0-8BFB-4C5D-9F0A-2FD9176417A0}">
      <dgm:prSet/>
      <dgm:spPr/>
      <dgm:t>
        <a:bodyPr/>
        <a:lstStyle/>
        <a:p>
          <a:endParaRPr lang="pt-BR"/>
        </a:p>
      </dgm:t>
    </dgm:pt>
    <dgm:pt modelId="{2F55831E-7979-41C9-B9AE-F49878C34704}" type="sibTrans" cxnId="{53245DF0-8BFB-4C5D-9F0A-2FD9176417A0}">
      <dgm:prSet/>
      <dgm:spPr/>
      <dgm:t>
        <a:bodyPr/>
        <a:lstStyle/>
        <a:p>
          <a:endParaRPr lang="pt-BR"/>
        </a:p>
      </dgm:t>
    </dgm:pt>
    <dgm:pt modelId="{C52C7334-483C-4C0A-96D6-8082DCC1F4CF}">
      <dgm:prSet phldrT="[Texto]"/>
      <dgm:spPr/>
      <dgm:t>
        <a:bodyPr/>
        <a:lstStyle/>
        <a:p>
          <a:r>
            <a:rPr lang="pt-BR" dirty="0">
              <a:solidFill>
                <a:sysClr val="windowText" lastClr="000000"/>
              </a:solidFill>
            </a:rPr>
            <a:t>O registro (a escrita, o desenho, os gráficos, mapas, relatórios, a reunião de materiais etc.) é uma prática fundamental no trabalho com Projetos e deve ser desenvolvida ao longo de todo o processo.</a:t>
          </a:r>
        </a:p>
      </dgm:t>
    </dgm:pt>
    <dgm:pt modelId="{2361F363-EFCE-461E-85CA-8B1DFE45A391}" type="parTrans" cxnId="{72F67A4B-A63D-44A5-8A16-4077C0BD2EC5}">
      <dgm:prSet/>
      <dgm:spPr/>
      <dgm:t>
        <a:bodyPr/>
        <a:lstStyle/>
        <a:p>
          <a:endParaRPr lang="pt-BR"/>
        </a:p>
      </dgm:t>
    </dgm:pt>
    <dgm:pt modelId="{87BFB4C1-C2C5-49B2-A9FC-6591D1C26727}" type="sibTrans" cxnId="{72F67A4B-A63D-44A5-8A16-4077C0BD2EC5}">
      <dgm:prSet/>
      <dgm:spPr/>
      <dgm:t>
        <a:bodyPr/>
        <a:lstStyle/>
        <a:p>
          <a:endParaRPr lang="pt-BR"/>
        </a:p>
      </dgm:t>
    </dgm:pt>
    <dgm:pt modelId="{A660DFFF-8490-4B28-A48B-63992B7F294F}" type="pres">
      <dgm:prSet presAssocID="{7C5298CA-8642-4790-9C49-A4CD9E3E1D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0D65E7E-77B6-4B09-AEBD-282F3C9D13D9}" type="pres">
      <dgm:prSet presAssocID="{06CB6729-25DA-42D8-99F7-03C3EEED85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A285FA-3B16-4C3C-80CF-9985154155F6}" type="pres">
      <dgm:prSet presAssocID="{B6883BE8-5C9A-4229-BCC2-A8CDC74F766B}" presName="sibTrans" presStyleLbl="sibTrans2D1" presStyleIdx="0" presStyleCnt="4"/>
      <dgm:spPr/>
      <dgm:t>
        <a:bodyPr/>
        <a:lstStyle/>
        <a:p>
          <a:endParaRPr lang="pt-BR"/>
        </a:p>
      </dgm:t>
    </dgm:pt>
    <dgm:pt modelId="{1B8D360D-B168-4F37-9F0C-1955D517186F}" type="pres">
      <dgm:prSet presAssocID="{B6883BE8-5C9A-4229-BCC2-A8CDC74F766B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8A516526-53BB-4211-9A73-7FA297B26F68}" type="pres">
      <dgm:prSet presAssocID="{19FB9EC8-0CBB-4F55-9EE1-9C4A7488B1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C9946D-EBD6-4F26-8CB9-C891461E4333}" type="pres">
      <dgm:prSet presAssocID="{1B632336-47FA-4E7B-8E8D-E899B8FA67CD}" presName="sibTrans" presStyleLbl="sibTrans2D1" presStyleIdx="1" presStyleCnt="4"/>
      <dgm:spPr/>
      <dgm:t>
        <a:bodyPr/>
        <a:lstStyle/>
        <a:p>
          <a:endParaRPr lang="pt-BR"/>
        </a:p>
      </dgm:t>
    </dgm:pt>
    <dgm:pt modelId="{66368559-3765-4182-92CB-4F2014FD3390}" type="pres">
      <dgm:prSet presAssocID="{1B632336-47FA-4E7B-8E8D-E899B8FA67CD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2BB76F67-9E01-48E6-B0DC-75D13B3E889E}" type="pres">
      <dgm:prSet presAssocID="{DD11FD0C-7821-475E-87A0-6B624296DF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8A1EF0-BE0B-402E-BFD6-82EFAC0E2B00}" type="pres">
      <dgm:prSet presAssocID="{EB294E67-6F96-409A-AF05-9C046177EEF1}" presName="sibTrans" presStyleLbl="sibTrans2D1" presStyleIdx="2" presStyleCnt="4"/>
      <dgm:spPr/>
      <dgm:t>
        <a:bodyPr/>
        <a:lstStyle/>
        <a:p>
          <a:endParaRPr lang="pt-BR"/>
        </a:p>
      </dgm:t>
    </dgm:pt>
    <dgm:pt modelId="{F2939771-9405-4072-830C-EE70051767A2}" type="pres">
      <dgm:prSet presAssocID="{EB294E67-6F96-409A-AF05-9C046177EEF1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FC42FE53-FE4C-4A7D-A73D-4EF68EEC2C25}" type="pres">
      <dgm:prSet presAssocID="{46F24AC0-E82F-4916-9255-2620C1B090D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7901C8-483D-432F-A520-87EA30FD7EAD}" type="pres">
      <dgm:prSet presAssocID="{2F55831E-7979-41C9-B9AE-F49878C34704}" presName="sibTrans" presStyleLbl="sibTrans2D1" presStyleIdx="3" presStyleCnt="4"/>
      <dgm:spPr/>
      <dgm:t>
        <a:bodyPr/>
        <a:lstStyle/>
        <a:p>
          <a:endParaRPr lang="pt-BR"/>
        </a:p>
      </dgm:t>
    </dgm:pt>
    <dgm:pt modelId="{DC0F9999-D317-4610-8D59-55884F318A29}" type="pres">
      <dgm:prSet presAssocID="{2F55831E-7979-41C9-B9AE-F49878C34704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6ED3F131-89F7-4B51-98B5-842AC5ED5A9F}" type="pres">
      <dgm:prSet presAssocID="{C52C7334-483C-4C0A-96D6-8082DCC1F4CF}" presName="node" presStyleLbl="node1" presStyleIdx="4" presStyleCnt="5" custScaleX="2393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FD70A80-0DE7-4A78-B5E2-0B33E8CB6D86}" type="presOf" srcId="{DD11FD0C-7821-475E-87A0-6B624296DF5E}" destId="{2BB76F67-9E01-48E6-B0DC-75D13B3E889E}" srcOrd="0" destOrd="0" presId="urn:microsoft.com/office/officeart/2005/8/layout/process5"/>
    <dgm:cxn modelId="{72F67A4B-A63D-44A5-8A16-4077C0BD2EC5}" srcId="{7C5298CA-8642-4790-9C49-A4CD9E3E1D03}" destId="{C52C7334-483C-4C0A-96D6-8082DCC1F4CF}" srcOrd="4" destOrd="0" parTransId="{2361F363-EFCE-461E-85CA-8B1DFE45A391}" sibTransId="{87BFB4C1-C2C5-49B2-A9FC-6591D1C26727}"/>
    <dgm:cxn modelId="{DDCC3C6C-2ACF-45A0-8083-BC827D181D2C}" type="presOf" srcId="{2F55831E-7979-41C9-B9AE-F49878C34704}" destId="{DC0F9999-D317-4610-8D59-55884F318A29}" srcOrd="1" destOrd="0" presId="urn:microsoft.com/office/officeart/2005/8/layout/process5"/>
    <dgm:cxn modelId="{C2DBD468-27D2-44EE-A985-5B2158F45759}" type="presOf" srcId="{06CB6729-25DA-42D8-99F7-03C3EEED85BD}" destId="{10D65E7E-77B6-4B09-AEBD-282F3C9D13D9}" srcOrd="0" destOrd="0" presId="urn:microsoft.com/office/officeart/2005/8/layout/process5"/>
    <dgm:cxn modelId="{F603D763-E229-4774-98BD-52CF2D5F45A1}" type="presOf" srcId="{B6883BE8-5C9A-4229-BCC2-A8CDC74F766B}" destId="{B1A285FA-3B16-4C3C-80CF-9985154155F6}" srcOrd="0" destOrd="0" presId="urn:microsoft.com/office/officeart/2005/8/layout/process5"/>
    <dgm:cxn modelId="{09666654-7B4D-4395-8516-DCD4A30E7F3C}" type="presOf" srcId="{1B632336-47FA-4E7B-8E8D-E899B8FA67CD}" destId="{66368559-3765-4182-92CB-4F2014FD3390}" srcOrd="1" destOrd="0" presId="urn:microsoft.com/office/officeart/2005/8/layout/process5"/>
    <dgm:cxn modelId="{8B42A73D-7474-425E-A759-83B05E1B299C}" type="presOf" srcId="{19FB9EC8-0CBB-4F55-9EE1-9C4A7488B197}" destId="{8A516526-53BB-4211-9A73-7FA297B26F68}" srcOrd="0" destOrd="0" presId="urn:microsoft.com/office/officeart/2005/8/layout/process5"/>
    <dgm:cxn modelId="{38608EC8-AB08-4D91-8B17-2845DD6B6F2E}" srcId="{7C5298CA-8642-4790-9C49-A4CD9E3E1D03}" destId="{DD11FD0C-7821-475E-87A0-6B624296DF5E}" srcOrd="2" destOrd="0" parTransId="{6A94E53D-FD26-4D88-B923-8DC5E48B9528}" sibTransId="{EB294E67-6F96-409A-AF05-9C046177EEF1}"/>
    <dgm:cxn modelId="{67503F26-1A47-4206-9DCA-656D99705EA8}" type="presOf" srcId="{EB294E67-6F96-409A-AF05-9C046177EEF1}" destId="{F2939771-9405-4072-830C-EE70051767A2}" srcOrd="1" destOrd="0" presId="urn:microsoft.com/office/officeart/2005/8/layout/process5"/>
    <dgm:cxn modelId="{CE1CA144-9303-485C-BC17-FD92A71CDC2D}" type="presOf" srcId="{7C5298CA-8642-4790-9C49-A4CD9E3E1D03}" destId="{A660DFFF-8490-4B28-A48B-63992B7F294F}" srcOrd="0" destOrd="0" presId="urn:microsoft.com/office/officeart/2005/8/layout/process5"/>
    <dgm:cxn modelId="{67F9F5B3-8D72-471B-9102-5BDA501C7743}" type="presOf" srcId="{EB294E67-6F96-409A-AF05-9C046177EEF1}" destId="{678A1EF0-BE0B-402E-BFD6-82EFAC0E2B00}" srcOrd="0" destOrd="0" presId="urn:microsoft.com/office/officeart/2005/8/layout/process5"/>
    <dgm:cxn modelId="{9D51F221-2E8D-4697-B0F0-DF90CCA2E517}" type="presOf" srcId="{2F55831E-7979-41C9-B9AE-F49878C34704}" destId="{7F7901C8-483D-432F-A520-87EA30FD7EAD}" srcOrd="0" destOrd="0" presId="urn:microsoft.com/office/officeart/2005/8/layout/process5"/>
    <dgm:cxn modelId="{7F38067D-0BEF-49F9-A158-E3DCBA7ABD33}" srcId="{7C5298CA-8642-4790-9C49-A4CD9E3E1D03}" destId="{06CB6729-25DA-42D8-99F7-03C3EEED85BD}" srcOrd="0" destOrd="0" parTransId="{F2764511-B9BA-489A-8AA4-5226FBCA1842}" sibTransId="{B6883BE8-5C9A-4229-BCC2-A8CDC74F766B}"/>
    <dgm:cxn modelId="{366BC7D1-19BC-4831-A01D-DE893A3121D1}" type="presOf" srcId="{1B632336-47FA-4E7B-8E8D-E899B8FA67CD}" destId="{21C9946D-EBD6-4F26-8CB9-C891461E4333}" srcOrd="0" destOrd="0" presId="urn:microsoft.com/office/officeart/2005/8/layout/process5"/>
    <dgm:cxn modelId="{C25FAAC5-047D-4DF2-A3BB-68E67432ECCD}" type="presOf" srcId="{46F24AC0-E82F-4916-9255-2620C1B090D6}" destId="{FC42FE53-FE4C-4A7D-A73D-4EF68EEC2C25}" srcOrd="0" destOrd="0" presId="urn:microsoft.com/office/officeart/2005/8/layout/process5"/>
    <dgm:cxn modelId="{53245DF0-8BFB-4C5D-9F0A-2FD9176417A0}" srcId="{7C5298CA-8642-4790-9C49-A4CD9E3E1D03}" destId="{46F24AC0-E82F-4916-9255-2620C1B090D6}" srcOrd="3" destOrd="0" parTransId="{32120568-6D61-4A0F-B9B6-BA992C3AC6F2}" sibTransId="{2F55831E-7979-41C9-B9AE-F49878C34704}"/>
    <dgm:cxn modelId="{CBA3A9C2-4247-45E1-A44B-A092C415FA6C}" type="presOf" srcId="{B6883BE8-5C9A-4229-BCC2-A8CDC74F766B}" destId="{1B8D360D-B168-4F37-9F0C-1955D517186F}" srcOrd="1" destOrd="0" presId="urn:microsoft.com/office/officeart/2005/8/layout/process5"/>
    <dgm:cxn modelId="{3F0D7CD7-3405-4C6C-8FFE-582D628A6534}" type="presOf" srcId="{C52C7334-483C-4C0A-96D6-8082DCC1F4CF}" destId="{6ED3F131-89F7-4B51-98B5-842AC5ED5A9F}" srcOrd="0" destOrd="0" presId="urn:microsoft.com/office/officeart/2005/8/layout/process5"/>
    <dgm:cxn modelId="{2A1717EB-1761-404A-A81D-4CE27F0F8D74}" srcId="{7C5298CA-8642-4790-9C49-A4CD9E3E1D03}" destId="{19FB9EC8-0CBB-4F55-9EE1-9C4A7488B197}" srcOrd="1" destOrd="0" parTransId="{C7D14461-F981-46AD-A46B-2B6801951C2A}" sibTransId="{1B632336-47FA-4E7B-8E8D-E899B8FA67CD}"/>
    <dgm:cxn modelId="{7A442BE4-ADA1-4D21-BD9A-7A22146CA3D3}" type="presParOf" srcId="{A660DFFF-8490-4B28-A48B-63992B7F294F}" destId="{10D65E7E-77B6-4B09-AEBD-282F3C9D13D9}" srcOrd="0" destOrd="0" presId="urn:microsoft.com/office/officeart/2005/8/layout/process5"/>
    <dgm:cxn modelId="{6C173A1F-5D8A-41C0-BCB2-FF8ACAD86C9C}" type="presParOf" srcId="{A660DFFF-8490-4B28-A48B-63992B7F294F}" destId="{B1A285FA-3B16-4C3C-80CF-9985154155F6}" srcOrd="1" destOrd="0" presId="urn:microsoft.com/office/officeart/2005/8/layout/process5"/>
    <dgm:cxn modelId="{D33A6889-E597-4644-B61E-070F5EE7BA4F}" type="presParOf" srcId="{B1A285FA-3B16-4C3C-80CF-9985154155F6}" destId="{1B8D360D-B168-4F37-9F0C-1955D517186F}" srcOrd="0" destOrd="0" presId="urn:microsoft.com/office/officeart/2005/8/layout/process5"/>
    <dgm:cxn modelId="{9592C33B-287C-4A92-9252-236C97739C94}" type="presParOf" srcId="{A660DFFF-8490-4B28-A48B-63992B7F294F}" destId="{8A516526-53BB-4211-9A73-7FA297B26F68}" srcOrd="2" destOrd="0" presId="urn:microsoft.com/office/officeart/2005/8/layout/process5"/>
    <dgm:cxn modelId="{9486DB1C-E955-467A-A64C-49508B3539D3}" type="presParOf" srcId="{A660DFFF-8490-4B28-A48B-63992B7F294F}" destId="{21C9946D-EBD6-4F26-8CB9-C891461E4333}" srcOrd="3" destOrd="0" presId="urn:microsoft.com/office/officeart/2005/8/layout/process5"/>
    <dgm:cxn modelId="{ABF5E3DA-0E8D-4906-B753-2E55B7EDC71F}" type="presParOf" srcId="{21C9946D-EBD6-4F26-8CB9-C891461E4333}" destId="{66368559-3765-4182-92CB-4F2014FD3390}" srcOrd="0" destOrd="0" presId="urn:microsoft.com/office/officeart/2005/8/layout/process5"/>
    <dgm:cxn modelId="{6DBD8FBE-18C9-4A3D-954D-C2EE6B0C133D}" type="presParOf" srcId="{A660DFFF-8490-4B28-A48B-63992B7F294F}" destId="{2BB76F67-9E01-48E6-B0DC-75D13B3E889E}" srcOrd="4" destOrd="0" presId="urn:microsoft.com/office/officeart/2005/8/layout/process5"/>
    <dgm:cxn modelId="{129EED83-8757-478B-92EE-DAA4EF73B1A6}" type="presParOf" srcId="{A660DFFF-8490-4B28-A48B-63992B7F294F}" destId="{678A1EF0-BE0B-402E-BFD6-82EFAC0E2B00}" srcOrd="5" destOrd="0" presId="urn:microsoft.com/office/officeart/2005/8/layout/process5"/>
    <dgm:cxn modelId="{5694A17C-082E-4BDD-A1FC-1738F4793F2C}" type="presParOf" srcId="{678A1EF0-BE0B-402E-BFD6-82EFAC0E2B00}" destId="{F2939771-9405-4072-830C-EE70051767A2}" srcOrd="0" destOrd="0" presId="urn:microsoft.com/office/officeart/2005/8/layout/process5"/>
    <dgm:cxn modelId="{38607090-E69D-455C-9A3E-89E6D8CBE03C}" type="presParOf" srcId="{A660DFFF-8490-4B28-A48B-63992B7F294F}" destId="{FC42FE53-FE4C-4A7D-A73D-4EF68EEC2C25}" srcOrd="6" destOrd="0" presId="urn:microsoft.com/office/officeart/2005/8/layout/process5"/>
    <dgm:cxn modelId="{85AB5DC7-34DE-4B5F-84DC-4F135D89E07C}" type="presParOf" srcId="{A660DFFF-8490-4B28-A48B-63992B7F294F}" destId="{7F7901C8-483D-432F-A520-87EA30FD7EAD}" srcOrd="7" destOrd="0" presId="urn:microsoft.com/office/officeart/2005/8/layout/process5"/>
    <dgm:cxn modelId="{0609A6AB-F572-4AE8-86EE-5E363C5C6656}" type="presParOf" srcId="{7F7901C8-483D-432F-A520-87EA30FD7EAD}" destId="{DC0F9999-D317-4610-8D59-55884F318A29}" srcOrd="0" destOrd="0" presId="urn:microsoft.com/office/officeart/2005/8/layout/process5"/>
    <dgm:cxn modelId="{BAE184AB-E5C3-449A-AE95-E9497A456004}" type="presParOf" srcId="{A660DFFF-8490-4B28-A48B-63992B7F294F}" destId="{6ED3F131-89F7-4B51-98B5-842AC5ED5A9F}" srcOrd="8" destOrd="0" presId="urn:microsoft.com/office/officeart/2005/8/layout/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AB859-164B-43CF-9165-F5DC084A915E}" type="datetimeFigureOut">
              <a:rPr lang="pt-BR" smtClean="0"/>
              <a:pPr/>
              <a:t>23/05/2022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A197C-9061-4A54-8489-A9931E25D3A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3611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11722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9684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F59A01-40F6-44B9-A8B6-E663F12E1FEB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9340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1860-C692-42DD-96D1-EBAE4F4A9CAB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302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634-3942-4DA7-9F9B-A1F7B2EE32B2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9272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A54-5DFD-400C-AACF-E2DCACAC7157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9570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DF5A-1FA6-4B90-A89E-990F731649AA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996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754D-9933-4268-906D-A5FD1B109031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630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1F9-D182-41A2-87DD-5E3BE3E0F493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0210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9DB-27D9-48E0-B8EB-6B3EE9FC3969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7147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2B-99CD-48F8-AFA2-BC77D631D4B2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858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336-350C-4EFE-9C7C-89BE22A2BCB6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288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B13-42F0-4AF5-A6F8-CC3416C0A040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277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FC3-8D4D-4C3C-B3D1-08C2734C35B3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067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F4A7-C9A3-495A-9094-DA6BDB6CD0EF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3766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6740-87FD-475B-A96A-E80C7968B865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9558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AD6-6E58-4A76-9725-980D8D9BDBC4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600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7A1-8356-45F5-9433-E778EE676E8B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8782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7C45-4281-4C9A-BACB-128DD629AD1E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177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23E4E0-3A0C-4373-9D33-6B2607B4F4E2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614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248" y="440388"/>
            <a:ext cx="1700787" cy="168249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321169" y="680888"/>
            <a:ext cx="7541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kern="1800" dirty="0">
                <a:solidFill>
                  <a:srgbClr val="FF0000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CURSO EaD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48000" y="31058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/>
              <a:t>UM PROJETO PARA A REPARAÇÃO DAS </a:t>
            </a:r>
            <a:r>
              <a:rPr lang="pt-BR" b="1" dirty="0" smtClean="0"/>
              <a:t>APRENDIZAGENS</a:t>
            </a:r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r>
              <a:rPr lang="pt-BR" b="1" dirty="0" err="1" smtClean="0"/>
              <a:t>Profa</a:t>
            </a:r>
            <a:r>
              <a:rPr lang="pt-BR" b="1" dirty="0" smtClean="0"/>
              <a:t> Ma Luciana Cury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32693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1176929" y="779493"/>
            <a:ext cx="8365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Avaliaão</a:t>
            </a:r>
            <a:endParaRPr lang="pt-BR" sz="3200" dirty="0"/>
          </a:p>
        </p:txBody>
      </p:sp>
      <p:sp>
        <p:nvSpPr>
          <p:cNvPr id="5" name="Subtítulo 4">
            <a:extLst>
              <a:ext uri="{FF2B5EF4-FFF2-40B4-BE49-F238E27FC236}">
                <a16:creationId xmlns="" xmlns:a16="http://schemas.microsoft.com/office/drawing/2014/main" id="{4C078ABC-0ECF-438E-805A-405A8A317BB9}"/>
              </a:ext>
            </a:extLst>
          </p:cNvPr>
          <p:cNvSpPr txBox="1">
            <a:spLocks/>
          </p:cNvSpPr>
          <p:nvPr/>
        </p:nvSpPr>
        <p:spPr>
          <a:xfrm>
            <a:off x="1176929" y="1448303"/>
            <a:ext cx="8365655" cy="474148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32" y="779493"/>
            <a:ext cx="1700787" cy="168249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76929" y="716973"/>
            <a:ext cx="8365655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39091" y="2607531"/>
            <a:ext cx="94765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 smtClean="0"/>
              <a:t>ESTEBAN</a:t>
            </a:r>
            <a:r>
              <a:rPr lang="pt-BR" sz="3000" dirty="0" smtClean="0"/>
              <a:t>, M. T. Jogos de encaixe: educar ou formatar desde a pré-escola. In: GARCIA, R. L. </a:t>
            </a:r>
            <a:r>
              <a:rPr lang="pt-BR" sz="3000" dirty="0" err="1" smtClean="0"/>
              <a:t>et</a:t>
            </a:r>
            <a:r>
              <a:rPr lang="pt-BR" sz="3000" dirty="0" smtClean="0"/>
              <a:t> al. (Org.). Revisitando a pré-escola. 6. ed. São Paulo: Cortez, 2005. </a:t>
            </a:r>
            <a:endParaRPr lang="pt-BR" sz="3000" dirty="0" smtClean="0"/>
          </a:p>
          <a:p>
            <a:r>
              <a:rPr lang="pt-BR" sz="3000" dirty="0" smtClean="0"/>
              <a:t>HERNÁNDEZ</a:t>
            </a:r>
            <a:r>
              <a:rPr lang="pt-BR" sz="3000" dirty="0" smtClean="0"/>
              <a:t>, F. Transgressão e mudança na educação: os projetos de trabalho. Tradução de Jussara </a:t>
            </a:r>
            <a:r>
              <a:rPr lang="pt-BR" sz="3000" dirty="0" err="1" smtClean="0"/>
              <a:t>Haubert</a:t>
            </a:r>
            <a:r>
              <a:rPr lang="pt-BR" sz="3000" dirty="0" smtClean="0"/>
              <a:t> Rodrigues. Porto Alegre: </a:t>
            </a:r>
            <a:r>
              <a:rPr lang="pt-BR" sz="3000" dirty="0" err="1" smtClean="0"/>
              <a:t>Artmed</a:t>
            </a:r>
            <a:r>
              <a:rPr lang="pt-BR" sz="3000" dirty="0" smtClean="0"/>
              <a:t>, 1998.</a:t>
            </a:r>
            <a:endParaRPr lang="pt-BR" sz="3000" dirty="0"/>
          </a:p>
        </p:txBody>
      </p:sp>
    </p:spTree>
    <p:extLst>
      <p:ext uri="{BB962C8B-B14F-4D97-AF65-F5344CB8AC3E}">
        <p14:creationId xmlns="" xmlns:p14="http://schemas.microsoft.com/office/powerpoint/2010/main" val="30710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1246649" y="771678"/>
            <a:ext cx="8288120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OBRIGADA</a:t>
            </a:r>
            <a:endParaRPr lang="pt-BR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22" y="771678"/>
            <a:ext cx="1700787" cy="1682499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62545" y="2157413"/>
            <a:ext cx="5481205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Luciana Cury</a:t>
            </a:r>
            <a:endParaRPr kumimoji="0" lang="pt-BR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(11) 98689 5312</a:t>
            </a:r>
            <a:endParaRPr kumimoji="0" lang="pt-BR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luciana_cury@hotmail.com</a:t>
            </a:r>
            <a:endParaRPr kumimoji="0" lang="pt-BR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058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01" y="738006"/>
            <a:ext cx="1700787" cy="1682499"/>
          </a:xfrm>
          <a:prstGeom prst="rect">
            <a:avLst/>
          </a:prstGeom>
        </p:spPr>
      </p:pic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246649" y="789716"/>
            <a:ext cx="8381905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EMERGÊNCIA – MÁRIO QUINTANA</a:t>
            </a:r>
            <a:endParaRPr lang="pt-BR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46909" y="1415857"/>
            <a:ext cx="67471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smtClean="0"/>
              <a:t>Emergência</a:t>
            </a:r>
          </a:p>
          <a:p>
            <a:r>
              <a:rPr lang="pt-BR" sz="3000" dirty="0" smtClean="0"/>
              <a:t>Quem faz um poema abre uma janela.</a:t>
            </a:r>
            <a:br>
              <a:rPr lang="pt-BR" sz="3000" dirty="0" smtClean="0"/>
            </a:br>
            <a:r>
              <a:rPr lang="pt-BR" sz="3000" dirty="0" smtClean="0"/>
              <a:t>Respira, tu que estás numa cela</a:t>
            </a:r>
            <a:br>
              <a:rPr lang="pt-BR" sz="3000" dirty="0" smtClean="0"/>
            </a:br>
            <a:r>
              <a:rPr lang="pt-BR" sz="3000" dirty="0" smtClean="0"/>
              <a:t>abafada,</a:t>
            </a:r>
            <a:br>
              <a:rPr lang="pt-BR" sz="3000" dirty="0" smtClean="0"/>
            </a:br>
            <a:r>
              <a:rPr lang="pt-BR" sz="3000" dirty="0" smtClean="0"/>
              <a:t>esse ar que entra por ela.</a:t>
            </a:r>
            <a:br>
              <a:rPr lang="pt-BR" sz="3000" dirty="0" smtClean="0"/>
            </a:br>
            <a:r>
              <a:rPr lang="pt-BR" sz="3000" dirty="0" smtClean="0"/>
              <a:t>Por isso é que os poemas têm ritmo —</a:t>
            </a:r>
            <a:br>
              <a:rPr lang="pt-BR" sz="3000" dirty="0" smtClean="0"/>
            </a:br>
            <a:r>
              <a:rPr lang="pt-BR" sz="3000" dirty="0" smtClean="0"/>
              <a:t>para que possas profundamente respirar.</a:t>
            </a:r>
            <a:br>
              <a:rPr lang="pt-BR" sz="3000" dirty="0" smtClean="0"/>
            </a:br>
            <a:r>
              <a:rPr lang="pt-BR" sz="3000" dirty="0" smtClean="0"/>
              <a:t>Quem faz um poema salva um afogado.</a:t>
            </a:r>
            <a:endParaRPr lang="pt-BR" sz="3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4582" y="3592950"/>
            <a:ext cx="3795280" cy="173628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714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=""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11740" y="725500"/>
            <a:ext cx="8284308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PROJETO OU MÉTODO?</a:t>
            </a:r>
            <a:endParaRPr lang="pt-BR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60762" y="1554264"/>
            <a:ext cx="10016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1. A </a:t>
            </a:r>
            <a:r>
              <a:rPr lang="pt-BR" sz="2400" dirty="0" smtClean="0"/>
              <a:t>Pedagogia de Projetos não é um </a:t>
            </a:r>
            <a:r>
              <a:rPr lang="pt-BR" sz="2400" dirty="0" smtClean="0"/>
              <a:t>método;</a:t>
            </a:r>
          </a:p>
          <a:p>
            <a:endParaRPr lang="pt-BR" sz="2400" dirty="0" smtClean="0"/>
          </a:p>
          <a:p>
            <a:r>
              <a:rPr lang="pt-BR" sz="2400" dirty="0" smtClean="0"/>
              <a:t>2. Método é:   </a:t>
            </a:r>
            <a:r>
              <a:rPr lang="pt-BR" sz="2400" dirty="0" smtClean="0"/>
              <a:t>trabalhar com objetivos e conteúdos pré-fixados, pré-determinados, apresentando uma </a:t>
            </a:r>
            <a:r>
              <a:rPr lang="pt-BR" sz="2400" dirty="0" err="1" smtClean="0"/>
              <a:t>sequencia</a:t>
            </a:r>
            <a:r>
              <a:rPr lang="pt-BR" sz="2400" dirty="0" smtClean="0"/>
              <a:t> regular, prevista e segura, refere-se à aplicação de fórmulas ou de uma série de </a:t>
            </a:r>
            <a:r>
              <a:rPr lang="pt-BR" sz="2400" dirty="0" smtClean="0"/>
              <a:t>regras;</a:t>
            </a:r>
          </a:p>
          <a:p>
            <a:endParaRPr lang="pt-BR" sz="2400" dirty="0" smtClean="0"/>
          </a:p>
          <a:p>
            <a:r>
              <a:rPr lang="pt-BR" sz="2400" dirty="0" smtClean="0"/>
              <a:t>3. Trabalho </a:t>
            </a:r>
            <a:r>
              <a:rPr lang="pt-BR" sz="2400" dirty="0" smtClean="0"/>
              <a:t>com projetos permite romper com as fronteiras disciplinares, </a:t>
            </a:r>
            <a:r>
              <a:rPr lang="pt-BR" sz="2400" dirty="0" smtClean="0"/>
              <a:t>favorece  elos </a:t>
            </a:r>
            <a:r>
              <a:rPr lang="pt-BR" sz="2400" dirty="0" smtClean="0"/>
              <a:t>entre as diferentes áreas de conhecimento numa situação contextualizada da aprendizagem.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677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1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="" xmlns:a16="http://schemas.microsoft.com/office/drawing/2014/main" id="{E168E223-F721-4319-918E-3FEA2A2108A8}"/>
              </a:ext>
            </a:extLst>
          </p:cNvPr>
          <p:cNvSpPr txBox="1">
            <a:spLocks/>
          </p:cNvSpPr>
          <p:nvPr/>
        </p:nvSpPr>
        <p:spPr>
          <a:xfrm>
            <a:off x="1070708" y="1587070"/>
            <a:ext cx="8628184" cy="438193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41046" y="753209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PROJETO</a:t>
            </a:r>
            <a:endParaRPr lang="pt-BR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19199" y="2382982"/>
            <a:ext cx="911629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dirty="0" smtClean="0"/>
              <a:t>Será necessário oportunizar situações em que os alunos participem cada vez mais intensamente na resolução das atividades e no processo de elaboração pessoal, em vez de se limitar a copiar e reproduzir automaticamente as instruções ou explicações dos professores. Por isso, hoje o aluno é convidado a buscar, descobrir, construir, criticar, comparar, dialogar, analisar, vivenciar o próprio processo de construção do conhecimento. (ZABALLA, 1998)</a:t>
            </a:r>
            <a:endParaRPr lang="pt-BR" sz="2500" dirty="0"/>
          </a:p>
        </p:txBody>
      </p:sp>
    </p:spTree>
    <p:extLst>
      <p:ext uri="{BB962C8B-B14F-4D97-AF65-F5344CB8AC3E}">
        <p14:creationId xmlns="" xmlns:p14="http://schemas.microsoft.com/office/powerpoint/2010/main" val="40598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517" y="791735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="" xmlns:a16="http://schemas.microsoft.com/office/drawing/2014/main" id="{314FDB69-469B-43B6-856B-289210734EDC}"/>
              </a:ext>
            </a:extLst>
          </p:cNvPr>
          <p:cNvSpPr txBox="1">
            <a:spLocks/>
          </p:cNvSpPr>
          <p:nvPr/>
        </p:nvSpPr>
        <p:spPr>
          <a:xfrm>
            <a:off x="1175406" y="1632984"/>
            <a:ext cx="8335917" cy="443957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1046" y="753209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PROJETO DESDE QUANDO?</a:t>
            </a:r>
            <a:endParaRPr lang="pt-BR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05345" y="1676400"/>
            <a:ext cx="87560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 smtClean="0"/>
              <a:t>A pré-escola torna-se mais um espaço de descoberta sobre a vida. Espaço privilegiado, pois ali se reúnem crianças diversas, com informações, realidades e curiosidades diferentes, que interagem entre si e com a professora, que também traz suas experiências e conhecimentos acumulados. Juntos, constroem novos conhecimentos e se apropriam dos conhecimentos disponíveis, que se revelam pertinentes para o grupo de crianças. (ESTEBAN, 2005, p. 34).</a:t>
            </a:r>
            <a:endParaRPr lang="pt-BR" sz="3000" dirty="0"/>
          </a:p>
        </p:txBody>
      </p:sp>
    </p:spTree>
    <p:extLst>
      <p:ext uri="{BB962C8B-B14F-4D97-AF65-F5344CB8AC3E}">
        <p14:creationId xmlns="" xmlns:p14="http://schemas.microsoft.com/office/powerpoint/2010/main" val="12011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48" y="753209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="" xmlns:a16="http://schemas.microsoft.com/office/drawing/2014/main" id="{C2A93A36-67EA-4D9C-8FC0-74DBF2EA7721}"/>
              </a:ext>
            </a:extLst>
          </p:cNvPr>
          <p:cNvSpPr txBox="1">
            <a:spLocks/>
          </p:cNvSpPr>
          <p:nvPr/>
        </p:nvSpPr>
        <p:spPr>
          <a:xfrm>
            <a:off x="1148861" y="1828128"/>
            <a:ext cx="8307755" cy="396307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1046" y="753209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4 ETAPAS DO PROJETO</a:t>
            </a:r>
            <a:endParaRPr lang="pt-BR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886691" y="1454728"/>
          <a:ext cx="9254836" cy="5209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960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1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="" xmlns:a16="http://schemas.microsoft.com/office/drawing/2014/main" id="{C267EBC0-EFDD-4956-96A4-962B8AC685DA}"/>
              </a:ext>
            </a:extLst>
          </p:cNvPr>
          <p:cNvSpPr txBox="1">
            <a:spLocks/>
          </p:cNvSpPr>
          <p:nvPr/>
        </p:nvSpPr>
        <p:spPr>
          <a:xfrm>
            <a:off x="1205903" y="1701413"/>
            <a:ext cx="8407021" cy="441021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1046" y="753209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ARRANJOS DIDÁTICOS</a:t>
            </a:r>
            <a:endParaRPr lang="pt-BR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45127" y="2604655"/>
            <a:ext cx="67887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ALUNOS MONITORES/TUTORES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DIFERENCIAÇAO PEDAGÓGICA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PERSONALIZAÇÃO DE ENSINO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COMUNIDADES DE APRENDIZAGENS ON-LINE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Subtítulo 4">
            <a:extLst>
              <a:ext uri="{FF2B5EF4-FFF2-40B4-BE49-F238E27FC236}">
                <a16:creationId xmlns="" xmlns:a16="http://schemas.microsoft.com/office/drawing/2014/main" id="{354DFBCA-82EA-46FD-AF1D-DDCB0716AB22}"/>
              </a:ext>
            </a:extLst>
          </p:cNvPr>
          <p:cNvSpPr txBox="1">
            <a:spLocks/>
          </p:cNvSpPr>
          <p:nvPr/>
        </p:nvSpPr>
        <p:spPr>
          <a:xfrm>
            <a:off x="1148862" y="1466951"/>
            <a:ext cx="8424985" cy="472283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pt-BR" dirty="0"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070" y="709155"/>
            <a:ext cx="1700787" cy="168249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48862" y="868527"/>
            <a:ext cx="8331200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pt-PT" sz="23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UMA ROTINA PARA GERAR E TRANSFORMAR PERGUNTAS</a:t>
            </a:r>
            <a:endParaRPr lang="pt-BR" sz="2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24766" y="1522701"/>
            <a:ext cx="8904144" cy="50321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Escolha um objeto ou t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pico do dia-a-dia e fa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um brainstorming, uma lista de perguntas sobre isso.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Examine a lista e transforme algumas das perguntas em perguntas que desafiam a imagina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ão. Fa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isso transformando perguntas nos moldes de: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Como seria se ...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Como seria diferente se ...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Suponha que...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O que mudaria se ...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Como seria diferente se ...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Escolha uma pergunta para explorar criativamente. Explore-a imaginando suas possibilidades. Faça isto: Escrevendo uma história ou ensaio, desenhando uma figura, criando uma peça ou diálogo, inventando um cenário, conduzindo uma entrevista imaginária, conduzindo um experimento mental.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pt-PT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Reflita: Que novas idéias você tem sobre o tópico, conceito ou objeto que você não tinha antes?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1840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32" y="779493"/>
            <a:ext cx="1700787" cy="1682499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169114" y="1542592"/>
            <a:ext cx="8365655" cy="470580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0"/>
              </a:spcBef>
              <a:buFont typeface="Arial"/>
              <a:buNone/>
            </a:pP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246649" y="789716"/>
            <a:ext cx="8288120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ESTUDO DIRIGIDO</a:t>
            </a:r>
            <a:endParaRPr lang="pt-BR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665018" y="2189329"/>
          <a:ext cx="10598727" cy="3757718"/>
        </p:xfrm>
        <a:graphic>
          <a:graphicData uri="http://schemas.openxmlformats.org/drawingml/2006/table">
            <a:tbl>
              <a:tblPr/>
              <a:tblGrid>
                <a:gridCol w="10598727"/>
              </a:tblGrid>
              <a:tr h="1677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latin typeface="Calibri"/>
                          <a:ea typeface="Calibri"/>
                          <a:cs typeface="Times New Roman"/>
                        </a:rPr>
                        <a:t>INFRAESTRUTURA E DESIGN DOS ESPAÇOS DE APRENDIZAGEM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500">
                          <a:latin typeface="Calibri"/>
                          <a:ea typeface="Calibri"/>
                          <a:cs typeface="Times New Roman"/>
                        </a:rPr>
                        <a:t>Procure diversificar o mobiliário da sala de aula, acrescente bancos, almofadas, tapetes e mesas grandes para trabalho coletivo;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500">
                          <a:latin typeface="Calibri"/>
                          <a:ea typeface="Calibri"/>
                          <a:cs typeface="Times New Roman"/>
                        </a:rPr>
                        <a:t>Verifique se há espaço extra sala de aula que pode ser adequado para acomodar alunos em atividades de pesquisa, leitura, escrita e/ou produção artística;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500">
                          <a:latin typeface="Calibri"/>
                          <a:ea typeface="Calibri"/>
                          <a:cs typeface="Times New Roman"/>
                        </a:rPr>
                        <a:t>Disponibilize nas salas de aula (e nos ambientes extra classe, na medida do possível) acervo de livros de literatura, livros didáticos e material de pesquisa (revista, jornal, enciclopédias, dicionários).</a:t>
                      </a:r>
                    </a:p>
                  </a:txBody>
                  <a:tcPr marL="51416" marR="51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Calibri"/>
                          <a:ea typeface="Calibri"/>
                          <a:cs typeface="Times New Roman"/>
                        </a:rPr>
                        <a:t>DIDÁTICA DE PESQUISA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500" dirty="0" smtClean="0">
                          <a:latin typeface="Calibri"/>
                          <a:ea typeface="Calibri"/>
                          <a:cs typeface="Arial"/>
                        </a:rPr>
                        <a:t>Os </a:t>
                      </a:r>
                      <a:r>
                        <a:rPr lang="pt-BR" sz="1500" dirty="0">
                          <a:latin typeface="Calibri"/>
                          <a:ea typeface="Calibri"/>
                          <a:cs typeface="Arial"/>
                        </a:rPr>
                        <a:t>alunos devem realizar estudo </a:t>
                      </a:r>
                      <a:r>
                        <a:rPr lang="pt-BR" sz="1500" dirty="0" smtClean="0">
                          <a:latin typeface="Calibri"/>
                          <a:ea typeface="Calibri"/>
                          <a:cs typeface="Arial"/>
                        </a:rPr>
                        <a:t>dirigido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500" dirty="0">
                          <a:latin typeface="Calibri"/>
                          <a:ea typeface="Calibri"/>
                          <a:cs typeface="Arial"/>
                        </a:rPr>
                        <a:t>O desfecho produtivo destas pesquisas deve ser produzido pelos alunos.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6" marR="51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2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Calibri"/>
                          <a:ea typeface="Calibri"/>
                          <a:cs typeface="Times New Roman"/>
                        </a:rPr>
                        <a:t>PRÁTICAS SOCIAIS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500" dirty="0">
                          <a:latin typeface="Calibri"/>
                          <a:ea typeface="Times New Roman"/>
                        </a:rPr>
                        <a:t>Elencar atividades coletivas que os alunos podem realizar uma vez por semana e que impactem nos aspectos: organização dos espaços, embelezamento da escola, cuidados com os espaços coletivos, organização de quadros murais (de avisos, programação da semana, desfechos com produto comunicativo das pesquisas realizadas na escola </a:t>
                      </a:r>
                      <a:r>
                        <a:rPr lang="pt-BR" sz="1500" dirty="0" err="1">
                          <a:latin typeface="Calibri"/>
                          <a:ea typeface="Times New Roman"/>
                        </a:rPr>
                        <a:t>etc</a:t>
                      </a:r>
                      <a:r>
                        <a:rPr lang="pt-BR" sz="1500" dirty="0">
                          <a:latin typeface="Calibri"/>
                          <a:ea typeface="Times New Roman"/>
                        </a:rPr>
                        <a:t>).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500" dirty="0">
                          <a:latin typeface="Calibri"/>
                          <a:ea typeface="Times New Roman"/>
                        </a:rPr>
                        <a:t>Definir critérios para o agrupamento dos alunos para as práticas </a:t>
                      </a:r>
                      <a:r>
                        <a:rPr lang="pt-BR" sz="1500" dirty="0" smtClean="0">
                          <a:latin typeface="Calibri"/>
                          <a:ea typeface="Times New Roman"/>
                        </a:rPr>
                        <a:t>sociais.</a:t>
                      </a:r>
                      <a:endParaRPr lang="pt-BR" sz="1500" dirty="0">
                        <a:latin typeface="Calibri"/>
                        <a:ea typeface="Times New Roman"/>
                      </a:endParaRPr>
                    </a:p>
                  </a:txBody>
                  <a:tcPr marL="51416" marR="51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19350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302</TotalTime>
  <Words>790</Words>
  <Application>Microsoft Office PowerPoint</Application>
  <PresentationFormat>Personalizar</PresentationFormat>
  <Paragraphs>82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Orgânico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das Graças de Souza Donegati</dc:creator>
  <cp:lastModifiedBy>particular</cp:lastModifiedBy>
  <cp:revision>51</cp:revision>
  <dcterms:created xsi:type="dcterms:W3CDTF">2022-02-14T14:33:20Z</dcterms:created>
  <dcterms:modified xsi:type="dcterms:W3CDTF">2022-05-23T17:27:21Z</dcterms:modified>
</cp:coreProperties>
</file>