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398" r:id="rId3"/>
    <p:sldId id="269" r:id="rId4"/>
    <p:sldId id="373" r:id="rId5"/>
    <p:sldId id="374" r:id="rId6"/>
    <p:sldId id="375" r:id="rId7"/>
    <p:sldId id="490" r:id="rId8"/>
    <p:sldId id="491" r:id="rId9"/>
    <p:sldId id="261" r:id="rId10"/>
    <p:sldId id="357" r:id="rId11"/>
    <p:sldId id="493" r:id="rId12"/>
    <p:sldId id="334" r:id="rId13"/>
    <p:sldId id="482" r:id="rId14"/>
    <p:sldId id="259" r:id="rId15"/>
    <p:sldId id="377" r:id="rId16"/>
    <p:sldId id="286" r:id="rId17"/>
    <p:sldId id="329" r:id="rId18"/>
    <p:sldId id="276" r:id="rId19"/>
    <p:sldId id="324" r:id="rId20"/>
    <p:sldId id="400" r:id="rId21"/>
    <p:sldId id="376" r:id="rId22"/>
    <p:sldId id="399" r:id="rId23"/>
    <p:sldId id="319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ta da Microsoft" initials="CdM" lastIdx="6" clrIdx="0">
    <p:extLst>
      <p:ext uri="{19B8F6BF-5375-455C-9EA6-DF929625EA0E}">
        <p15:presenceInfo xmlns:p15="http://schemas.microsoft.com/office/powerpoint/2012/main" userId="e7e865582a4335d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mailto:thatianapita@hotmail.com" TargetMode="External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hyperlink" Target="mailto:thatianapita@hotmail.com" TargetMode="External"/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C3CACF-0CA3-4FA5-9174-3CE1F4EC7677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182E62F-996A-4EF9-9D8D-1C4B21B1A876}">
      <dgm:prSet custT="1"/>
      <dgm:spPr/>
      <dgm:t>
        <a:bodyPr/>
        <a:lstStyle/>
        <a:p>
          <a:pPr algn="just"/>
          <a:r>
            <a:rPr lang="pt-BR" sz="2800" dirty="0"/>
            <a:t>“Capacidade é a disposição inata de todo ser humano para a aprendizagem, isto é, toda pessoa é capaz de aprender.” (todos nascem capazes de aprender)</a:t>
          </a:r>
        </a:p>
        <a:p>
          <a:pPr algn="just"/>
          <a:endParaRPr lang="en-US" sz="2400" dirty="0"/>
        </a:p>
      </dgm:t>
    </dgm:pt>
    <dgm:pt modelId="{431A4EA2-15E5-41A9-9897-3CA085E8B369}" type="parTrans" cxnId="{12BA7540-A254-47D1-A2E8-CDCA7CE65700}">
      <dgm:prSet/>
      <dgm:spPr/>
      <dgm:t>
        <a:bodyPr/>
        <a:lstStyle/>
        <a:p>
          <a:pPr algn="just"/>
          <a:endParaRPr lang="en-US" sz="2000"/>
        </a:p>
      </dgm:t>
    </dgm:pt>
    <dgm:pt modelId="{2A6FE78A-1F30-47FC-A51C-B6E862C931C2}" type="sibTrans" cxnId="{12BA7540-A254-47D1-A2E8-CDCA7CE65700}">
      <dgm:prSet/>
      <dgm:spPr/>
      <dgm:t>
        <a:bodyPr/>
        <a:lstStyle/>
        <a:p>
          <a:pPr algn="just"/>
          <a:endParaRPr lang="en-US" sz="2000"/>
        </a:p>
      </dgm:t>
    </dgm:pt>
    <dgm:pt modelId="{674E39AF-9D51-424F-BD59-4A3A1F0217C7}">
      <dgm:prSet custT="1"/>
      <dgm:spPr/>
      <dgm:t>
        <a:bodyPr/>
        <a:lstStyle/>
        <a:p>
          <a:pPr algn="just"/>
          <a:r>
            <a:rPr lang="pt-BR" sz="2800" dirty="0"/>
            <a:t>“Habilidade é concebido como algo que se tem mestria em uma ou várias artes ou um conhecimento profundo, teórico ou prático de uma ou várias disciplinas.(adquirimos por meio do fazer)</a:t>
          </a:r>
          <a:endParaRPr lang="en-US" sz="2800" dirty="0"/>
        </a:p>
      </dgm:t>
    </dgm:pt>
    <dgm:pt modelId="{FED5B3EC-E3BC-45F6-BB03-F604BF01C8C7}" type="parTrans" cxnId="{B09A172C-0753-4B69-86D6-6859E2582DDC}">
      <dgm:prSet/>
      <dgm:spPr/>
      <dgm:t>
        <a:bodyPr/>
        <a:lstStyle/>
        <a:p>
          <a:pPr algn="just"/>
          <a:endParaRPr lang="en-US" sz="2000"/>
        </a:p>
      </dgm:t>
    </dgm:pt>
    <dgm:pt modelId="{D329EEAA-B05E-4189-9E18-A272E10744E1}" type="sibTrans" cxnId="{B09A172C-0753-4B69-86D6-6859E2582DDC}">
      <dgm:prSet/>
      <dgm:spPr/>
      <dgm:t>
        <a:bodyPr/>
        <a:lstStyle/>
        <a:p>
          <a:pPr algn="just"/>
          <a:endParaRPr lang="en-US" sz="2000"/>
        </a:p>
      </dgm:t>
    </dgm:pt>
    <dgm:pt modelId="{FE575900-70C5-41EA-8023-0CF320B764B0}">
      <dgm:prSet custT="1"/>
      <dgm:spPr/>
      <dgm:t>
        <a:bodyPr/>
        <a:lstStyle/>
        <a:p>
          <a:pPr algn="r"/>
          <a:r>
            <a:rPr lang="pt-BR" sz="1600" dirty="0"/>
            <a:t>Fonte: Como se aprende?, Portilho – 2011 -  pág. 81</a:t>
          </a:r>
          <a:endParaRPr lang="en-US" sz="1600" dirty="0"/>
        </a:p>
      </dgm:t>
    </dgm:pt>
    <dgm:pt modelId="{74168BDF-7E53-4DE5-92CE-88910BD1018E}" type="parTrans" cxnId="{B127B6E0-BEB8-4688-8B07-2B3C21BF3D03}">
      <dgm:prSet/>
      <dgm:spPr/>
      <dgm:t>
        <a:bodyPr/>
        <a:lstStyle/>
        <a:p>
          <a:pPr algn="just"/>
          <a:endParaRPr lang="en-US" sz="2000"/>
        </a:p>
      </dgm:t>
    </dgm:pt>
    <dgm:pt modelId="{460400F7-A9FD-4A3C-B8CB-14A7AC229ED1}" type="sibTrans" cxnId="{B127B6E0-BEB8-4688-8B07-2B3C21BF3D03}">
      <dgm:prSet/>
      <dgm:spPr/>
      <dgm:t>
        <a:bodyPr/>
        <a:lstStyle/>
        <a:p>
          <a:pPr algn="just"/>
          <a:endParaRPr lang="en-US" sz="2000"/>
        </a:p>
      </dgm:t>
    </dgm:pt>
    <dgm:pt modelId="{C5EEA337-A780-4A67-B2D3-D90C07A83429}" type="pres">
      <dgm:prSet presAssocID="{9DC3CACF-0CA3-4FA5-9174-3CE1F4EC7677}" presName="vert0" presStyleCnt="0">
        <dgm:presLayoutVars>
          <dgm:dir/>
          <dgm:animOne val="branch"/>
          <dgm:animLvl val="lvl"/>
        </dgm:presLayoutVars>
      </dgm:prSet>
      <dgm:spPr/>
    </dgm:pt>
    <dgm:pt modelId="{BD9600CC-0E45-41A9-ABAB-ED0E5FA51B8C}" type="pres">
      <dgm:prSet presAssocID="{4182E62F-996A-4EF9-9D8D-1C4B21B1A876}" presName="thickLine" presStyleLbl="alignNode1" presStyleIdx="0" presStyleCnt="3"/>
      <dgm:spPr/>
    </dgm:pt>
    <dgm:pt modelId="{B9A24DE8-668A-4B47-B055-E434EFD5A93A}" type="pres">
      <dgm:prSet presAssocID="{4182E62F-996A-4EF9-9D8D-1C4B21B1A876}" presName="horz1" presStyleCnt="0"/>
      <dgm:spPr/>
    </dgm:pt>
    <dgm:pt modelId="{BA96A11A-7B1E-4EB6-ADB6-5341ACB68330}" type="pres">
      <dgm:prSet presAssocID="{4182E62F-996A-4EF9-9D8D-1C4B21B1A876}" presName="tx1" presStyleLbl="revTx" presStyleIdx="0" presStyleCnt="3"/>
      <dgm:spPr/>
    </dgm:pt>
    <dgm:pt modelId="{AF96A33F-BA0C-42DD-9770-AEB7D955ED59}" type="pres">
      <dgm:prSet presAssocID="{4182E62F-996A-4EF9-9D8D-1C4B21B1A876}" presName="vert1" presStyleCnt="0"/>
      <dgm:spPr/>
    </dgm:pt>
    <dgm:pt modelId="{835B8894-4500-403F-83FA-8EE20491A4AC}" type="pres">
      <dgm:prSet presAssocID="{674E39AF-9D51-424F-BD59-4A3A1F0217C7}" presName="thickLine" presStyleLbl="alignNode1" presStyleIdx="1" presStyleCnt="3"/>
      <dgm:spPr/>
    </dgm:pt>
    <dgm:pt modelId="{D327E349-967C-456E-8A37-7F01A0D3FBE2}" type="pres">
      <dgm:prSet presAssocID="{674E39AF-9D51-424F-BD59-4A3A1F0217C7}" presName="horz1" presStyleCnt="0"/>
      <dgm:spPr/>
    </dgm:pt>
    <dgm:pt modelId="{9F2C9734-6F01-4970-9E03-1EC568BE7F83}" type="pres">
      <dgm:prSet presAssocID="{674E39AF-9D51-424F-BD59-4A3A1F0217C7}" presName="tx1" presStyleLbl="revTx" presStyleIdx="1" presStyleCnt="3" custScaleY="102257"/>
      <dgm:spPr/>
    </dgm:pt>
    <dgm:pt modelId="{A68FB511-6A8B-451E-BFB2-57C955CB917B}" type="pres">
      <dgm:prSet presAssocID="{674E39AF-9D51-424F-BD59-4A3A1F0217C7}" presName="vert1" presStyleCnt="0"/>
      <dgm:spPr/>
    </dgm:pt>
    <dgm:pt modelId="{AA75B807-2066-4CF3-A12D-B470BA5AE653}" type="pres">
      <dgm:prSet presAssocID="{FE575900-70C5-41EA-8023-0CF320B764B0}" presName="thickLine" presStyleLbl="alignNode1" presStyleIdx="2" presStyleCnt="3"/>
      <dgm:spPr/>
    </dgm:pt>
    <dgm:pt modelId="{CDA3D0C1-66CB-4C60-B149-506A8A8D81BD}" type="pres">
      <dgm:prSet presAssocID="{FE575900-70C5-41EA-8023-0CF320B764B0}" presName="horz1" presStyleCnt="0"/>
      <dgm:spPr/>
    </dgm:pt>
    <dgm:pt modelId="{FADA4B1B-4195-4E3E-8207-BAA939A44061}" type="pres">
      <dgm:prSet presAssocID="{FE575900-70C5-41EA-8023-0CF320B764B0}" presName="tx1" presStyleLbl="revTx" presStyleIdx="2" presStyleCnt="3" custLinFactNeighborX="8" custLinFactNeighborY="147"/>
      <dgm:spPr/>
    </dgm:pt>
    <dgm:pt modelId="{BF84E576-EC93-4D24-AB15-AC450BDD1E46}" type="pres">
      <dgm:prSet presAssocID="{FE575900-70C5-41EA-8023-0CF320B764B0}" presName="vert1" presStyleCnt="0"/>
      <dgm:spPr/>
    </dgm:pt>
  </dgm:ptLst>
  <dgm:cxnLst>
    <dgm:cxn modelId="{F94AD127-D033-463A-AC42-CD06F7ECD4B6}" type="presOf" srcId="{4182E62F-996A-4EF9-9D8D-1C4B21B1A876}" destId="{BA96A11A-7B1E-4EB6-ADB6-5341ACB68330}" srcOrd="0" destOrd="0" presId="urn:microsoft.com/office/officeart/2008/layout/LinedList"/>
    <dgm:cxn modelId="{B09A172C-0753-4B69-86D6-6859E2582DDC}" srcId="{9DC3CACF-0CA3-4FA5-9174-3CE1F4EC7677}" destId="{674E39AF-9D51-424F-BD59-4A3A1F0217C7}" srcOrd="1" destOrd="0" parTransId="{FED5B3EC-E3BC-45F6-BB03-F604BF01C8C7}" sibTransId="{D329EEAA-B05E-4189-9E18-A272E10744E1}"/>
    <dgm:cxn modelId="{84028C2F-BAF4-4B08-8764-EB0CF49EEBE0}" type="presOf" srcId="{9DC3CACF-0CA3-4FA5-9174-3CE1F4EC7677}" destId="{C5EEA337-A780-4A67-B2D3-D90C07A83429}" srcOrd="0" destOrd="0" presId="urn:microsoft.com/office/officeart/2008/layout/LinedList"/>
    <dgm:cxn modelId="{12BA7540-A254-47D1-A2E8-CDCA7CE65700}" srcId="{9DC3CACF-0CA3-4FA5-9174-3CE1F4EC7677}" destId="{4182E62F-996A-4EF9-9D8D-1C4B21B1A876}" srcOrd="0" destOrd="0" parTransId="{431A4EA2-15E5-41A9-9897-3CA085E8B369}" sibTransId="{2A6FE78A-1F30-47FC-A51C-B6E862C931C2}"/>
    <dgm:cxn modelId="{02AFD9DE-40A1-4A9E-B5A8-C50B8ACE7A7F}" type="presOf" srcId="{FE575900-70C5-41EA-8023-0CF320B764B0}" destId="{FADA4B1B-4195-4E3E-8207-BAA939A44061}" srcOrd="0" destOrd="0" presId="urn:microsoft.com/office/officeart/2008/layout/LinedList"/>
    <dgm:cxn modelId="{B127B6E0-BEB8-4688-8B07-2B3C21BF3D03}" srcId="{9DC3CACF-0CA3-4FA5-9174-3CE1F4EC7677}" destId="{FE575900-70C5-41EA-8023-0CF320B764B0}" srcOrd="2" destOrd="0" parTransId="{74168BDF-7E53-4DE5-92CE-88910BD1018E}" sibTransId="{460400F7-A9FD-4A3C-B8CB-14A7AC229ED1}"/>
    <dgm:cxn modelId="{DAFE7BF2-3799-499A-9AD0-859B87F41E1F}" type="presOf" srcId="{674E39AF-9D51-424F-BD59-4A3A1F0217C7}" destId="{9F2C9734-6F01-4970-9E03-1EC568BE7F83}" srcOrd="0" destOrd="0" presId="urn:microsoft.com/office/officeart/2008/layout/LinedList"/>
    <dgm:cxn modelId="{22402C3B-DC2C-4E01-A5F1-25CA997D7E05}" type="presParOf" srcId="{C5EEA337-A780-4A67-B2D3-D90C07A83429}" destId="{BD9600CC-0E45-41A9-ABAB-ED0E5FA51B8C}" srcOrd="0" destOrd="0" presId="urn:microsoft.com/office/officeart/2008/layout/LinedList"/>
    <dgm:cxn modelId="{BDFA1BA3-94E6-4C23-96EB-7B6D054C3A11}" type="presParOf" srcId="{C5EEA337-A780-4A67-B2D3-D90C07A83429}" destId="{B9A24DE8-668A-4B47-B055-E434EFD5A93A}" srcOrd="1" destOrd="0" presId="urn:microsoft.com/office/officeart/2008/layout/LinedList"/>
    <dgm:cxn modelId="{627874E2-E7E0-4A22-BF2E-FEDCA7BB262E}" type="presParOf" srcId="{B9A24DE8-668A-4B47-B055-E434EFD5A93A}" destId="{BA96A11A-7B1E-4EB6-ADB6-5341ACB68330}" srcOrd="0" destOrd="0" presId="urn:microsoft.com/office/officeart/2008/layout/LinedList"/>
    <dgm:cxn modelId="{21EAB286-6574-4510-9997-012C38D5EE18}" type="presParOf" srcId="{B9A24DE8-668A-4B47-B055-E434EFD5A93A}" destId="{AF96A33F-BA0C-42DD-9770-AEB7D955ED59}" srcOrd="1" destOrd="0" presId="urn:microsoft.com/office/officeart/2008/layout/LinedList"/>
    <dgm:cxn modelId="{098D954E-4D7C-48F4-A39D-6F0156677096}" type="presParOf" srcId="{C5EEA337-A780-4A67-B2D3-D90C07A83429}" destId="{835B8894-4500-403F-83FA-8EE20491A4AC}" srcOrd="2" destOrd="0" presId="urn:microsoft.com/office/officeart/2008/layout/LinedList"/>
    <dgm:cxn modelId="{72F639AF-1594-447A-ABFA-087D557323F2}" type="presParOf" srcId="{C5EEA337-A780-4A67-B2D3-D90C07A83429}" destId="{D327E349-967C-456E-8A37-7F01A0D3FBE2}" srcOrd="3" destOrd="0" presId="urn:microsoft.com/office/officeart/2008/layout/LinedList"/>
    <dgm:cxn modelId="{7E64E318-C2FF-4575-A160-50E07CA97DD6}" type="presParOf" srcId="{D327E349-967C-456E-8A37-7F01A0D3FBE2}" destId="{9F2C9734-6F01-4970-9E03-1EC568BE7F83}" srcOrd="0" destOrd="0" presId="urn:microsoft.com/office/officeart/2008/layout/LinedList"/>
    <dgm:cxn modelId="{2F540FFB-F285-4AA5-8430-B7A87B43AF26}" type="presParOf" srcId="{D327E349-967C-456E-8A37-7F01A0D3FBE2}" destId="{A68FB511-6A8B-451E-BFB2-57C955CB917B}" srcOrd="1" destOrd="0" presId="urn:microsoft.com/office/officeart/2008/layout/LinedList"/>
    <dgm:cxn modelId="{691C85B7-49C1-4776-97A8-24E5AB1B40EE}" type="presParOf" srcId="{C5EEA337-A780-4A67-B2D3-D90C07A83429}" destId="{AA75B807-2066-4CF3-A12D-B470BA5AE653}" srcOrd="4" destOrd="0" presId="urn:microsoft.com/office/officeart/2008/layout/LinedList"/>
    <dgm:cxn modelId="{DB03533E-EFC8-436F-AACB-95B483E96E3C}" type="presParOf" srcId="{C5EEA337-A780-4A67-B2D3-D90C07A83429}" destId="{CDA3D0C1-66CB-4C60-B149-506A8A8D81BD}" srcOrd="5" destOrd="0" presId="urn:microsoft.com/office/officeart/2008/layout/LinedList"/>
    <dgm:cxn modelId="{5C03FE4F-28E6-4A6B-B0AE-0F240C958350}" type="presParOf" srcId="{CDA3D0C1-66CB-4C60-B149-506A8A8D81BD}" destId="{FADA4B1B-4195-4E3E-8207-BAA939A44061}" srcOrd="0" destOrd="0" presId="urn:microsoft.com/office/officeart/2008/layout/LinedList"/>
    <dgm:cxn modelId="{81223F24-C07B-42EB-86D2-23CA15570A21}" type="presParOf" srcId="{CDA3D0C1-66CB-4C60-B149-506A8A8D81BD}" destId="{BF84E576-EC93-4D24-AB15-AC450BDD1E4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B0B625-4C24-49A7-A93E-0EB7A756870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2145B41-7563-4B4A-9F2E-10027CF54D03}">
      <dgm:prSet/>
      <dgm:spPr/>
      <dgm:t>
        <a:bodyPr/>
        <a:lstStyle/>
        <a:p>
          <a:pPr algn="ctr"/>
          <a:r>
            <a:rPr lang="pt-BR" dirty="0">
              <a:solidFill>
                <a:schemeClr val="tx1"/>
              </a:solidFill>
            </a:rPr>
            <a:t>De repetição: quando a aprendizagem acontece de forma mecânica.</a:t>
          </a:r>
          <a:endParaRPr lang="en-US" dirty="0">
            <a:solidFill>
              <a:schemeClr val="tx1"/>
            </a:solidFill>
          </a:endParaRPr>
        </a:p>
      </dgm:t>
    </dgm:pt>
    <dgm:pt modelId="{646F0450-E54F-4D7F-A786-D7794E0DF9F2}" type="parTrans" cxnId="{957E2A2A-F1A1-4C30-A19D-7EC4E947DA6E}">
      <dgm:prSet/>
      <dgm:spPr/>
      <dgm:t>
        <a:bodyPr/>
        <a:lstStyle/>
        <a:p>
          <a:pPr algn="ctr"/>
          <a:endParaRPr lang="en-US"/>
        </a:p>
      </dgm:t>
    </dgm:pt>
    <dgm:pt modelId="{F592C505-8995-4C01-B4B8-88AD6914768D}" type="sibTrans" cxnId="{957E2A2A-F1A1-4C30-A19D-7EC4E947DA6E}">
      <dgm:prSet/>
      <dgm:spPr/>
      <dgm:t>
        <a:bodyPr/>
        <a:lstStyle/>
        <a:p>
          <a:pPr algn="ctr"/>
          <a:endParaRPr lang="en-US"/>
        </a:p>
      </dgm:t>
    </dgm:pt>
    <dgm:pt modelId="{84FFD5A3-E260-4EB3-A676-B4C476945F82}">
      <dgm:prSet/>
      <dgm:spPr/>
      <dgm:t>
        <a:bodyPr/>
        <a:lstStyle/>
        <a:p>
          <a:pPr algn="ctr"/>
          <a:r>
            <a:rPr lang="pt-BR" dirty="0">
              <a:solidFill>
                <a:schemeClr val="tx1"/>
              </a:solidFill>
            </a:rPr>
            <a:t>De gestão: quando a aprendizagem se situa entre a mecânica e a significativa.</a:t>
          </a:r>
          <a:endParaRPr lang="en-US" dirty="0">
            <a:solidFill>
              <a:schemeClr val="tx1"/>
            </a:solidFill>
          </a:endParaRPr>
        </a:p>
      </dgm:t>
    </dgm:pt>
    <dgm:pt modelId="{5CB4ED7F-82CF-45F2-9644-D3593F688678}" type="parTrans" cxnId="{13A88AF7-3B57-48E7-A361-E94A44E5CA25}">
      <dgm:prSet/>
      <dgm:spPr/>
      <dgm:t>
        <a:bodyPr/>
        <a:lstStyle/>
        <a:p>
          <a:pPr algn="ctr"/>
          <a:endParaRPr lang="en-US"/>
        </a:p>
      </dgm:t>
    </dgm:pt>
    <dgm:pt modelId="{0841FB3E-3F4C-4BF6-B447-D002A2172060}" type="sibTrans" cxnId="{13A88AF7-3B57-48E7-A361-E94A44E5CA25}">
      <dgm:prSet/>
      <dgm:spPr/>
      <dgm:t>
        <a:bodyPr/>
        <a:lstStyle/>
        <a:p>
          <a:pPr algn="ctr"/>
          <a:endParaRPr lang="en-US"/>
        </a:p>
      </dgm:t>
    </dgm:pt>
    <dgm:pt modelId="{4D325287-2309-4413-8244-F8D261F3CE9C}">
      <dgm:prSet/>
      <dgm:spPr/>
      <dgm:t>
        <a:bodyPr/>
        <a:lstStyle/>
        <a:p>
          <a:pPr algn="ctr"/>
          <a:r>
            <a:rPr lang="pt-BR" dirty="0">
              <a:solidFill>
                <a:schemeClr val="tx1"/>
              </a:solidFill>
            </a:rPr>
            <a:t>De controle: relativa à aprendizagem significativa.</a:t>
          </a:r>
          <a:endParaRPr lang="en-US" dirty="0">
            <a:solidFill>
              <a:schemeClr val="tx1"/>
            </a:solidFill>
          </a:endParaRPr>
        </a:p>
      </dgm:t>
    </dgm:pt>
    <dgm:pt modelId="{63E7E98B-FDED-4744-9454-06B5EB21A70D}" type="parTrans" cxnId="{587867CE-89CF-4096-9C97-751F18AE2B70}">
      <dgm:prSet/>
      <dgm:spPr/>
      <dgm:t>
        <a:bodyPr/>
        <a:lstStyle/>
        <a:p>
          <a:pPr algn="ctr"/>
          <a:endParaRPr lang="en-US"/>
        </a:p>
      </dgm:t>
    </dgm:pt>
    <dgm:pt modelId="{EDA32E96-DDB6-4065-9F08-B0011B275071}" type="sibTrans" cxnId="{587867CE-89CF-4096-9C97-751F18AE2B70}">
      <dgm:prSet/>
      <dgm:spPr/>
      <dgm:t>
        <a:bodyPr/>
        <a:lstStyle/>
        <a:p>
          <a:pPr algn="ctr"/>
          <a:endParaRPr lang="en-US"/>
        </a:p>
      </dgm:t>
    </dgm:pt>
    <dgm:pt modelId="{D5FF5FA5-D909-4A76-9BE8-B9784EA1030C}" type="pres">
      <dgm:prSet presAssocID="{B1B0B625-4C24-49A7-A93E-0EB7A7568706}" presName="linear" presStyleCnt="0">
        <dgm:presLayoutVars>
          <dgm:animLvl val="lvl"/>
          <dgm:resizeHandles val="exact"/>
        </dgm:presLayoutVars>
      </dgm:prSet>
      <dgm:spPr/>
    </dgm:pt>
    <dgm:pt modelId="{BEA599C1-F486-4271-BD3E-945AC866A13A}" type="pres">
      <dgm:prSet presAssocID="{72145B41-7563-4B4A-9F2E-10027CF54D03}" presName="parentText" presStyleLbl="node1" presStyleIdx="0" presStyleCnt="3" custScaleY="96280">
        <dgm:presLayoutVars>
          <dgm:chMax val="0"/>
          <dgm:bulletEnabled val="1"/>
        </dgm:presLayoutVars>
      </dgm:prSet>
      <dgm:spPr/>
    </dgm:pt>
    <dgm:pt modelId="{D376788F-8C8F-4F95-A19C-28CB9BF960B3}" type="pres">
      <dgm:prSet presAssocID="{F592C505-8995-4C01-B4B8-88AD6914768D}" presName="spacer" presStyleCnt="0"/>
      <dgm:spPr/>
    </dgm:pt>
    <dgm:pt modelId="{8D2A44A3-74A2-4CBB-B832-B452332E04D4}" type="pres">
      <dgm:prSet presAssocID="{84FFD5A3-E260-4EB3-A676-B4C476945F82}" presName="parentText" presStyleLbl="node1" presStyleIdx="1" presStyleCnt="3" custScaleX="99113">
        <dgm:presLayoutVars>
          <dgm:chMax val="0"/>
          <dgm:bulletEnabled val="1"/>
        </dgm:presLayoutVars>
      </dgm:prSet>
      <dgm:spPr/>
    </dgm:pt>
    <dgm:pt modelId="{959E127B-7333-4EB9-A3D8-6A3D503ED331}" type="pres">
      <dgm:prSet presAssocID="{0841FB3E-3F4C-4BF6-B447-D002A2172060}" presName="spacer" presStyleCnt="0"/>
      <dgm:spPr/>
    </dgm:pt>
    <dgm:pt modelId="{857756A4-E822-4085-A98E-DEE9E34DE4EE}" type="pres">
      <dgm:prSet presAssocID="{4D325287-2309-4413-8244-F8D261F3CE9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8997923-042D-4505-B8A3-EE68278C0B4E}" type="presOf" srcId="{84FFD5A3-E260-4EB3-A676-B4C476945F82}" destId="{8D2A44A3-74A2-4CBB-B832-B452332E04D4}" srcOrd="0" destOrd="0" presId="urn:microsoft.com/office/officeart/2005/8/layout/vList2"/>
    <dgm:cxn modelId="{79648324-0706-475B-BDC0-7F6538FE060D}" type="presOf" srcId="{4D325287-2309-4413-8244-F8D261F3CE9C}" destId="{857756A4-E822-4085-A98E-DEE9E34DE4EE}" srcOrd="0" destOrd="0" presId="urn:microsoft.com/office/officeart/2005/8/layout/vList2"/>
    <dgm:cxn modelId="{957E2A2A-F1A1-4C30-A19D-7EC4E947DA6E}" srcId="{B1B0B625-4C24-49A7-A93E-0EB7A7568706}" destId="{72145B41-7563-4B4A-9F2E-10027CF54D03}" srcOrd="0" destOrd="0" parTransId="{646F0450-E54F-4D7F-A786-D7794E0DF9F2}" sibTransId="{F592C505-8995-4C01-B4B8-88AD6914768D}"/>
    <dgm:cxn modelId="{2380692D-706D-4C0B-8054-AE8606E5D75C}" type="presOf" srcId="{B1B0B625-4C24-49A7-A93E-0EB7A7568706}" destId="{D5FF5FA5-D909-4A76-9BE8-B9784EA1030C}" srcOrd="0" destOrd="0" presId="urn:microsoft.com/office/officeart/2005/8/layout/vList2"/>
    <dgm:cxn modelId="{23D71187-A643-470E-914A-89555F28C2A4}" type="presOf" srcId="{72145B41-7563-4B4A-9F2E-10027CF54D03}" destId="{BEA599C1-F486-4271-BD3E-945AC866A13A}" srcOrd="0" destOrd="0" presId="urn:microsoft.com/office/officeart/2005/8/layout/vList2"/>
    <dgm:cxn modelId="{587867CE-89CF-4096-9C97-751F18AE2B70}" srcId="{B1B0B625-4C24-49A7-A93E-0EB7A7568706}" destId="{4D325287-2309-4413-8244-F8D261F3CE9C}" srcOrd="2" destOrd="0" parTransId="{63E7E98B-FDED-4744-9454-06B5EB21A70D}" sibTransId="{EDA32E96-DDB6-4065-9F08-B0011B275071}"/>
    <dgm:cxn modelId="{13A88AF7-3B57-48E7-A361-E94A44E5CA25}" srcId="{B1B0B625-4C24-49A7-A93E-0EB7A7568706}" destId="{84FFD5A3-E260-4EB3-A676-B4C476945F82}" srcOrd="1" destOrd="0" parTransId="{5CB4ED7F-82CF-45F2-9644-D3593F688678}" sibTransId="{0841FB3E-3F4C-4BF6-B447-D002A2172060}"/>
    <dgm:cxn modelId="{BBE5CE32-0992-44B0-B524-0712749E84E5}" type="presParOf" srcId="{D5FF5FA5-D909-4A76-9BE8-B9784EA1030C}" destId="{BEA599C1-F486-4271-BD3E-945AC866A13A}" srcOrd="0" destOrd="0" presId="urn:microsoft.com/office/officeart/2005/8/layout/vList2"/>
    <dgm:cxn modelId="{AF00825A-CC2B-46A4-B17B-E237D3AB09CB}" type="presParOf" srcId="{D5FF5FA5-D909-4A76-9BE8-B9784EA1030C}" destId="{D376788F-8C8F-4F95-A19C-28CB9BF960B3}" srcOrd="1" destOrd="0" presId="urn:microsoft.com/office/officeart/2005/8/layout/vList2"/>
    <dgm:cxn modelId="{F101A312-0A11-445E-9C9D-9E03BF72FA72}" type="presParOf" srcId="{D5FF5FA5-D909-4A76-9BE8-B9784EA1030C}" destId="{8D2A44A3-74A2-4CBB-B832-B452332E04D4}" srcOrd="2" destOrd="0" presId="urn:microsoft.com/office/officeart/2005/8/layout/vList2"/>
    <dgm:cxn modelId="{65AD2EA2-A52A-4BCE-9FF6-71E2EC7C040D}" type="presParOf" srcId="{D5FF5FA5-D909-4A76-9BE8-B9784EA1030C}" destId="{959E127B-7333-4EB9-A3D8-6A3D503ED331}" srcOrd="3" destOrd="0" presId="urn:microsoft.com/office/officeart/2005/8/layout/vList2"/>
    <dgm:cxn modelId="{D6500D0B-B179-43E0-A133-6BDBF35CE856}" type="presParOf" srcId="{D5FF5FA5-D909-4A76-9BE8-B9784EA1030C}" destId="{857756A4-E822-4085-A98E-DEE9E34DE4E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7B75CB-8D26-4EC0-B1EE-623BBE555EC5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689EFB3-2C9D-4B81-85AF-C075B4B49940}">
      <dgm:prSet/>
      <dgm:spPr/>
      <dgm:t>
        <a:bodyPr/>
        <a:lstStyle/>
        <a:p>
          <a:r>
            <a:rPr lang="pt-BR" b="1" dirty="0"/>
            <a:t>E-mail: </a:t>
          </a:r>
          <a:r>
            <a:rPr lang="pt-BR" b="1" dirty="0"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thatianapita@hotmail.com</a:t>
          </a:r>
          <a:endParaRPr lang="en-US" dirty="0"/>
        </a:p>
      </dgm:t>
    </dgm:pt>
    <dgm:pt modelId="{D8157F88-6B32-4701-A958-D7E0FE2B3948}" type="parTrans" cxnId="{DEF63F0F-49C0-4D26-B5E2-7725357A080D}">
      <dgm:prSet/>
      <dgm:spPr/>
      <dgm:t>
        <a:bodyPr/>
        <a:lstStyle/>
        <a:p>
          <a:endParaRPr lang="en-US"/>
        </a:p>
      </dgm:t>
    </dgm:pt>
    <dgm:pt modelId="{7B082BE0-77E3-49C2-AA46-1751357B681C}" type="sibTrans" cxnId="{DEF63F0F-49C0-4D26-B5E2-7725357A080D}">
      <dgm:prSet/>
      <dgm:spPr/>
      <dgm:t>
        <a:bodyPr/>
        <a:lstStyle/>
        <a:p>
          <a:endParaRPr lang="en-US"/>
        </a:p>
      </dgm:t>
    </dgm:pt>
    <dgm:pt modelId="{60C439E0-822C-456E-8C05-FC3B2B23B3BE}">
      <dgm:prSet/>
      <dgm:spPr/>
      <dgm:t>
        <a:bodyPr/>
        <a:lstStyle/>
        <a:p>
          <a:r>
            <a:rPr lang="pt-BR" b="1" dirty="0"/>
            <a:t>Fanpage: /</a:t>
          </a:r>
          <a:r>
            <a:rPr lang="pt-BR" b="1" dirty="0" err="1"/>
            <a:t>pitaassessoriaeducacional</a:t>
          </a:r>
          <a:endParaRPr lang="en-US" dirty="0"/>
        </a:p>
      </dgm:t>
    </dgm:pt>
    <dgm:pt modelId="{CFB3E200-A4EA-4A0C-8A04-9F07021C023A}" type="parTrans" cxnId="{F91142C3-2957-4876-908E-5A13DBEAF276}">
      <dgm:prSet/>
      <dgm:spPr/>
      <dgm:t>
        <a:bodyPr/>
        <a:lstStyle/>
        <a:p>
          <a:endParaRPr lang="en-US"/>
        </a:p>
      </dgm:t>
    </dgm:pt>
    <dgm:pt modelId="{A577E8B9-879E-415D-AD03-2A625B90DDB4}" type="sibTrans" cxnId="{F91142C3-2957-4876-908E-5A13DBEAF276}">
      <dgm:prSet/>
      <dgm:spPr/>
      <dgm:t>
        <a:bodyPr/>
        <a:lstStyle/>
        <a:p>
          <a:endParaRPr lang="en-US"/>
        </a:p>
      </dgm:t>
    </dgm:pt>
    <dgm:pt modelId="{3A037B6F-0545-4EC0-9632-A5E09379DAF8}">
      <dgm:prSet/>
      <dgm:spPr/>
      <dgm:t>
        <a:bodyPr/>
        <a:lstStyle/>
        <a:p>
          <a:r>
            <a:rPr lang="pt-BR" b="1" dirty="0" err="1"/>
            <a:t>Instagran</a:t>
          </a:r>
          <a:r>
            <a:rPr lang="pt-BR" b="1" dirty="0"/>
            <a:t>: @</a:t>
          </a:r>
          <a:r>
            <a:rPr lang="pt-BR" b="1" dirty="0" err="1"/>
            <a:t>pitaassessoriaeducacional</a:t>
          </a:r>
          <a:endParaRPr lang="en-US" dirty="0"/>
        </a:p>
      </dgm:t>
    </dgm:pt>
    <dgm:pt modelId="{1707E4B2-CE81-415C-B750-966BB4FFB6F6}" type="parTrans" cxnId="{412460E9-65FC-4528-AFD6-2BC9E48E424A}">
      <dgm:prSet/>
      <dgm:spPr/>
      <dgm:t>
        <a:bodyPr/>
        <a:lstStyle/>
        <a:p>
          <a:endParaRPr lang="en-US"/>
        </a:p>
      </dgm:t>
    </dgm:pt>
    <dgm:pt modelId="{F49FA04D-B1F8-422A-938C-BA78F1902A51}" type="sibTrans" cxnId="{412460E9-65FC-4528-AFD6-2BC9E48E424A}">
      <dgm:prSet/>
      <dgm:spPr/>
      <dgm:t>
        <a:bodyPr/>
        <a:lstStyle/>
        <a:p>
          <a:endParaRPr lang="en-US"/>
        </a:p>
      </dgm:t>
    </dgm:pt>
    <dgm:pt modelId="{B60D4035-D220-4F96-9FFF-0EE6A0D864C4}">
      <dgm:prSet/>
      <dgm:spPr/>
      <dgm:t>
        <a:bodyPr/>
        <a:lstStyle/>
        <a:p>
          <a:r>
            <a:rPr lang="pt-BR" b="1"/>
            <a:t>Youtube: Pita Educacional</a:t>
          </a:r>
          <a:endParaRPr lang="en-US"/>
        </a:p>
      </dgm:t>
    </dgm:pt>
    <dgm:pt modelId="{F0CE56CF-E44A-448B-A325-4E3F140655BA}" type="parTrans" cxnId="{AB4429FA-B5DF-40E4-9FAF-BA940E6F5935}">
      <dgm:prSet/>
      <dgm:spPr/>
      <dgm:t>
        <a:bodyPr/>
        <a:lstStyle/>
        <a:p>
          <a:endParaRPr lang="en-US"/>
        </a:p>
      </dgm:t>
    </dgm:pt>
    <dgm:pt modelId="{21EB4893-3D2D-4D20-88D5-F6D6E3D26B64}" type="sibTrans" cxnId="{AB4429FA-B5DF-40E4-9FAF-BA940E6F5935}">
      <dgm:prSet/>
      <dgm:spPr/>
      <dgm:t>
        <a:bodyPr/>
        <a:lstStyle/>
        <a:p>
          <a:endParaRPr lang="en-US"/>
        </a:p>
      </dgm:t>
    </dgm:pt>
    <dgm:pt modelId="{61AA722E-7368-4A64-A599-65372B9143FD}">
      <dgm:prSet/>
      <dgm:spPr/>
      <dgm:t>
        <a:bodyPr/>
        <a:lstStyle/>
        <a:p>
          <a:r>
            <a:rPr lang="pt-BR" b="1"/>
            <a:t>www.pitaassessoriaeducacional.com.br</a:t>
          </a:r>
          <a:endParaRPr lang="en-US"/>
        </a:p>
      </dgm:t>
    </dgm:pt>
    <dgm:pt modelId="{A164230E-5197-4291-808B-3117725CE180}" type="parTrans" cxnId="{6E1745DA-6D4B-4AC0-A143-C1A65292D2DE}">
      <dgm:prSet/>
      <dgm:spPr/>
      <dgm:t>
        <a:bodyPr/>
        <a:lstStyle/>
        <a:p>
          <a:endParaRPr lang="en-US"/>
        </a:p>
      </dgm:t>
    </dgm:pt>
    <dgm:pt modelId="{06F0C8CE-A37C-45D0-95D3-87D0F578FC0F}" type="sibTrans" cxnId="{6E1745DA-6D4B-4AC0-A143-C1A65292D2DE}">
      <dgm:prSet/>
      <dgm:spPr/>
      <dgm:t>
        <a:bodyPr/>
        <a:lstStyle/>
        <a:p>
          <a:endParaRPr lang="en-US"/>
        </a:p>
      </dgm:t>
    </dgm:pt>
    <dgm:pt modelId="{A7B761DD-B988-4FD8-9747-363ECA37428C}" type="pres">
      <dgm:prSet presAssocID="{987B75CB-8D26-4EC0-B1EE-623BBE555EC5}" presName="vert0" presStyleCnt="0">
        <dgm:presLayoutVars>
          <dgm:dir/>
          <dgm:animOne val="branch"/>
          <dgm:animLvl val="lvl"/>
        </dgm:presLayoutVars>
      </dgm:prSet>
      <dgm:spPr/>
    </dgm:pt>
    <dgm:pt modelId="{2F02ED4B-122E-459D-A98C-F4195C55B533}" type="pres">
      <dgm:prSet presAssocID="{C689EFB3-2C9D-4B81-85AF-C075B4B49940}" presName="thickLine" presStyleLbl="alignNode1" presStyleIdx="0" presStyleCnt="5"/>
      <dgm:spPr/>
    </dgm:pt>
    <dgm:pt modelId="{479AC251-D25E-4813-8D0B-68409F0F25FE}" type="pres">
      <dgm:prSet presAssocID="{C689EFB3-2C9D-4B81-85AF-C075B4B49940}" presName="horz1" presStyleCnt="0"/>
      <dgm:spPr/>
    </dgm:pt>
    <dgm:pt modelId="{F7DB8CFE-3374-418A-BDE0-6676864D4901}" type="pres">
      <dgm:prSet presAssocID="{C689EFB3-2C9D-4B81-85AF-C075B4B49940}" presName="tx1" presStyleLbl="revTx" presStyleIdx="0" presStyleCnt="5"/>
      <dgm:spPr/>
    </dgm:pt>
    <dgm:pt modelId="{6356FF01-0346-4E6B-8A59-85567B1B9359}" type="pres">
      <dgm:prSet presAssocID="{C689EFB3-2C9D-4B81-85AF-C075B4B49940}" presName="vert1" presStyleCnt="0"/>
      <dgm:spPr/>
    </dgm:pt>
    <dgm:pt modelId="{C950B1AA-9D13-43F0-9D0C-538FBEEE54B5}" type="pres">
      <dgm:prSet presAssocID="{60C439E0-822C-456E-8C05-FC3B2B23B3BE}" presName="thickLine" presStyleLbl="alignNode1" presStyleIdx="1" presStyleCnt="5"/>
      <dgm:spPr/>
    </dgm:pt>
    <dgm:pt modelId="{82C5B9CD-AF1B-4548-B33D-810AE48F3CE2}" type="pres">
      <dgm:prSet presAssocID="{60C439E0-822C-456E-8C05-FC3B2B23B3BE}" presName="horz1" presStyleCnt="0"/>
      <dgm:spPr/>
    </dgm:pt>
    <dgm:pt modelId="{F27D96F5-0500-49CA-9399-D715DFF19374}" type="pres">
      <dgm:prSet presAssocID="{60C439E0-822C-456E-8C05-FC3B2B23B3BE}" presName="tx1" presStyleLbl="revTx" presStyleIdx="1" presStyleCnt="5"/>
      <dgm:spPr/>
    </dgm:pt>
    <dgm:pt modelId="{57FA7FD7-B97B-4A4A-AA71-7A3A5A7C1DA6}" type="pres">
      <dgm:prSet presAssocID="{60C439E0-822C-456E-8C05-FC3B2B23B3BE}" presName="vert1" presStyleCnt="0"/>
      <dgm:spPr/>
    </dgm:pt>
    <dgm:pt modelId="{800EAE80-5C65-4A9E-8E3E-110A4FC9EEF4}" type="pres">
      <dgm:prSet presAssocID="{3A037B6F-0545-4EC0-9632-A5E09379DAF8}" presName="thickLine" presStyleLbl="alignNode1" presStyleIdx="2" presStyleCnt="5"/>
      <dgm:spPr/>
    </dgm:pt>
    <dgm:pt modelId="{4C520E16-28A5-43E4-B39D-3CA9C9D5A4C3}" type="pres">
      <dgm:prSet presAssocID="{3A037B6F-0545-4EC0-9632-A5E09379DAF8}" presName="horz1" presStyleCnt="0"/>
      <dgm:spPr/>
    </dgm:pt>
    <dgm:pt modelId="{A3A8EA7F-B9EC-4B64-A1BE-D30237AA73CF}" type="pres">
      <dgm:prSet presAssocID="{3A037B6F-0545-4EC0-9632-A5E09379DAF8}" presName="tx1" presStyleLbl="revTx" presStyleIdx="2" presStyleCnt="5"/>
      <dgm:spPr/>
    </dgm:pt>
    <dgm:pt modelId="{B35CF51E-AA78-4AAB-BC7D-002A3E822188}" type="pres">
      <dgm:prSet presAssocID="{3A037B6F-0545-4EC0-9632-A5E09379DAF8}" presName="vert1" presStyleCnt="0"/>
      <dgm:spPr/>
    </dgm:pt>
    <dgm:pt modelId="{9537CDC1-737B-4F04-BB42-DAA81E339DF0}" type="pres">
      <dgm:prSet presAssocID="{B60D4035-D220-4F96-9FFF-0EE6A0D864C4}" presName="thickLine" presStyleLbl="alignNode1" presStyleIdx="3" presStyleCnt="5"/>
      <dgm:spPr/>
    </dgm:pt>
    <dgm:pt modelId="{08AB3227-6428-442F-9EA1-6B8F7120FB80}" type="pres">
      <dgm:prSet presAssocID="{B60D4035-D220-4F96-9FFF-0EE6A0D864C4}" presName="horz1" presStyleCnt="0"/>
      <dgm:spPr/>
    </dgm:pt>
    <dgm:pt modelId="{D58BB210-D904-445D-88FF-FB656C922A5C}" type="pres">
      <dgm:prSet presAssocID="{B60D4035-D220-4F96-9FFF-0EE6A0D864C4}" presName="tx1" presStyleLbl="revTx" presStyleIdx="3" presStyleCnt="5"/>
      <dgm:spPr/>
    </dgm:pt>
    <dgm:pt modelId="{898D2ED0-B8EE-4B13-A738-60E1CBB431AA}" type="pres">
      <dgm:prSet presAssocID="{B60D4035-D220-4F96-9FFF-0EE6A0D864C4}" presName="vert1" presStyleCnt="0"/>
      <dgm:spPr/>
    </dgm:pt>
    <dgm:pt modelId="{E0238DAB-56C1-4078-9166-89809C48C3C6}" type="pres">
      <dgm:prSet presAssocID="{61AA722E-7368-4A64-A599-65372B9143FD}" presName="thickLine" presStyleLbl="alignNode1" presStyleIdx="4" presStyleCnt="5"/>
      <dgm:spPr/>
    </dgm:pt>
    <dgm:pt modelId="{0559322F-4BC1-419C-8EAE-C7AC516CB59D}" type="pres">
      <dgm:prSet presAssocID="{61AA722E-7368-4A64-A599-65372B9143FD}" presName="horz1" presStyleCnt="0"/>
      <dgm:spPr/>
    </dgm:pt>
    <dgm:pt modelId="{515B0EDE-8F3F-49F8-B964-312596665CB5}" type="pres">
      <dgm:prSet presAssocID="{61AA722E-7368-4A64-A599-65372B9143FD}" presName="tx1" presStyleLbl="revTx" presStyleIdx="4" presStyleCnt="5"/>
      <dgm:spPr/>
    </dgm:pt>
    <dgm:pt modelId="{F07A0C3E-6A9E-4EAA-A03D-77205B5DBE6A}" type="pres">
      <dgm:prSet presAssocID="{61AA722E-7368-4A64-A599-65372B9143FD}" presName="vert1" presStyleCnt="0"/>
      <dgm:spPr/>
    </dgm:pt>
  </dgm:ptLst>
  <dgm:cxnLst>
    <dgm:cxn modelId="{DEF63F0F-49C0-4D26-B5E2-7725357A080D}" srcId="{987B75CB-8D26-4EC0-B1EE-623BBE555EC5}" destId="{C689EFB3-2C9D-4B81-85AF-C075B4B49940}" srcOrd="0" destOrd="0" parTransId="{D8157F88-6B32-4701-A958-D7E0FE2B3948}" sibTransId="{7B082BE0-77E3-49C2-AA46-1751357B681C}"/>
    <dgm:cxn modelId="{E5080514-180A-43B3-8C27-44A35F7EFB2E}" type="presOf" srcId="{60C439E0-822C-456E-8C05-FC3B2B23B3BE}" destId="{F27D96F5-0500-49CA-9399-D715DFF19374}" srcOrd="0" destOrd="0" presId="urn:microsoft.com/office/officeart/2008/layout/LinedList"/>
    <dgm:cxn modelId="{47967E20-5B32-4667-9843-C61980173E80}" type="presOf" srcId="{3A037B6F-0545-4EC0-9632-A5E09379DAF8}" destId="{A3A8EA7F-B9EC-4B64-A1BE-D30237AA73CF}" srcOrd="0" destOrd="0" presId="urn:microsoft.com/office/officeart/2008/layout/LinedList"/>
    <dgm:cxn modelId="{3E406945-A4CF-4CD5-BC13-5D13F9431F13}" type="presOf" srcId="{61AA722E-7368-4A64-A599-65372B9143FD}" destId="{515B0EDE-8F3F-49F8-B964-312596665CB5}" srcOrd="0" destOrd="0" presId="urn:microsoft.com/office/officeart/2008/layout/LinedList"/>
    <dgm:cxn modelId="{7175F179-F72E-4DAA-96C8-8684DB22F84E}" type="presOf" srcId="{C689EFB3-2C9D-4B81-85AF-C075B4B49940}" destId="{F7DB8CFE-3374-418A-BDE0-6676864D4901}" srcOrd="0" destOrd="0" presId="urn:microsoft.com/office/officeart/2008/layout/LinedList"/>
    <dgm:cxn modelId="{67E1B998-EF10-47AA-9BAF-CBD5A09CC713}" type="presOf" srcId="{987B75CB-8D26-4EC0-B1EE-623BBE555EC5}" destId="{A7B761DD-B988-4FD8-9747-363ECA37428C}" srcOrd="0" destOrd="0" presId="urn:microsoft.com/office/officeart/2008/layout/LinedList"/>
    <dgm:cxn modelId="{3B420AAB-893E-4AFF-BA25-D953127C53CC}" type="presOf" srcId="{B60D4035-D220-4F96-9FFF-0EE6A0D864C4}" destId="{D58BB210-D904-445D-88FF-FB656C922A5C}" srcOrd="0" destOrd="0" presId="urn:microsoft.com/office/officeart/2008/layout/LinedList"/>
    <dgm:cxn modelId="{F91142C3-2957-4876-908E-5A13DBEAF276}" srcId="{987B75CB-8D26-4EC0-B1EE-623BBE555EC5}" destId="{60C439E0-822C-456E-8C05-FC3B2B23B3BE}" srcOrd="1" destOrd="0" parTransId="{CFB3E200-A4EA-4A0C-8A04-9F07021C023A}" sibTransId="{A577E8B9-879E-415D-AD03-2A625B90DDB4}"/>
    <dgm:cxn modelId="{6E1745DA-6D4B-4AC0-A143-C1A65292D2DE}" srcId="{987B75CB-8D26-4EC0-B1EE-623BBE555EC5}" destId="{61AA722E-7368-4A64-A599-65372B9143FD}" srcOrd="4" destOrd="0" parTransId="{A164230E-5197-4291-808B-3117725CE180}" sibTransId="{06F0C8CE-A37C-45D0-95D3-87D0F578FC0F}"/>
    <dgm:cxn modelId="{412460E9-65FC-4528-AFD6-2BC9E48E424A}" srcId="{987B75CB-8D26-4EC0-B1EE-623BBE555EC5}" destId="{3A037B6F-0545-4EC0-9632-A5E09379DAF8}" srcOrd="2" destOrd="0" parTransId="{1707E4B2-CE81-415C-B750-966BB4FFB6F6}" sibTransId="{F49FA04D-B1F8-422A-938C-BA78F1902A51}"/>
    <dgm:cxn modelId="{AB4429FA-B5DF-40E4-9FAF-BA940E6F5935}" srcId="{987B75CB-8D26-4EC0-B1EE-623BBE555EC5}" destId="{B60D4035-D220-4F96-9FFF-0EE6A0D864C4}" srcOrd="3" destOrd="0" parTransId="{F0CE56CF-E44A-448B-A325-4E3F140655BA}" sibTransId="{21EB4893-3D2D-4D20-88D5-F6D6E3D26B64}"/>
    <dgm:cxn modelId="{B0601E73-E116-43AD-B3F4-737E7D12D0AE}" type="presParOf" srcId="{A7B761DD-B988-4FD8-9747-363ECA37428C}" destId="{2F02ED4B-122E-459D-A98C-F4195C55B533}" srcOrd="0" destOrd="0" presId="urn:microsoft.com/office/officeart/2008/layout/LinedList"/>
    <dgm:cxn modelId="{89EE5DAC-80DD-4726-8159-3F27C79E5A7E}" type="presParOf" srcId="{A7B761DD-B988-4FD8-9747-363ECA37428C}" destId="{479AC251-D25E-4813-8D0B-68409F0F25FE}" srcOrd="1" destOrd="0" presId="urn:microsoft.com/office/officeart/2008/layout/LinedList"/>
    <dgm:cxn modelId="{30CF584C-BBEF-4E28-A315-0DCB234C0132}" type="presParOf" srcId="{479AC251-D25E-4813-8D0B-68409F0F25FE}" destId="{F7DB8CFE-3374-418A-BDE0-6676864D4901}" srcOrd="0" destOrd="0" presId="urn:microsoft.com/office/officeart/2008/layout/LinedList"/>
    <dgm:cxn modelId="{8A428EC9-16C4-44C8-9CC0-964F2DB37EAE}" type="presParOf" srcId="{479AC251-D25E-4813-8D0B-68409F0F25FE}" destId="{6356FF01-0346-4E6B-8A59-85567B1B9359}" srcOrd="1" destOrd="0" presId="urn:microsoft.com/office/officeart/2008/layout/LinedList"/>
    <dgm:cxn modelId="{D5AF7D43-18D7-4E39-9E2D-2A7DD11DC3AF}" type="presParOf" srcId="{A7B761DD-B988-4FD8-9747-363ECA37428C}" destId="{C950B1AA-9D13-43F0-9D0C-538FBEEE54B5}" srcOrd="2" destOrd="0" presId="urn:microsoft.com/office/officeart/2008/layout/LinedList"/>
    <dgm:cxn modelId="{10DA6F78-BD05-4E4B-A166-43235675B5BE}" type="presParOf" srcId="{A7B761DD-B988-4FD8-9747-363ECA37428C}" destId="{82C5B9CD-AF1B-4548-B33D-810AE48F3CE2}" srcOrd="3" destOrd="0" presId="urn:microsoft.com/office/officeart/2008/layout/LinedList"/>
    <dgm:cxn modelId="{5F59D3CA-98D3-4AD9-8D4F-973CD6E2540F}" type="presParOf" srcId="{82C5B9CD-AF1B-4548-B33D-810AE48F3CE2}" destId="{F27D96F5-0500-49CA-9399-D715DFF19374}" srcOrd="0" destOrd="0" presId="urn:microsoft.com/office/officeart/2008/layout/LinedList"/>
    <dgm:cxn modelId="{3E43A2B5-3229-4226-AF8C-4A83453C2E99}" type="presParOf" srcId="{82C5B9CD-AF1B-4548-B33D-810AE48F3CE2}" destId="{57FA7FD7-B97B-4A4A-AA71-7A3A5A7C1DA6}" srcOrd="1" destOrd="0" presId="urn:microsoft.com/office/officeart/2008/layout/LinedList"/>
    <dgm:cxn modelId="{778B06D5-2F72-420E-BD3B-DCB13C827A47}" type="presParOf" srcId="{A7B761DD-B988-4FD8-9747-363ECA37428C}" destId="{800EAE80-5C65-4A9E-8E3E-110A4FC9EEF4}" srcOrd="4" destOrd="0" presId="urn:microsoft.com/office/officeart/2008/layout/LinedList"/>
    <dgm:cxn modelId="{FDCB71A2-B5BA-4AB0-BAF3-DD3CAC6AADED}" type="presParOf" srcId="{A7B761DD-B988-4FD8-9747-363ECA37428C}" destId="{4C520E16-28A5-43E4-B39D-3CA9C9D5A4C3}" srcOrd="5" destOrd="0" presId="urn:microsoft.com/office/officeart/2008/layout/LinedList"/>
    <dgm:cxn modelId="{032DA4B1-EF97-4A8F-8EB4-E1EF93C575BC}" type="presParOf" srcId="{4C520E16-28A5-43E4-B39D-3CA9C9D5A4C3}" destId="{A3A8EA7F-B9EC-4B64-A1BE-D30237AA73CF}" srcOrd="0" destOrd="0" presId="urn:microsoft.com/office/officeart/2008/layout/LinedList"/>
    <dgm:cxn modelId="{D14BC867-32FC-4060-965B-F1FC7E7F8C35}" type="presParOf" srcId="{4C520E16-28A5-43E4-B39D-3CA9C9D5A4C3}" destId="{B35CF51E-AA78-4AAB-BC7D-002A3E822188}" srcOrd="1" destOrd="0" presId="urn:microsoft.com/office/officeart/2008/layout/LinedList"/>
    <dgm:cxn modelId="{382AE6C1-5EBB-4F59-8BF6-89503685DA3C}" type="presParOf" srcId="{A7B761DD-B988-4FD8-9747-363ECA37428C}" destId="{9537CDC1-737B-4F04-BB42-DAA81E339DF0}" srcOrd="6" destOrd="0" presId="urn:microsoft.com/office/officeart/2008/layout/LinedList"/>
    <dgm:cxn modelId="{1202CF8F-CB6A-4C89-B9D4-6A04C923B4B7}" type="presParOf" srcId="{A7B761DD-B988-4FD8-9747-363ECA37428C}" destId="{08AB3227-6428-442F-9EA1-6B8F7120FB80}" srcOrd="7" destOrd="0" presId="urn:microsoft.com/office/officeart/2008/layout/LinedList"/>
    <dgm:cxn modelId="{19722A0E-47CC-4F43-A309-077E6FE745AA}" type="presParOf" srcId="{08AB3227-6428-442F-9EA1-6B8F7120FB80}" destId="{D58BB210-D904-445D-88FF-FB656C922A5C}" srcOrd="0" destOrd="0" presId="urn:microsoft.com/office/officeart/2008/layout/LinedList"/>
    <dgm:cxn modelId="{0E384E5C-07B2-4663-82CF-2839A0A215C3}" type="presParOf" srcId="{08AB3227-6428-442F-9EA1-6B8F7120FB80}" destId="{898D2ED0-B8EE-4B13-A738-60E1CBB431AA}" srcOrd="1" destOrd="0" presId="urn:microsoft.com/office/officeart/2008/layout/LinedList"/>
    <dgm:cxn modelId="{7B29DBB6-2785-403B-A012-02A50200F585}" type="presParOf" srcId="{A7B761DD-B988-4FD8-9747-363ECA37428C}" destId="{E0238DAB-56C1-4078-9166-89809C48C3C6}" srcOrd="8" destOrd="0" presId="urn:microsoft.com/office/officeart/2008/layout/LinedList"/>
    <dgm:cxn modelId="{314F40B1-8ED2-44E3-AA10-461DA5CD504B}" type="presParOf" srcId="{A7B761DD-B988-4FD8-9747-363ECA37428C}" destId="{0559322F-4BC1-419C-8EAE-C7AC516CB59D}" srcOrd="9" destOrd="0" presId="urn:microsoft.com/office/officeart/2008/layout/LinedList"/>
    <dgm:cxn modelId="{5D18CDC7-AEA2-442E-95D3-9E5EF1F5D179}" type="presParOf" srcId="{0559322F-4BC1-419C-8EAE-C7AC516CB59D}" destId="{515B0EDE-8F3F-49F8-B964-312596665CB5}" srcOrd="0" destOrd="0" presId="urn:microsoft.com/office/officeart/2008/layout/LinedList"/>
    <dgm:cxn modelId="{AB3550C0-190B-452A-B497-689BC94B827E}" type="presParOf" srcId="{0559322F-4BC1-419C-8EAE-C7AC516CB59D}" destId="{F07A0C3E-6A9E-4EAA-A03D-77205B5DBE6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9600CC-0E45-41A9-ABAB-ED0E5FA51B8C}">
      <dsp:nvSpPr>
        <dsp:cNvPr id="0" name=""/>
        <dsp:cNvSpPr/>
      </dsp:nvSpPr>
      <dsp:spPr>
        <a:xfrm>
          <a:off x="0" y="2018"/>
          <a:ext cx="1048511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96A11A-7B1E-4EB6-ADB6-5341ACB68330}">
      <dsp:nvSpPr>
        <dsp:cNvPr id="0" name=""/>
        <dsp:cNvSpPr/>
      </dsp:nvSpPr>
      <dsp:spPr>
        <a:xfrm>
          <a:off x="0" y="2018"/>
          <a:ext cx="10485118" cy="1588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“Capacidade é a disposição inata de todo ser humano para a aprendizagem, isto é, toda pessoa é capaz de aprender.” (todos nascem capazes de aprender)</a:t>
          </a:r>
        </a:p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0" y="2018"/>
        <a:ext cx="10485118" cy="1588596"/>
      </dsp:txXfrm>
    </dsp:sp>
    <dsp:sp modelId="{835B8894-4500-403F-83FA-8EE20491A4AC}">
      <dsp:nvSpPr>
        <dsp:cNvPr id="0" name=""/>
        <dsp:cNvSpPr/>
      </dsp:nvSpPr>
      <dsp:spPr>
        <a:xfrm>
          <a:off x="0" y="1590614"/>
          <a:ext cx="1048511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2C9734-6F01-4970-9E03-1EC568BE7F83}">
      <dsp:nvSpPr>
        <dsp:cNvPr id="0" name=""/>
        <dsp:cNvSpPr/>
      </dsp:nvSpPr>
      <dsp:spPr>
        <a:xfrm>
          <a:off x="0" y="1590614"/>
          <a:ext cx="10474879" cy="1624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“Habilidade é concebido como algo que se tem mestria em uma ou várias artes ou um conhecimento profundo, teórico ou prático de uma ou várias disciplinas.(adquirimos por meio do fazer)</a:t>
          </a:r>
          <a:endParaRPr lang="en-US" sz="2800" kern="1200" dirty="0"/>
        </a:p>
      </dsp:txBody>
      <dsp:txXfrm>
        <a:off x="0" y="1590614"/>
        <a:ext cx="10474879" cy="1624451"/>
      </dsp:txXfrm>
    </dsp:sp>
    <dsp:sp modelId="{AA75B807-2066-4CF3-A12D-B470BA5AE653}">
      <dsp:nvSpPr>
        <dsp:cNvPr id="0" name=""/>
        <dsp:cNvSpPr/>
      </dsp:nvSpPr>
      <dsp:spPr>
        <a:xfrm>
          <a:off x="0" y="3215066"/>
          <a:ext cx="10485118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DA4B1B-4195-4E3E-8207-BAA939A44061}">
      <dsp:nvSpPr>
        <dsp:cNvPr id="0" name=""/>
        <dsp:cNvSpPr/>
      </dsp:nvSpPr>
      <dsp:spPr>
        <a:xfrm>
          <a:off x="0" y="3217084"/>
          <a:ext cx="10485118" cy="1588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Fonte: Como se aprende?, Portilho – 2011 -  pág. 81</a:t>
          </a:r>
          <a:endParaRPr lang="en-US" sz="1600" kern="1200" dirty="0"/>
        </a:p>
      </dsp:txBody>
      <dsp:txXfrm>
        <a:off x="0" y="3217084"/>
        <a:ext cx="10485118" cy="15885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A599C1-F486-4271-BD3E-945AC866A13A}">
      <dsp:nvSpPr>
        <dsp:cNvPr id="0" name=""/>
        <dsp:cNvSpPr/>
      </dsp:nvSpPr>
      <dsp:spPr>
        <a:xfrm>
          <a:off x="0" y="8647"/>
          <a:ext cx="10505442" cy="115351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dirty="0">
              <a:solidFill>
                <a:schemeClr val="tx1"/>
              </a:solidFill>
            </a:rPr>
            <a:t>De repetição: quando a aprendizagem acontece de forma mecânica.</a:t>
          </a:r>
          <a:endParaRPr lang="en-US" sz="3100" kern="1200" dirty="0">
            <a:solidFill>
              <a:schemeClr val="tx1"/>
            </a:solidFill>
          </a:endParaRPr>
        </a:p>
      </dsp:txBody>
      <dsp:txXfrm>
        <a:off x="56310" y="64957"/>
        <a:ext cx="10392822" cy="1040891"/>
      </dsp:txXfrm>
    </dsp:sp>
    <dsp:sp modelId="{8D2A44A3-74A2-4CBB-B832-B452332E04D4}">
      <dsp:nvSpPr>
        <dsp:cNvPr id="0" name=""/>
        <dsp:cNvSpPr/>
      </dsp:nvSpPr>
      <dsp:spPr>
        <a:xfrm>
          <a:off x="46591" y="1254318"/>
          <a:ext cx="10412258" cy="1198080"/>
        </a:xfrm>
        <a:prstGeom prst="roundRect">
          <a:avLst/>
        </a:prstGeom>
        <a:solidFill>
          <a:schemeClr val="accent2">
            <a:hueOff val="17677"/>
            <a:satOff val="-17244"/>
            <a:lumOff val="-88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dirty="0">
              <a:solidFill>
                <a:schemeClr val="tx1"/>
              </a:solidFill>
            </a:rPr>
            <a:t>De gestão: quando a aprendizagem se situa entre a mecânica e a significativa.</a:t>
          </a:r>
          <a:endParaRPr lang="en-US" sz="3100" kern="1200" dirty="0">
            <a:solidFill>
              <a:schemeClr val="tx1"/>
            </a:solidFill>
          </a:endParaRPr>
        </a:p>
      </dsp:txBody>
      <dsp:txXfrm>
        <a:off x="105076" y="1312803"/>
        <a:ext cx="10295288" cy="1081110"/>
      </dsp:txXfrm>
    </dsp:sp>
    <dsp:sp modelId="{857756A4-E822-4085-A98E-DEE9E34DE4EE}">
      <dsp:nvSpPr>
        <dsp:cNvPr id="0" name=""/>
        <dsp:cNvSpPr/>
      </dsp:nvSpPr>
      <dsp:spPr>
        <a:xfrm>
          <a:off x="0" y="2544558"/>
          <a:ext cx="10505442" cy="1198080"/>
        </a:xfrm>
        <a:prstGeom prst="roundRect">
          <a:avLst/>
        </a:prstGeom>
        <a:solidFill>
          <a:schemeClr val="accent2">
            <a:hueOff val="35353"/>
            <a:satOff val="-34487"/>
            <a:lumOff val="-176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dirty="0">
              <a:solidFill>
                <a:schemeClr val="tx1"/>
              </a:solidFill>
            </a:rPr>
            <a:t>De controle: relativa à aprendizagem significativa.</a:t>
          </a:r>
          <a:endParaRPr lang="en-US" sz="3100" kern="1200" dirty="0">
            <a:solidFill>
              <a:schemeClr val="tx1"/>
            </a:solidFill>
          </a:endParaRPr>
        </a:p>
      </dsp:txBody>
      <dsp:txXfrm>
        <a:off x="58485" y="2603043"/>
        <a:ext cx="10388472" cy="10811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02ED4B-122E-459D-A98C-F4195C55B533}">
      <dsp:nvSpPr>
        <dsp:cNvPr id="0" name=""/>
        <dsp:cNvSpPr/>
      </dsp:nvSpPr>
      <dsp:spPr>
        <a:xfrm>
          <a:off x="0" y="547"/>
          <a:ext cx="6601628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dk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DB8CFE-3374-418A-BDE0-6676864D4901}">
      <dsp:nvSpPr>
        <dsp:cNvPr id="0" name=""/>
        <dsp:cNvSpPr/>
      </dsp:nvSpPr>
      <dsp:spPr>
        <a:xfrm>
          <a:off x="0" y="547"/>
          <a:ext cx="6601628" cy="896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 dirty="0"/>
            <a:t>E-mail: </a:t>
          </a:r>
          <a:r>
            <a:rPr lang="pt-BR" sz="3000" b="1" kern="1200" dirty="0"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thatianapita@hotmail.com</a:t>
          </a:r>
          <a:endParaRPr lang="en-US" sz="3000" kern="1200" dirty="0"/>
        </a:p>
      </dsp:txBody>
      <dsp:txXfrm>
        <a:off x="0" y="547"/>
        <a:ext cx="6601628" cy="896635"/>
      </dsp:txXfrm>
    </dsp:sp>
    <dsp:sp modelId="{C950B1AA-9D13-43F0-9D0C-538FBEEE54B5}">
      <dsp:nvSpPr>
        <dsp:cNvPr id="0" name=""/>
        <dsp:cNvSpPr/>
      </dsp:nvSpPr>
      <dsp:spPr>
        <a:xfrm>
          <a:off x="0" y="897183"/>
          <a:ext cx="6601628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dk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7D96F5-0500-49CA-9399-D715DFF19374}">
      <dsp:nvSpPr>
        <dsp:cNvPr id="0" name=""/>
        <dsp:cNvSpPr/>
      </dsp:nvSpPr>
      <dsp:spPr>
        <a:xfrm>
          <a:off x="0" y="897183"/>
          <a:ext cx="6601628" cy="896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 dirty="0"/>
            <a:t>Fanpage: /</a:t>
          </a:r>
          <a:r>
            <a:rPr lang="pt-BR" sz="3000" b="1" kern="1200" dirty="0" err="1"/>
            <a:t>pitaassessoriaeducacional</a:t>
          </a:r>
          <a:endParaRPr lang="en-US" sz="3000" kern="1200" dirty="0"/>
        </a:p>
      </dsp:txBody>
      <dsp:txXfrm>
        <a:off x="0" y="897183"/>
        <a:ext cx="6601628" cy="896635"/>
      </dsp:txXfrm>
    </dsp:sp>
    <dsp:sp modelId="{800EAE80-5C65-4A9E-8E3E-110A4FC9EEF4}">
      <dsp:nvSpPr>
        <dsp:cNvPr id="0" name=""/>
        <dsp:cNvSpPr/>
      </dsp:nvSpPr>
      <dsp:spPr>
        <a:xfrm>
          <a:off x="0" y="1793819"/>
          <a:ext cx="6601628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dk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A8EA7F-B9EC-4B64-A1BE-D30237AA73CF}">
      <dsp:nvSpPr>
        <dsp:cNvPr id="0" name=""/>
        <dsp:cNvSpPr/>
      </dsp:nvSpPr>
      <dsp:spPr>
        <a:xfrm>
          <a:off x="0" y="1793819"/>
          <a:ext cx="6601628" cy="896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 dirty="0" err="1"/>
            <a:t>Instagran</a:t>
          </a:r>
          <a:r>
            <a:rPr lang="pt-BR" sz="3000" b="1" kern="1200" dirty="0"/>
            <a:t>: @</a:t>
          </a:r>
          <a:r>
            <a:rPr lang="pt-BR" sz="3000" b="1" kern="1200" dirty="0" err="1"/>
            <a:t>pitaassessoriaeducacional</a:t>
          </a:r>
          <a:endParaRPr lang="en-US" sz="3000" kern="1200" dirty="0"/>
        </a:p>
      </dsp:txBody>
      <dsp:txXfrm>
        <a:off x="0" y="1793819"/>
        <a:ext cx="6601628" cy="896635"/>
      </dsp:txXfrm>
    </dsp:sp>
    <dsp:sp modelId="{9537CDC1-737B-4F04-BB42-DAA81E339DF0}">
      <dsp:nvSpPr>
        <dsp:cNvPr id="0" name=""/>
        <dsp:cNvSpPr/>
      </dsp:nvSpPr>
      <dsp:spPr>
        <a:xfrm>
          <a:off x="0" y="2690454"/>
          <a:ext cx="6601628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dk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8BB210-D904-445D-88FF-FB656C922A5C}">
      <dsp:nvSpPr>
        <dsp:cNvPr id="0" name=""/>
        <dsp:cNvSpPr/>
      </dsp:nvSpPr>
      <dsp:spPr>
        <a:xfrm>
          <a:off x="0" y="2690454"/>
          <a:ext cx="6601628" cy="896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/>
            <a:t>Youtube: Pita Educacional</a:t>
          </a:r>
          <a:endParaRPr lang="en-US" sz="3000" kern="1200"/>
        </a:p>
      </dsp:txBody>
      <dsp:txXfrm>
        <a:off x="0" y="2690454"/>
        <a:ext cx="6601628" cy="896635"/>
      </dsp:txXfrm>
    </dsp:sp>
    <dsp:sp modelId="{E0238DAB-56C1-4078-9166-89809C48C3C6}">
      <dsp:nvSpPr>
        <dsp:cNvPr id="0" name=""/>
        <dsp:cNvSpPr/>
      </dsp:nvSpPr>
      <dsp:spPr>
        <a:xfrm>
          <a:off x="0" y="3587090"/>
          <a:ext cx="6601628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dk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5B0EDE-8F3F-49F8-B964-312596665CB5}">
      <dsp:nvSpPr>
        <dsp:cNvPr id="0" name=""/>
        <dsp:cNvSpPr/>
      </dsp:nvSpPr>
      <dsp:spPr>
        <a:xfrm>
          <a:off x="0" y="3587090"/>
          <a:ext cx="6601628" cy="896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/>
            <a:t>www.pitaassessoriaeducacional.com.br</a:t>
          </a:r>
          <a:endParaRPr lang="en-US" sz="3000" kern="1200"/>
        </a:p>
      </dsp:txBody>
      <dsp:txXfrm>
        <a:off x="0" y="3587090"/>
        <a:ext cx="6601628" cy="8966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92FD7-4765-4DD2-9B5E-8BA80AAC4FA1}" type="datetimeFigureOut">
              <a:rPr lang="pt-BR" smtClean="0"/>
              <a:t>23/02/2023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3F832-1646-4A80-89C2-5DC6346A32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146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A197C-9061-4A54-8489-A9931E25D3AE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229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0F59A01-40F6-44B9-A8B6-E663F12E1FEB}" type="datetime1">
              <a:rPr lang="en-US" smtClean="0"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643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C1860-C692-42DD-96D1-EBAE4F4A9CAB}" type="datetime1">
              <a:rPr lang="en-US" smtClean="0"/>
              <a:t>2/23/2023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386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3634-3942-4DA7-9F9B-A1F7B2EE32B2}" type="datetime1">
              <a:rPr lang="en-US" smtClean="0"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020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85A54-5DFD-400C-AACF-E2DCACAC7157}" type="datetime1">
              <a:rPr lang="en-US" smtClean="0"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027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DF5A-1FA6-4B90-A89E-990F731649AA}" type="datetime1">
              <a:rPr lang="en-US" smtClean="0"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43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754D-9933-4268-906D-A5FD1B109031}" type="datetime1">
              <a:rPr lang="en-US" smtClean="0"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778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31F9-D182-41A2-87DD-5E3BE3E0F493}" type="datetime1">
              <a:rPr lang="en-US" smtClean="0"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677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A9DB-27D9-48E0-B8EB-6B3EE9FC3969}" type="datetime1">
              <a:rPr lang="en-US" smtClean="0"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012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092B-99CD-48F8-AFA2-BC77D631D4B2}" type="datetime1">
              <a:rPr lang="en-US" smtClean="0"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038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7E336-350C-4EFE-9C7C-89BE22A2BCB6}" type="datetime1">
              <a:rPr lang="en-US" smtClean="0"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042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28B13-42F0-4AF5-A6F8-CC3416C0A040}" type="datetime1">
              <a:rPr lang="en-US" smtClean="0"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42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CFC3-8D4D-4C3C-B3D1-08C2734C35B3}" type="datetime1">
              <a:rPr lang="en-US" smtClean="0"/>
              <a:t>2/23/2023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248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3F4A7-C9A3-495A-9094-DA6BDB6CD0EF}" type="datetime1">
              <a:rPr lang="en-US" smtClean="0"/>
              <a:t>2/23/2023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459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6740-87FD-475B-A96A-E80C7968B865}" type="datetime1">
              <a:rPr lang="en-US" smtClean="0"/>
              <a:t>2/23/2023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30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CAD6-6E58-4A76-9725-980D8D9BDBC4}" type="datetime1">
              <a:rPr lang="en-US" smtClean="0"/>
              <a:t>2/23/2023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17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97A1-8356-45F5-9433-E778EE676E8B}" type="datetime1">
              <a:rPr lang="en-US" smtClean="0"/>
              <a:t>2/23/2023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651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7C45-4281-4C9A-BACB-128DD629AD1E}" type="datetime1">
              <a:rPr lang="en-US" smtClean="0"/>
              <a:t>2/23/2023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662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C23E4E0-3A0C-4373-9D33-6B2607B4F4E2}" type="datetime1">
              <a:rPr lang="en-US" smtClean="0"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723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K4Foovfdb-E&amp;t=54s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248" y="440388"/>
            <a:ext cx="1700787" cy="168249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3DE7309-AABF-AFFD-33C5-331210E3D6D6}"/>
              </a:ext>
            </a:extLst>
          </p:cNvPr>
          <p:cNvSpPr txBox="1"/>
          <p:nvPr/>
        </p:nvSpPr>
        <p:spPr>
          <a:xfrm>
            <a:off x="2519680" y="1808480"/>
            <a:ext cx="7061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UM PROJETO PARA A REPARAÇÃO DAS APRENDIZAGENS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Profa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Me Tatiana Pita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376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7C0601A7-B7BD-48C5-83CA-355F6081939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43280" y="2469908"/>
          <a:ext cx="10505442" cy="3751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34D3D37C-42EB-4325-AAD2-4AD9EF847D18}"/>
              </a:ext>
            </a:extLst>
          </p:cNvPr>
          <p:cNvSpPr txBox="1"/>
          <p:nvPr/>
        </p:nvSpPr>
        <p:spPr>
          <a:xfrm>
            <a:off x="5750561" y="5882640"/>
            <a:ext cx="5598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Fonte: Como se aprende? – Portilho, 2011 – pág. 81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38F2AD94-04D9-8CF9-A6A2-690DAF0B4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280" y="982132"/>
            <a:ext cx="10053318" cy="1303867"/>
          </a:xfrm>
        </p:spPr>
        <p:txBody>
          <a:bodyPr/>
          <a:lstStyle/>
          <a:p>
            <a:r>
              <a:rPr lang="pt-BR" b="1" dirty="0">
                <a:solidFill>
                  <a:srgbClr val="FF0000"/>
                </a:solidFill>
              </a:rPr>
              <a:t>Habilidades de aprendizagem</a:t>
            </a:r>
          </a:p>
        </p:txBody>
      </p:sp>
    </p:spTree>
    <p:extLst>
      <p:ext uri="{BB962C8B-B14F-4D97-AF65-F5344CB8AC3E}">
        <p14:creationId xmlns:p14="http://schemas.microsoft.com/office/powerpoint/2010/main" val="3611369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3F8A8-66E4-4CFA-A502-1555FC3D1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18" y="5609353"/>
            <a:ext cx="9798343" cy="684632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Precisamos mudar ...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C333ADE-E2FA-4838-BFFB-6E24D2C46360}"/>
              </a:ext>
            </a:extLst>
          </p:cNvPr>
          <p:cNvSpPr/>
          <p:nvPr/>
        </p:nvSpPr>
        <p:spPr>
          <a:xfrm>
            <a:off x="746618" y="703189"/>
            <a:ext cx="3749879" cy="717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Planejar ações para ensinar</a:t>
            </a:r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DA9E9A00-34C0-4193-9543-0E34F3F52CDC}"/>
              </a:ext>
            </a:extLst>
          </p:cNvPr>
          <p:cNvSpPr/>
          <p:nvPr/>
        </p:nvSpPr>
        <p:spPr>
          <a:xfrm>
            <a:off x="4995544" y="802555"/>
            <a:ext cx="1073792" cy="5136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8458676-B88B-4127-B4CD-41FDACA893BA}"/>
              </a:ext>
            </a:extLst>
          </p:cNvPr>
          <p:cNvSpPr/>
          <p:nvPr/>
        </p:nvSpPr>
        <p:spPr>
          <a:xfrm>
            <a:off x="6736360" y="703189"/>
            <a:ext cx="4285752" cy="835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Planejar ações para o outro aprender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35A7C52-45AC-474A-B1C2-63D3589A3610}"/>
              </a:ext>
            </a:extLst>
          </p:cNvPr>
          <p:cNvSpPr/>
          <p:nvPr/>
        </p:nvSpPr>
        <p:spPr>
          <a:xfrm>
            <a:off x="778399" y="1835768"/>
            <a:ext cx="3749879" cy="6151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Organizar salas de aula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84CC999C-FDF0-424D-A9AE-4EB974A43114}"/>
              </a:ext>
            </a:extLst>
          </p:cNvPr>
          <p:cNvSpPr/>
          <p:nvPr/>
        </p:nvSpPr>
        <p:spPr>
          <a:xfrm>
            <a:off x="6736360" y="1795292"/>
            <a:ext cx="4285752" cy="730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Organizar espaços de aprendizagem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2D41C25D-74C5-4564-B794-94B33504888C}"/>
              </a:ext>
            </a:extLst>
          </p:cNvPr>
          <p:cNvSpPr/>
          <p:nvPr/>
        </p:nvSpPr>
        <p:spPr>
          <a:xfrm>
            <a:off x="815386" y="2642728"/>
            <a:ext cx="3749879" cy="6151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Ensinar conteúdos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AEB2360F-4BDB-450D-927C-AEDD5ACD4DA6}"/>
              </a:ext>
            </a:extLst>
          </p:cNvPr>
          <p:cNvSpPr/>
          <p:nvPr/>
        </p:nvSpPr>
        <p:spPr>
          <a:xfrm>
            <a:off x="6736360" y="2734131"/>
            <a:ext cx="4285752" cy="6948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Desenvolver habilidades e competências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F8609416-C664-462E-8A54-463D351FA94A}"/>
              </a:ext>
            </a:extLst>
          </p:cNvPr>
          <p:cNvSpPr/>
          <p:nvPr/>
        </p:nvSpPr>
        <p:spPr>
          <a:xfrm>
            <a:off x="781831" y="3684788"/>
            <a:ext cx="3783434" cy="717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Escola lugar que responde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4FFC0DBB-858D-4607-99B4-4D04978CDC3B}"/>
              </a:ext>
            </a:extLst>
          </p:cNvPr>
          <p:cNvSpPr/>
          <p:nvPr/>
        </p:nvSpPr>
        <p:spPr>
          <a:xfrm>
            <a:off x="6736360" y="3779118"/>
            <a:ext cx="4285752" cy="623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Escola lugar que pergunta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7A43FF77-23E2-4D86-9FF4-08182B7CBC4A}"/>
              </a:ext>
            </a:extLst>
          </p:cNvPr>
          <p:cNvSpPr/>
          <p:nvPr/>
        </p:nvSpPr>
        <p:spPr>
          <a:xfrm>
            <a:off x="761622" y="4768638"/>
            <a:ext cx="3783434" cy="717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Do </a:t>
            </a:r>
            <a:r>
              <a:rPr lang="pt-BR" sz="2400" dirty="0">
                <a:solidFill>
                  <a:srgbClr val="000000"/>
                </a:solidFill>
                <a:latin typeface="Gill Sans MT" panose="020B0502020104020203"/>
              </a:rPr>
              <a:t>estudante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que ouve e o professor que fala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A3C4A1FB-B2E7-4FF9-A583-89CD876B897A}"/>
              </a:ext>
            </a:extLst>
          </p:cNvPr>
          <p:cNvSpPr/>
          <p:nvPr/>
        </p:nvSpPr>
        <p:spPr>
          <a:xfrm>
            <a:off x="6736359" y="4647372"/>
            <a:ext cx="4285753" cy="10801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Para o espaço em que </a:t>
            </a:r>
            <a:r>
              <a:rPr lang="pt-BR" sz="2400" dirty="0">
                <a:solidFill>
                  <a:srgbClr val="000000"/>
                </a:solidFill>
                <a:latin typeface="Gill Sans MT" panose="020B0502020104020203"/>
              </a:rPr>
              <a:t>os estudantes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e professores dialogam</a:t>
            </a:r>
          </a:p>
        </p:txBody>
      </p:sp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2727922F-4EB9-FC23-0D31-5D54FE58FAB7}"/>
              </a:ext>
            </a:extLst>
          </p:cNvPr>
          <p:cNvSpPr/>
          <p:nvPr/>
        </p:nvSpPr>
        <p:spPr>
          <a:xfrm>
            <a:off x="5034600" y="2012390"/>
            <a:ext cx="1073792" cy="5136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9A1D367D-8661-861A-1051-4749F44C59F8}"/>
              </a:ext>
            </a:extLst>
          </p:cNvPr>
          <p:cNvSpPr/>
          <p:nvPr/>
        </p:nvSpPr>
        <p:spPr>
          <a:xfrm>
            <a:off x="5044704" y="2767741"/>
            <a:ext cx="1073792" cy="5136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C6A6D90D-4511-B87B-E0EB-CA2074370A22}"/>
              </a:ext>
            </a:extLst>
          </p:cNvPr>
          <p:cNvSpPr/>
          <p:nvPr/>
        </p:nvSpPr>
        <p:spPr>
          <a:xfrm>
            <a:off x="5103812" y="3786726"/>
            <a:ext cx="1073792" cy="5136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1" name="Seta: para a Direita 20">
            <a:extLst>
              <a:ext uri="{FF2B5EF4-FFF2-40B4-BE49-F238E27FC236}">
                <a16:creationId xmlns:a16="http://schemas.microsoft.com/office/drawing/2014/main" id="{F7916457-645A-3CF2-A83B-8E4FAB0D6ED1}"/>
              </a:ext>
            </a:extLst>
          </p:cNvPr>
          <p:cNvSpPr/>
          <p:nvPr/>
        </p:nvSpPr>
        <p:spPr>
          <a:xfrm>
            <a:off x="5022208" y="4903490"/>
            <a:ext cx="1073792" cy="5136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879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3" grpId="0" animBg="1"/>
      <p:bldP spid="4" grpId="0" animBg="1"/>
      <p:bldP spid="5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1066800" y="1544320"/>
            <a:ext cx="5665294" cy="4415846"/>
          </a:xfrm>
        </p:spPr>
        <p:txBody>
          <a:bodyPr rtlCol="0">
            <a:normAutofit fontScale="77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sz="5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#Ficaadica: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t-BR" sz="3600" dirty="0">
                <a:latin typeface="Calibri" panose="020F0502020204030204" pitchFamily="34" charset="0"/>
                <a:cs typeface="Calibri" panose="020F0502020204030204" pitchFamily="34" charset="0"/>
              </a:rPr>
              <a:t>“Um bom planejamento tem </a:t>
            </a:r>
            <a:r>
              <a:rPr lang="pt-BR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menos</a:t>
            </a:r>
            <a:r>
              <a:rPr lang="pt-BR" sz="3600" dirty="0">
                <a:latin typeface="Calibri" panose="020F0502020204030204" pitchFamily="34" charset="0"/>
                <a:cs typeface="Calibri" panose="020F0502020204030204" pitchFamily="34" charset="0"/>
              </a:rPr>
              <a:t> a ver com a aquisição de novas </a:t>
            </a:r>
            <a:r>
              <a:rPr lang="pt-BR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habilidades técnicas </a:t>
            </a:r>
            <a:r>
              <a:rPr lang="pt-BR" sz="3600" dirty="0">
                <a:latin typeface="Calibri" panose="020F0502020204030204" pitchFamily="34" charset="0"/>
                <a:cs typeface="Calibri" panose="020F0502020204030204" pitchFamily="34" charset="0"/>
              </a:rPr>
              <a:t>e mais com aprender a ser mais </a:t>
            </a:r>
            <a:r>
              <a:rPr lang="pt-BR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reflexivo</a:t>
            </a:r>
            <a:r>
              <a:rPr lang="pt-BR" sz="36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pt-BR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específico</a:t>
            </a:r>
            <a:r>
              <a:rPr lang="pt-BR" sz="3600" dirty="0">
                <a:latin typeface="Calibri" panose="020F0502020204030204" pitchFamily="34" charset="0"/>
                <a:cs typeface="Calibri" panose="020F0502020204030204" pitchFamily="34" charset="0"/>
              </a:rPr>
              <a:t> sobre nossos objetivos e suas implicações.”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9BF3914-3DD5-41B8-AC63-D8A2A52CA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752" y="1854301"/>
            <a:ext cx="4558242" cy="256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6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502FEE7-D9E5-B3AD-DFFC-1D0EA8F66F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40" r="10467" b="2"/>
          <a:stretch/>
        </p:blipFill>
        <p:spPr>
          <a:xfrm>
            <a:off x="1174673" y="775627"/>
            <a:ext cx="3149803" cy="287546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86B0097-EDB3-95CD-6ABC-CF0FCCE8C1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75" r="23282" b="1"/>
          <a:stretch/>
        </p:blipFill>
        <p:spPr>
          <a:xfrm>
            <a:off x="4802402" y="775627"/>
            <a:ext cx="3147613" cy="287546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29678EC-FC39-51B0-C032-892E04AA36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52" r="34923"/>
          <a:stretch/>
        </p:blipFill>
        <p:spPr>
          <a:xfrm>
            <a:off x="8356821" y="718313"/>
            <a:ext cx="2589386" cy="287546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7D98C90-6E47-75BB-1EDA-FB7D4B89E35B}"/>
              </a:ext>
            </a:extLst>
          </p:cNvPr>
          <p:cNvSpPr txBox="1"/>
          <p:nvPr/>
        </p:nvSpPr>
        <p:spPr>
          <a:xfrm>
            <a:off x="782320" y="3942080"/>
            <a:ext cx="10402147" cy="20739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40BAD2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Aquele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que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quer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aprender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voar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um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precisa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primeiro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aprender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ficar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de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caminhar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correr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escalar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dançar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ninguém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consegue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voar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aprendendo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voo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.” 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40BAD2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(Friedrich Nietzsche)</a:t>
            </a:r>
          </a:p>
        </p:txBody>
      </p:sp>
    </p:spTree>
    <p:extLst>
      <p:ext uri="{BB962C8B-B14F-4D97-AF65-F5344CB8AC3E}">
        <p14:creationId xmlns:p14="http://schemas.microsoft.com/office/powerpoint/2010/main" val="3701933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855" y="745821"/>
            <a:ext cx="1700787" cy="1682499"/>
          </a:xfrm>
          <a:prstGeom prst="rect">
            <a:avLst/>
          </a:prstGeom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E168E223-F721-4319-918E-3FEA2A2108A8}"/>
              </a:ext>
            </a:extLst>
          </p:cNvPr>
          <p:cNvSpPr txBox="1">
            <a:spLocks/>
          </p:cNvSpPr>
          <p:nvPr/>
        </p:nvSpPr>
        <p:spPr>
          <a:xfrm>
            <a:off x="1070708" y="1587070"/>
            <a:ext cx="8628184" cy="4381930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i="1" dirty="0">
                <a:latin typeface="Calibri" panose="020F0502020204030204" pitchFamily="34" charset="0"/>
                <a:cs typeface="Calibri" panose="020F0502020204030204" pitchFamily="34" charset="0"/>
              </a:rPr>
              <a:t>www.sinpeem.com.br</a:t>
            </a:r>
          </a:p>
        </p:txBody>
      </p:sp>
      <p:sp>
        <p:nvSpPr>
          <p:cNvPr id="7" name="Retângulo 6"/>
          <p:cNvSpPr/>
          <p:nvPr/>
        </p:nvSpPr>
        <p:spPr>
          <a:xfrm>
            <a:off x="1141046" y="753209"/>
            <a:ext cx="8471877" cy="5984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bg1"/>
                </a:solidFill>
                <a:latin typeface="Impact" panose="020B0806030902050204" pitchFamily="34" charset="0"/>
              </a:rPr>
              <a:t>Organizando cenas de </a:t>
            </a:r>
            <a:r>
              <a:rPr lang="pt-BR" sz="3200" dirty="0" err="1">
                <a:solidFill>
                  <a:schemeClr val="bg1"/>
                </a:solidFill>
                <a:latin typeface="Impact" panose="020B0806030902050204" pitchFamily="34" charset="0"/>
              </a:rPr>
              <a:t>aprendendizagem</a:t>
            </a:r>
            <a:endParaRPr lang="pt-BR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8150AFB-4A9A-608C-71B8-B2E4BB2A5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610" y="1543577"/>
            <a:ext cx="4531858" cy="446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840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1C7711F-3983-4AB1-AFDE-96F7C0651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9BC9D38-9241-4F71-9B45-73827299E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D302979-39A3-4421-821D-94D6E00B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8E001BA-C181-4F47-9ABC-DF4C85AB4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EF07F1E-BD52-4B06-A38E-BF29F8E28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68BE646-889B-49C2-95AF-90BAE5D29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294D535-99CF-BD45-4FDC-E69284753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Como mudar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3085476-B49E-49ED-87D2-1165E69D2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âmpada em tela de fundo amarela com cabo e feixes de luz traçados">
            <a:extLst>
              <a:ext uri="{FF2B5EF4-FFF2-40B4-BE49-F238E27FC236}">
                <a16:creationId xmlns:a16="http://schemas.microsoft.com/office/drawing/2014/main" id="{D1DDBF9D-30D1-2AFD-A099-C6905F03AD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735" r="8475" b="-1"/>
          <a:stretch/>
        </p:blipFill>
        <p:spPr>
          <a:xfrm>
            <a:off x="1412683" y="1410208"/>
            <a:ext cx="2433793" cy="385878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9BA5C68-DFCC-4101-8403-F96781CDD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6508" y="2400639"/>
            <a:ext cx="627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903D2C-0F30-1029-754F-9DA8EC105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6515" y="2515279"/>
            <a:ext cx="7172045" cy="3733119"/>
          </a:xfrm>
        </p:spPr>
        <p:txBody>
          <a:bodyPr>
            <a:norm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1600" dirty="0"/>
              <a:t>Reuniões de grupo entre os docentes;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1600" dirty="0"/>
              <a:t>Rever os processos avaliativos da escola;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1600" dirty="0"/>
              <a:t>Antes de criar planos, conhecer os saberes de cada um;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1600" dirty="0"/>
              <a:t>Construir o planejamento com base no conceito reverso;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1600" dirty="0"/>
              <a:t>Utilizar a tecnologia e as metodologias ativas como estratégias que possam permitir a aprendizagem do estudante;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1600" dirty="0"/>
              <a:t>Aprender com os pares e estimular o protagonismo estudantil;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1600" dirty="0"/>
              <a:t>Lidar com o erro;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1600" dirty="0"/>
              <a:t>Autoavaliação;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1600" dirty="0"/>
              <a:t>Feedbacks;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1600" dirty="0"/>
              <a:t>Documentar os processos.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t-BR" sz="1300" dirty="0"/>
          </a:p>
        </p:txBody>
      </p:sp>
    </p:spTree>
    <p:extLst>
      <p:ext uri="{BB962C8B-B14F-4D97-AF65-F5344CB8AC3E}">
        <p14:creationId xmlns:p14="http://schemas.microsoft.com/office/powerpoint/2010/main" val="1419151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Mão de pessoa&#10;&#10;Descrição gerada automaticamente com confiança baixa">
            <a:extLst>
              <a:ext uri="{FF2B5EF4-FFF2-40B4-BE49-F238E27FC236}">
                <a16:creationId xmlns:a16="http://schemas.microsoft.com/office/drawing/2014/main" id="{9623B1CE-16D3-426E-9F37-5A750B8F3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577" y="2627627"/>
            <a:ext cx="3177559" cy="1720853"/>
          </a:xfrm>
          <a:prstGeom prst="rect">
            <a:avLst/>
          </a:prstGeom>
          <a:noFill/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E8D7139-0E9C-4A89-B44E-17329776C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1076960"/>
            <a:ext cx="10780203" cy="1391920"/>
          </a:xfrm>
        </p:spPr>
        <p:txBody>
          <a:bodyPr vert="horz" lIns="109728" tIns="109728" rIns="109728" bIns="91440" rtlCol="0" anchor="ctr"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Grande </a:t>
            </a:r>
            <a:r>
              <a:rPr lang="en-US" b="1" dirty="0" err="1">
                <a:solidFill>
                  <a:srgbClr val="FF0000"/>
                </a:solidFill>
              </a:rPr>
              <a:t>mudança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err="1">
                <a:solidFill>
                  <a:srgbClr val="FF0000"/>
                </a:solidFill>
              </a:rPr>
              <a:t>refletir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sobre</a:t>
            </a:r>
            <a:r>
              <a:rPr lang="en-US" b="1" dirty="0">
                <a:solidFill>
                  <a:srgbClr val="FF0000"/>
                </a:solidFill>
              </a:rPr>
              <a:t> o </a:t>
            </a:r>
            <a:r>
              <a:rPr lang="en-US" b="1" dirty="0" err="1">
                <a:solidFill>
                  <a:srgbClr val="FF0000"/>
                </a:solidFill>
              </a:rPr>
              <a:t>erro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0BD1AE-D16A-4464-AFE1-D3526EBCB8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52216" y="2468880"/>
            <a:ext cx="7074584" cy="3474720"/>
          </a:xfrm>
        </p:spPr>
        <p:txBody>
          <a:bodyPr vert="horz" lIns="109728" tIns="109728" rIns="109728" bIns="91440" rtlCol="0" anchor="ctr">
            <a:normAutofit fontScale="850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600" dirty="0"/>
              <a:t>Se o </a:t>
            </a:r>
            <a:r>
              <a:rPr lang="en-US" sz="2600" dirty="0" err="1"/>
              <a:t>sujeito</a:t>
            </a:r>
            <a:r>
              <a:rPr lang="en-US" sz="2600" dirty="0"/>
              <a:t> “[...] </a:t>
            </a:r>
            <a:r>
              <a:rPr lang="en-US" sz="2600" dirty="0" err="1"/>
              <a:t>errar</a:t>
            </a:r>
            <a:r>
              <a:rPr lang="en-US" sz="2600" dirty="0"/>
              <a:t>, </a:t>
            </a:r>
            <a:r>
              <a:rPr lang="en-US" sz="2600" dirty="0" err="1"/>
              <a:t>sua</a:t>
            </a:r>
            <a:r>
              <a:rPr lang="en-US" sz="2600" dirty="0"/>
              <a:t> </a:t>
            </a:r>
            <a:r>
              <a:rPr lang="en-US" sz="2600" dirty="0" err="1"/>
              <a:t>tendência</a:t>
            </a:r>
            <a:r>
              <a:rPr lang="en-US" sz="2600" dirty="0"/>
              <a:t> </a:t>
            </a:r>
            <a:r>
              <a:rPr lang="en-US" sz="2600" dirty="0" err="1"/>
              <a:t>será</a:t>
            </a:r>
            <a:r>
              <a:rPr lang="en-US" sz="2600" dirty="0"/>
              <a:t> a de </a:t>
            </a:r>
            <a:r>
              <a:rPr lang="en-US" sz="2600" dirty="0" err="1"/>
              <a:t>refletir</a:t>
            </a:r>
            <a:r>
              <a:rPr lang="en-US" sz="2600" dirty="0"/>
              <a:t> </a:t>
            </a:r>
            <a:r>
              <a:rPr lang="en-US" sz="2600" dirty="0" err="1"/>
              <a:t>mais</a:t>
            </a:r>
            <a:r>
              <a:rPr lang="en-US" sz="2600" dirty="0"/>
              <a:t> </a:t>
            </a:r>
            <a:r>
              <a:rPr lang="en-US" sz="2600" dirty="0" err="1"/>
              <a:t>sobre</a:t>
            </a:r>
            <a:r>
              <a:rPr lang="en-US" sz="2600" dirty="0"/>
              <a:t> o </a:t>
            </a:r>
            <a:r>
              <a:rPr lang="en-US" sz="2600" dirty="0" err="1"/>
              <a:t>problema</a:t>
            </a:r>
            <a:r>
              <a:rPr lang="en-US" sz="2600" dirty="0"/>
              <a:t> e </a:t>
            </a:r>
            <a:r>
              <a:rPr lang="en-US" sz="2600" dirty="0" err="1"/>
              <a:t>sobre</a:t>
            </a:r>
            <a:r>
              <a:rPr lang="en-US" sz="2600" dirty="0"/>
              <a:t> as </a:t>
            </a:r>
            <a:r>
              <a:rPr lang="en-US" sz="2600" dirty="0" err="1"/>
              <a:t>ações</a:t>
            </a:r>
            <a:r>
              <a:rPr lang="en-US" sz="2600" dirty="0"/>
              <a:t> que </a:t>
            </a:r>
            <a:r>
              <a:rPr lang="en-US" sz="2600" dirty="0" err="1"/>
              <a:t>empregou</a:t>
            </a:r>
            <a:r>
              <a:rPr lang="en-US" sz="2600" dirty="0"/>
              <a:t> para </a:t>
            </a:r>
            <a:r>
              <a:rPr lang="en-US" sz="2600" dirty="0" err="1"/>
              <a:t>resolvê</a:t>
            </a:r>
            <a:r>
              <a:rPr lang="en-US" sz="2600" dirty="0"/>
              <a:t>-lo. Vale </a:t>
            </a:r>
            <a:r>
              <a:rPr lang="en-US" sz="2600" dirty="0" err="1"/>
              <a:t>dizer</a:t>
            </a:r>
            <a:r>
              <a:rPr lang="en-US" sz="2600" dirty="0"/>
              <a:t> que o </a:t>
            </a:r>
            <a:r>
              <a:rPr lang="en-US" sz="2600" dirty="0" err="1"/>
              <a:t>erro</a:t>
            </a:r>
            <a:r>
              <a:rPr lang="en-US" sz="2600" dirty="0"/>
              <a:t> </a:t>
            </a:r>
            <a:r>
              <a:rPr lang="en-US" sz="2600" dirty="0" err="1"/>
              <a:t>pode</a:t>
            </a:r>
            <a:r>
              <a:rPr lang="en-US" sz="2600" dirty="0"/>
              <a:t> </a:t>
            </a:r>
            <a:r>
              <a:rPr lang="en-US" sz="2600" dirty="0" err="1"/>
              <a:t>levar</a:t>
            </a:r>
            <a:r>
              <a:rPr lang="en-US" sz="2600" dirty="0"/>
              <a:t> o </a:t>
            </a:r>
            <a:r>
              <a:rPr lang="en-US" sz="2600" dirty="0" err="1"/>
              <a:t>sujeito</a:t>
            </a:r>
            <a:r>
              <a:rPr lang="en-US" sz="2600" dirty="0"/>
              <a:t> a </a:t>
            </a:r>
            <a:r>
              <a:rPr lang="en-US" sz="2600" dirty="0" err="1"/>
              <a:t>modificar</a:t>
            </a:r>
            <a:r>
              <a:rPr lang="en-US" sz="2600" dirty="0"/>
              <a:t> </a:t>
            </a:r>
            <a:r>
              <a:rPr lang="en-US" sz="2600" dirty="0" err="1"/>
              <a:t>seus</a:t>
            </a:r>
            <a:r>
              <a:rPr lang="en-US" sz="2600" dirty="0"/>
              <a:t> </a:t>
            </a:r>
            <a:r>
              <a:rPr lang="en-US" sz="2600" dirty="0" err="1"/>
              <a:t>esquemas</a:t>
            </a:r>
            <a:r>
              <a:rPr lang="en-US" sz="2600" dirty="0"/>
              <a:t>, </a:t>
            </a:r>
            <a:r>
              <a:rPr lang="en-US" sz="2600" dirty="0" err="1"/>
              <a:t>enriquecendo-os</a:t>
            </a:r>
            <a:r>
              <a:rPr lang="en-US" sz="2600" dirty="0"/>
              <a:t> [...] o </a:t>
            </a:r>
            <a:r>
              <a:rPr lang="en-US" sz="2600" dirty="0" err="1"/>
              <a:t>erro</a:t>
            </a:r>
            <a:r>
              <a:rPr lang="en-US" sz="2600" dirty="0"/>
              <a:t> </a:t>
            </a:r>
            <a:r>
              <a:rPr lang="en-US" sz="2600" dirty="0" err="1"/>
              <a:t>pode</a:t>
            </a:r>
            <a:r>
              <a:rPr lang="en-US" sz="2600" dirty="0"/>
              <a:t> ser </a:t>
            </a:r>
            <a:r>
              <a:rPr lang="en-US" sz="2600" dirty="0" err="1"/>
              <a:t>fonte</a:t>
            </a:r>
            <a:r>
              <a:rPr lang="en-US" sz="2600" dirty="0"/>
              <a:t> de </a:t>
            </a:r>
            <a:r>
              <a:rPr lang="en-US" sz="2600" dirty="0" err="1"/>
              <a:t>tomada</a:t>
            </a:r>
            <a:r>
              <a:rPr lang="en-US" sz="2600" dirty="0"/>
              <a:t> de </a:t>
            </a:r>
            <a:r>
              <a:rPr lang="en-US" sz="2600" dirty="0" err="1"/>
              <a:t>consciência</a:t>
            </a:r>
            <a:r>
              <a:rPr lang="en-US" sz="2600" dirty="0"/>
              <a:t>.” </a:t>
            </a:r>
          </a:p>
          <a:p>
            <a:pPr algn="just">
              <a:lnSpc>
                <a:spcPct val="150000"/>
              </a:lnSpc>
            </a:pPr>
            <a:endParaRPr lang="en-US" sz="1200" dirty="0"/>
          </a:p>
          <a:p>
            <a:pPr marL="0" indent="0" algn="r">
              <a:lnSpc>
                <a:spcPct val="150000"/>
              </a:lnSpc>
              <a:buNone/>
            </a:pPr>
            <a:r>
              <a:rPr lang="en-US" sz="1600" dirty="0"/>
              <a:t>(AQUINO, Julio </a:t>
            </a:r>
            <a:r>
              <a:rPr lang="en-US" sz="1600" dirty="0" err="1"/>
              <a:t>Groppa</a:t>
            </a:r>
            <a:r>
              <a:rPr lang="en-US" sz="1600" dirty="0"/>
              <a:t>. (Org.) </a:t>
            </a:r>
            <a:r>
              <a:rPr lang="en-US" sz="1600" dirty="0" err="1"/>
              <a:t>Erro</a:t>
            </a:r>
            <a:r>
              <a:rPr lang="en-US" sz="1600" dirty="0"/>
              <a:t> e </a:t>
            </a:r>
            <a:r>
              <a:rPr lang="en-US" sz="1600" dirty="0" err="1"/>
              <a:t>fracasso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escola</a:t>
            </a:r>
            <a:r>
              <a:rPr lang="en-US" sz="1600" dirty="0"/>
              <a:t>: </a:t>
            </a:r>
            <a:r>
              <a:rPr lang="en-US" sz="1600" dirty="0" err="1"/>
              <a:t>alternativas</a:t>
            </a:r>
            <a:r>
              <a:rPr lang="en-US" sz="1600" dirty="0"/>
              <a:t> </a:t>
            </a:r>
            <a:r>
              <a:rPr lang="en-US" sz="1600" dirty="0" err="1"/>
              <a:t>teóricas</a:t>
            </a:r>
            <a:r>
              <a:rPr lang="en-US" sz="1600" dirty="0"/>
              <a:t> e </a:t>
            </a:r>
            <a:r>
              <a:rPr lang="en-US" sz="1600" dirty="0" err="1"/>
              <a:t>práticas</a:t>
            </a:r>
            <a:r>
              <a:rPr lang="en-US" sz="1600" dirty="0"/>
              <a:t>. São Paulo: </a:t>
            </a:r>
            <a:r>
              <a:rPr lang="en-US" sz="1600" dirty="0" err="1"/>
              <a:t>Summus</a:t>
            </a:r>
            <a:r>
              <a:rPr lang="en-US" sz="1600" dirty="0"/>
              <a:t>, 1997.p. 36).</a:t>
            </a:r>
          </a:p>
          <a:p>
            <a:pPr>
              <a:lnSpc>
                <a:spcPct val="130000"/>
              </a:lnSpc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93981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89D21A3-9F3F-4873-835C-64C3D4E4E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4560" y="1745484"/>
            <a:ext cx="2727033" cy="2227076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D571B9EA-3643-43FB-91FA-BC861E8B55E3}"/>
              </a:ext>
            </a:extLst>
          </p:cNvPr>
          <p:cNvSpPr/>
          <p:nvPr/>
        </p:nvSpPr>
        <p:spPr>
          <a:xfrm>
            <a:off x="920407" y="619760"/>
            <a:ext cx="7487920" cy="2650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8987">
              <a:lnSpc>
                <a:spcPct val="150000"/>
              </a:lnSpc>
            </a:pPr>
            <a:r>
              <a:rPr lang="pt-BR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De:</a:t>
            </a:r>
          </a:p>
          <a:p>
            <a:pPr marL="342900" indent="-342900" algn="just" defTabSz="1218987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estudante é quem recebe os conhecimentos e deve armazená-los. O papel deste  no processo de aprendizagem é basicamente o de passividade.</a:t>
            </a:r>
          </a:p>
          <a:p>
            <a:pPr marL="342900" indent="-342900" algn="just" defTabSz="1218987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erro está sempre relacionado à condenação e  castigo porque decorre de uma culpa.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42A3C11-259E-4FE8-AC40-16D824DC49DE}"/>
              </a:ext>
            </a:extLst>
          </p:cNvPr>
          <p:cNvSpPr/>
          <p:nvPr/>
        </p:nvSpPr>
        <p:spPr>
          <a:xfrm>
            <a:off x="920407" y="3673474"/>
            <a:ext cx="7492073" cy="2381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 defTabSz="1218987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1218987">
              <a:lnSpc>
                <a:spcPct val="150000"/>
              </a:lnSpc>
            </a:pPr>
            <a:r>
              <a:rPr lang="pt-BR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Para:</a:t>
            </a:r>
          </a:p>
          <a:p>
            <a:pPr marL="285750" indent="-285750" algn="just" defTabSz="1218987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erro é considerado fonte de virtude, de conhecimento. Representa um indício, dentre muitos, do processo de construção de conhecimento.  </a:t>
            </a:r>
          </a:p>
          <a:p>
            <a:pPr marL="285750" indent="-285750" algn="just" defTabSz="1218987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professor é o mediador da construção do conhecimento.  O ponto fundamental é transformar  o erro em algo observável para a criança. </a:t>
            </a:r>
          </a:p>
          <a:p>
            <a:pPr marL="285750" indent="-285750" algn="just" defTabSz="1218987">
              <a:buFont typeface="Arial" panose="020B0604020202020204" pitchFamily="34" charset="0"/>
              <a:buChar char="•"/>
            </a:pPr>
            <a:endParaRPr lang="pt-BR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1218987"/>
            <a:endParaRPr lang="pt-BR" sz="240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DDAFFB98-2008-DB50-FFD2-CBB31307A0DD}"/>
              </a:ext>
            </a:extLst>
          </p:cNvPr>
          <p:cNvSpPr/>
          <p:nvPr/>
        </p:nvSpPr>
        <p:spPr>
          <a:xfrm>
            <a:off x="4348480" y="3113405"/>
            <a:ext cx="457200" cy="56007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395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006808" y="2844800"/>
            <a:ext cx="3118152" cy="1351280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pt-B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Todos os erros são iguais?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A5D0778-9470-4A14-9A9A-D6AA87353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464" y="749846"/>
            <a:ext cx="6552728" cy="502253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F388C77-7916-400F-953C-6B66D54612E2}"/>
              </a:ext>
            </a:extLst>
          </p:cNvPr>
          <p:cNvSpPr txBox="1"/>
          <p:nvPr/>
        </p:nvSpPr>
        <p:spPr>
          <a:xfrm>
            <a:off x="5527040" y="5772384"/>
            <a:ext cx="565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>
                <a:latin typeface="Calibri" panose="020F0502020204030204" pitchFamily="34" charset="0"/>
                <a:cs typeface="Calibri" panose="020F0502020204030204" pitchFamily="34" charset="0"/>
              </a:rPr>
              <a:t>Fonte: VINOCUR, Sandra. In: BOSSA, </a:t>
            </a:r>
            <a:r>
              <a:rPr lang="pt-B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Nadia</a:t>
            </a:r>
            <a:r>
              <a:rPr lang="pt-BR" sz="1000" dirty="0">
                <a:latin typeface="Calibri" panose="020F0502020204030204" pitchFamily="34" charset="0"/>
                <a:cs typeface="Calibri" panose="020F0502020204030204" pitchFamily="34" charset="0"/>
              </a:rPr>
              <a:t> Aparecida (Org.). Avaliação psicopedagógica do adolescente. Petrópolis: Vozes, 1998.</a:t>
            </a:r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F96BA8C7-B125-4581-A6A5-A66809838B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767161"/>
              </p:ext>
            </p:extLst>
          </p:nvPr>
        </p:nvGraphicFramePr>
        <p:xfrm>
          <a:off x="762000" y="843281"/>
          <a:ext cx="10393680" cy="3667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3622">
                  <a:extLst>
                    <a:ext uri="{9D8B030D-6E8A-4147-A177-3AD203B41FA5}">
                      <a16:colId xmlns:a16="http://schemas.microsoft.com/office/drawing/2014/main" val="3090425317"/>
                    </a:ext>
                  </a:extLst>
                </a:gridCol>
                <a:gridCol w="999730">
                  <a:extLst>
                    <a:ext uri="{9D8B030D-6E8A-4147-A177-3AD203B41FA5}">
                      <a16:colId xmlns:a16="http://schemas.microsoft.com/office/drawing/2014/main" val="2580575830"/>
                    </a:ext>
                  </a:extLst>
                </a:gridCol>
                <a:gridCol w="1366391">
                  <a:extLst>
                    <a:ext uri="{9D8B030D-6E8A-4147-A177-3AD203B41FA5}">
                      <a16:colId xmlns:a16="http://schemas.microsoft.com/office/drawing/2014/main" val="1239749029"/>
                    </a:ext>
                  </a:extLst>
                </a:gridCol>
                <a:gridCol w="1002376">
                  <a:extLst>
                    <a:ext uri="{9D8B030D-6E8A-4147-A177-3AD203B41FA5}">
                      <a16:colId xmlns:a16="http://schemas.microsoft.com/office/drawing/2014/main" val="3959569591"/>
                    </a:ext>
                  </a:extLst>
                </a:gridCol>
                <a:gridCol w="1070196">
                  <a:extLst>
                    <a:ext uri="{9D8B030D-6E8A-4147-A177-3AD203B41FA5}">
                      <a16:colId xmlns:a16="http://schemas.microsoft.com/office/drawing/2014/main" val="1793764525"/>
                    </a:ext>
                  </a:extLst>
                </a:gridCol>
                <a:gridCol w="1869616">
                  <a:extLst>
                    <a:ext uri="{9D8B030D-6E8A-4147-A177-3AD203B41FA5}">
                      <a16:colId xmlns:a16="http://schemas.microsoft.com/office/drawing/2014/main" val="285136868"/>
                    </a:ext>
                  </a:extLst>
                </a:gridCol>
                <a:gridCol w="906365">
                  <a:extLst>
                    <a:ext uri="{9D8B030D-6E8A-4147-A177-3AD203B41FA5}">
                      <a16:colId xmlns:a16="http://schemas.microsoft.com/office/drawing/2014/main" val="3868376820"/>
                    </a:ext>
                  </a:extLst>
                </a:gridCol>
                <a:gridCol w="1044536">
                  <a:extLst>
                    <a:ext uri="{9D8B030D-6E8A-4147-A177-3AD203B41FA5}">
                      <a16:colId xmlns:a16="http://schemas.microsoft.com/office/drawing/2014/main" val="385217295"/>
                    </a:ext>
                  </a:extLst>
                </a:gridCol>
                <a:gridCol w="1020848">
                  <a:extLst>
                    <a:ext uri="{9D8B030D-6E8A-4147-A177-3AD203B41FA5}">
                      <a16:colId xmlns:a16="http://schemas.microsoft.com/office/drawing/2014/main" val="1317114579"/>
                    </a:ext>
                  </a:extLst>
                </a:gridCol>
              </a:tblGrid>
              <a:tr h="18027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Critérios avaliativos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925" marR="85925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Habilidades</a:t>
                      </a:r>
                    </a:p>
                  </a:txBody>
                  <a:tcPr marL="85925" marR="85925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Nível de aprendizagem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925" marR="85925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Conteúdo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925" marR="85925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Estratégia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925" marR="85925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Organização Tempo e espaços de aprendizagem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925" marR="85925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</a:rPr>
                        <a:t>Material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925" marR="85925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Análise dos resultados</a:t>
                      </a:r>
                    </a:p>
                  </a:txBody>
                  <a:tcPr marL="85925" marR="85925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Próximos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 passos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925" marR="85925" marT="0" marB="0" vert="vert270"/>
                </a:tc>
                <a:extLst>
                  <a:ext uri="{0D108BD9-81ED-4DB2-BD59-A6C34878D82A}">
                    <a16:rowId xmlns:a16="http://schemas.microsoft.com/office/drawing/2014/main" val="1868863311"/>
                  </a:ext>
                </a:extLst>
              </a:tr>
              <a:tr h="18649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925" marR="85925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925" marR="85925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925" marR="85925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925" marR="85925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925" marR="85925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925" marR="85925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925" marR="85925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925" marR="85925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925" marR="85925" marT="0" marB="0" vert="vert270"/>
                </a:tc>
                <a:extLst>
                  <a:ext uri="{0D108BD9-81ED-4DB2-BD59-A6C34878D82A}">
                    <a16:rowId xmlns:a16="http://schemas.microsoft.com/office/drawing/2014/main" val="713651839"/>
                  </a:ext>
                </a:extLst>
              </a:tr>
            </a:tbl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id="{6F78F55A-C3B8-41B1-94BF-F6E530338C6E}"/>
              </a:ext>
            </a:extLst>
          </p:cNvPr>
          <p:cNvSpPr/>
          <p:nvPr/>
        </p:nvSpPr>
        <p:spPr>
          <a:xfrm>
            <a:off x="944880" y="4784036"/>
            <a:ext cx="10210799" cy="1230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Pensando a lógica da aula: problematização, desenvolvimento, conclusão e continuidade.</a:t>
            </a:r>
          </a:p>
        </p:txBody>
      </p:sp>
    </p:spTree>
    <p:extLst>
      <p:ext uri="{BB962C8B-B14F-4D97-AF65-F5344CB8AC3E}">
        <p14:creationId xmlns:p14="http://schemas.microsoft.com/office/powerpoint/2010/main" val="1701507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C3469E-1CBA-8733-890A-E12C80D41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Qual escola queremos?</a:t>
            </a:r>
          </a:p>
        </p:txBody>
      </p:sp>
      <p:pic>
        <p:nvPicPr>
          <p:cNvPr id="7" name="Imagem 6">
            <a:hlinkClick r:id="rId2"/>
            <a:extLst>
              <a:ext uri="{FF2B5EF4-FFF2-40B4-BE49-F238E27FC236}">
                <a16:creationId xmlns:a16="http://schemas.microsoft.com/office/drawing/2014/main" id="{7736B53D-330D-2678-0BF8-ED981CA0CF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2" t="3312" r="1016" b="2447"/>
          <a:stretch/>
        </p:blipFill>
        <p:spPr>
          <a:xfrm>
            <a:off x="3988905" y="2690191"/>
            <a:ext cx="4306956" cy="2398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1815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FBFC19-74D6-476C-B5E6-7A3FB7A3A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619" y="3992371"/>
            <a:ext cx="9989677" cy="118651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b="1" kern="1200" cap="none" dirty="0">
                <a:ln w="3175" cmpd="sng">
                  <a:noFill/>
                </a:ln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TUDO MUDA, MENOS A NECESSIDADE DE OLHAR NOS OLHOS E ESCUTAR VERDADEIRAMENTE O OUTRO.</a:t>
            </a:r>
          </a:p>
        </p:txBody>
      </p:sp>
      <p:pic>
        <p:nvPicPr>
          <p:cNvPr id="7" name="Imagem 6" descr="Mulher sentada com criança no colo&#10;&#10;Descrição gerada automaticamente com confiança baixa">
            <a:extLst>
              <a:ext uri="{FF2B5EF4-FFF2-40B4-BE49-F238E27FC236}">
                <a16:creationId xmlns:a16="http://schemas.microsoft.com/office/drawing/2014/main" id="{13B39D93-A482-B8C8-BEEC-6E65758F76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82" r="28800" b="-2"/>
          <a:stretch/>
        </p:blipFill>
        <p:spPr>
          <a:xfrm>
            <a:off x="2165122" y="1263129"/>
            <a:ext cx="1852166" cy="2244355"/>
          </a:xfrm>
          <a:prstGeom prst="rect">
            <a:avLst/>
          </a:prstGeom>
        </p:spPr>
      </p:pic>
      <p:pic>
        <p:nvPicPr>
          <p:cNvPr id="4" name="Imagem 3" descr="Homem em pé na frente de uma porta&#10;&#10;Descrição gerada automaticamente com confiança média">
            <a:extLst>
              <a:ext uri="{FF2B5EF4-FFF2-40B4-BE49-F238E27FC236}">
                <a16:creationId xmlns:a16="http://schemas.microsoft.com/office/drawing/2014/main" id="{FB35EDA3-63D3-4739-8021-E6EF3728E2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48" r="26492" b="-1"/>
          <a:stretch/>
        </p:blipFill>
        <p:spPr>
          <a:xfrm>
            <a:off x="4178728" y="1258060"/>
            <a:ext cx="1836694" cy="2249424"/>
          </a:xfrm>
          <a:prstGeom prst="rect">
            <a:avLst/>
          </a:prstGeom>
        </p:spPr>
      </p:pic>
      <p:pic>
        <p:nvPicPr>
          <p:cNvPr id="5" name="Imagem 4" descr="Homem com criança no colo&#10;&#10;Descrição gerada automaticamente com confiança baixa">
            <a:extLst>
              <a:ext uri="{FF2B5EF4-FFF2-40B4-BE49-F238E27FC236}">
                <a16:creationId xmlns:a16="http://schemas.microsoft.com/office/drawing/2014/main" id="{6F3E93AB-95EF-AEEB-561B-8C015414F6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572" r="28093" b="1"/>
          <a:stretch/>
        </p:blipFill>
        <p:spPr>
          <a:xfrm>
            <a:off x="6176863" y="1258060"/>
            <a:ext cx="1836694" cy="2249424"/>
          </a:xfrm>
          <a:prstGeom prst="rect">
            <a:avLst/>
          </a:prstGeom>
        </p:spPr>
      </p:pic>
      <p:pic>
        <p:nvPicPr>
          <p:cNvPr id="6" name="Imagem 5" descr="Homem deitado na cama com bebê no colo&#10;&#10;Descrição gerada automaticamente com confiança média">
            <a:extLst>
              <a:ext uri="{FF2B5EF4-FFF2-40B4-BE49-F238E27FC236}">
                <a16:creationId xmlns:a16="http://schemas.microsoft.com/office/drawing/2014/main" id="{FE412457-DBE9-1875-2AF1-4FD0A717A6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979" r="1321" b="-2"/>
          <a:stretch/>
        </p:blipFill>
        <p:spPr>
          <a:xfrm>
            <a:off x="8174997" y="1263128"/>
            <a:ext cx="1844821" cy="224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485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9A6AF2-C9D4-6D91-980E-6282F9455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Julgamento apressado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2935F9D-F71A-6D1E-AF8C-0BFDAA9D1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2448560"/>
            <a:ext cx="10464800" cy="4288670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pt-BR" sz="1400" dirty="0"/>
              <a:t>Uma garota segurava em suas mãos duas maçãs. Sua mãe entrou e lhe pediu com uma voz doce e um belo sorriso: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t-BR" sz="1400" dirty="0"/>
              <a:t>– Querida, você poderia dar uma de suas maçãs para mamãe?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t-BR" sz="1400" dirty="0"/>
              <a:t>A menina levanta os olhos para sua mãe durante alguns segundos, e morde subitamente uma das maçãs e logo em seguida a outra.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t-BR" sz="1400" dirty="0"/>
              <a:t>A mãe sente seu rosto se esfriar e perde o sorriso. Ela tenta não mostrar sua decepção quando sua filha lhe dá uma de suas maçãs mordidas. A pequena olha sua mãe com um sorriso de anjo e diz: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t-BR" sz="1400" dirty="0"/>
              <a:t>– A mais doce é essa!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t-BR" sz="1400" dirty="0"/>
              <a:t>Pouco importa quem você é, que você tenha experiência, seja competente ou sábio. Espere para fazer seu julgamento. Dê aos outros o privilégio de poder se explicar. Mesmo que a ação pareça errada, o motivo pode ser bom. Pense nisso!                                                         Autor Desconhecido</a:t>
            </a:r>
          </a:p>
        </p:txBody>
      </p:sp>
    </p:spTree>
    <p:extLst>
      <p:ext uri="{BB962C8B-B14F-4D97-AF65-F5344CB8AC3E}">
        <p14:creationId xmlns:p14="http://schemas.microsoft.com/office/powerpoint/2010/main" val="1469536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C3431F4-0F4C-FFC1-8B42-193BDD214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195" y="856827"/>
            <a:ext cx="9393609" cy="4931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79436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62F6F79E-3EF3-40F0-9E45-CC8BBE10C19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064" y="1513840"/>
            <a:ext cx="3672749" cy="3634881"/>
          </a:xfrm>
          <a:prstGeom prst="rect">
            <a:avLst/>
          </a:prstGeom>
        </p:spPr>
      </p:pic>
      <p:graphicFrame>
        <p:nvGraphicFramePr>
          <p:cNvPr id="7" name="Espaço Reservado para Texto 3">
            <a:extLst>
              <a:ext uri="{FF2B5EF4-FFF2-40B4-BE49-F238E27FC236}">
                <a16:creationId xmlns:a16="http://schemas.microsoft.com/office/drawing/2014/main" id="{0D0F5516-28AF-4973-BB6D-6F8BF86CD8CC}"/>
              </a:ext>
            </a:extLst>
          </p:cNvPr>
          <p:cNvGraphicFramePr/>
          <p:nvPr/>
        </p:nvGraphicFramePr>
        <p:xfrm>
          <a:off x="4750309" y="1290320"/>
          <a:ext cx="6601628" cy="4484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9499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35102" y="4348480"/>
            <a:ext cx="9180747" cy="1391920"/>
          </a:xfrm>
        </p:spPr>
        <p:txBody>
          <a:bodyPr vert="horz" lIns="109728" tIns="109728" rIns="109728" bIns="91440" rtlCol="0" anchor="b" anchorCtr="1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3200" b="1" cap="all" dirty="0" err="1">
                <a:solidFill>
                  <a:schemeClr val="tx1"/>
                </a:solidFill>
              </a:rPr>
              <a:t>Planejar</a:t>
            </a:r>
            <a:r>
              <a:rPr lang="en-US" sz="3200" b="1" cap="all" dirty="0">
                <a:solidFill>
                  <a:schemeClr val="tx1"/>
                </a:solidFill>
              </a:rPr>
              <a:t> para o outro </a:t>
            </a:r>
            <a:r>
              <a:rPr lang="en-US" sz="3200" b="1" cap="all" dirty="0" err="1">
                <a:solidFill>
                  <a:schemeClr val="tx1"/>
                </a:solidFill>
              </a:rPr>
              <a:t>aprender</a:t>
            </a:r>
            <a:r>
              <a:rPr lang="en-US" sz="3200" b="1" cap="all" dirty="0">
                <a:solidFill>
                  <a:schemeClr val="tx1"/>
                </a:solidFill>
              </a:rPr>
              <a:t>: </a:t>
            </a:r>
            <a:br>
              <a:rPr lang="en-US" sz="3200" b="1" cap="all" dirty="0">
                <a:solidFill>
                  <a:schemeClr val="tx1"/>
                </a:solidFill>
              </a:rPr>
            </a:br>
            <a:r>
              <a:rPr lang="en-US" sz="3200" b="1" cap="all" dirty="0">
                <a:solidFill>
                  <a:schemeClr val="tx1"/>
                </a:solidFill>
              </a:rPr>
              <a:t>a </a:t>
            </a:r>
            <a:r>
              <a:rPr lang="en-US" sz="3200" b="1" cap="all" dirty="0" err="1">
                <a:solidFill>
                  <a:schemeClr val="tx1"/>
                </a:solidFill>
              </a:rPr>
              <a:t>mudança</a:t>
            </a:r>
            <a:r>
              <a:rPr lang="en-US" sz="3200" b="1" cap="all" dirty="0">
                <a:solidFill>
                  <a:schemeClr val="tx1"/>
                </a:solidFill>
              </a:rPr>
              <a:t> da </a:t>
            </a:r>
            <a:r>
              <a:rPr lang="en-US" sz="3200" b="1" cap="all" dirty="0" err="1">
                <a:solidFill>
                  <a:schemeClr val="tx1"/>
                </a:solidFill>
              </a:rPr>
              <a:t>ação</a:t>
            </a:r>
            <a:r>
              <a:rPr lang="en-US" sz="3200" b="1" cap="all" dirty="0">
                <a:solidFill>
                  <a:schemeClr val="tx1"/>
                </a:solidFill>
              </a:rPr>
              <a:t> </a:t>
            </a:r>
            <a:r>
              <a:rPr lang="en-US" sz="3200" b="1" cap="all" dirty="0" err="1">
                <a:solidFill>
                  <a:schemeClr val="tx1"/>
                </a:solidFill>
              </a:rPr>
              <a:t>pedagógica</a:t>
            </a:r>
            <a:endParaRPr lang="en-US" sz="3200" b="1" cap="all" dirty="0">
              <a:solidFill>
                <a:schemeClr val="tx1"/>
              </a:solidFill>
            </a:endParaRPr>
          </a:p>
        </p:txBody>
      </p:sp>
      <p:pic>
        <p:nvPicPr>
          <p:cNvPr id="3" name="Imagem 2" descr="Homens sentados em cadeiras&#10;&#10;Descrição gerada automaticamente">
            <a:extLst>
              <a:ext uri="{FF2B5EF4-FFF2-40B4-BE49-F238E27FC236}">
                <a16:creationId xmlns:a16="http://schemas.microsoft.com/office/drawing/2014/main" id="{6F6B21B2-DDA8-48EF-A82C-229736F753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666" b="16667"/>
          <a:stretch/>
        </p:blipFill>
        <p:spPr>
          <a:xfrm>
            <a:off x="1341120" y="840232"/>
            <a:ext cx="9591040" cy="299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3C90BD-841F-6CC1-77E9-EB7E72872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Vamos refletir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49D1186-3CED-8B64-D545-8F5B6379CAC6}"/>
              </a:ext>
            </a:extLst>
          </p:cNvPr>
          <p:cNvSpPr txBox="1"/>
          <p:nvPr/>
        </p:nvSpPr>
        <p:spPr>
          <a:xfrm>
            <a:off x="873760" y="2580641"/>
            <a:ext cx="104038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/>
              <a:t>A escola é um </a:t>
            </a:r>
            <a:r>
              <a:rPr lang="pt-BR" sz="2000" b="1" dirty="0">
                <a:solidFill>
                  <a:srgbClr val="FF0000"/>
                </a:solidFill>
              </a:rPr>
              <a:t>espaço social</a:t>
            </a:r>
            <a:r>
              <a:rPr lang="pt-BR" sz="2000" dirty="0"/>
              <a:t>, que reúne pessoas, suas histórias, culturas, valores e expectativas plurais, que tem como meta </a:t>
            </a:r>
            <a:r>
              <a:rPr lang="pt-BR" sz="2000" b="1" dirty="0">
                <a:solidFill>
                  <a:srgbClr val="FF0000"/>
                </a:solidFill>
              </a:rPr>
              <a:t>acolher</a:t>
            </a:r>
            <a:r>
              <a:rPr lang="pt-BR" sz="2000" dirty="0"/>
              <a:t> toda a comunidade escolar, suas particularidades e oportunizar espaços inclusivos, democráticos e de aprendizagens significativas. </a:t>
            </a:r>
          </a:p>
          <a:p>
            <a:pPr algn="just">
              <a:lnSpc>
                <a:spcPct val="150000"/>
              </a:lnSpc>
            </a:pPr>
            <a:endParaRPr lang="pt-BR" sz="20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/>
              <a:t>A sala de aula não é e </a:t>
            </a:r>
            <a:r>
              <a:rPr lang="pt-BR" sz="2000" b="1" dirty="0">
                <a:solidFill>
                  <a:srgbClr val="FF0000"/>
                </a:solidFill>
              </a:rPr>
              <a:t>nunca foi um espaço homogêneo</a:t>
            </a:r>
            <a:r>
              <a:rPr lang="pt-BR" sz="2000" dirty="0"/>
              <a:t>, onde todos aprendem e se expressam de modo único e linear.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1812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7CA1CF21-68B2-1645-F8CB-6704BE683F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35" r="-2" b="18607"/>
          <a:stretch/>
        </p:blipFill>
        <p:spPr>
          <a:xfrm>
            <a:off x="642917" y="643467"/>
            <a:ext cx="1090616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281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>
            <a:extLst>
              <a:ext uri="{FF2B5EF4-FFF2-40B4-BE49-F238E27FC236}">
                <a16:creationId xmlns:a16="http://schemas.microsoft.com/office/drawing/2014/main" id="{E00ED58B-CEC5-4786-807F-E4D0A90B9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12727E8B-B76E-44AE-BA84-72E67FFFF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B4D4A5E-A361-484B-BA87-71470F0CEB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65B2E45B-3291-4196-85CD-8C21E2674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7845E1EB-926E-47C1-8FEA-136188263C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E334D75-621B-40C8-8B6E-F7444F8C0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5ABC049E-9F76-4E7F-9CA8-322F2CD6FE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" name="Group 84">
            <a:extLst>
              <a:ext uri="{FF2B5EF4-FFF2-40B4-BE49-F238E27FC236}">
                <a16:creationId xmlns:a16="http://schemas.microsoft.com/office/drawing/2014/main" id="{903F3022-2772-4FAE-9415-5F961689FC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80969B51-738D-4539-8638-127A4C497B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40E29E66-A8C1-41A9-861B-E9C0B75C0E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936A2159-2CB2-4510-B285-69D72374C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3AEF994D-1CAD-4775-B27A-BF2E2401F5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64AF8B7D-6A60-6E0F-6975-8FF5085DF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3834127"/>
            <a:ext cx="10583546" cy="221136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kern="1200" cap="none" dirty="0">
                <a:ln w="3175" cmpd="sng">
                  <a:noFill/>
                </a:ln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Personalizar</a:t>
            </a:r>
            <a:r>
              <a:rPr lang="en-US" sz="2000" b="0" kern="1200" cap="none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000" b="0" kern="1200" cap="none" dirty="0" err="1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os</a:t>
            </a:r>
            <a:r>
              <a:rPr lang="en-US" sz="2000" b="0" kern="1200" cap="none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000" b="0" kern="1200" cap="none" dirty="0" err="1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processos</a:t>
            </a:r>
            <a:r>
              <a:rPr lang="en-US" sz="2000" b="0" kern="1200" cap="none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 de </a:t>
            </a:r>
            <a:r>
              <a:rPr lang="en-US" sz="2000" b="0" kern="1200" cap="none" dirty="0" err="1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estudo</a:t>
            </a:r>
            <a:r>
              <a:rPr lang="en-US" sz="2000" b="0" kern="1200" cap="none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 e </a:t>
            </a:r>
            <a:r>
              <a:rPr lang="en-US" sz="2000" b="0" kern="1200" cap="none" dirty="0" err="1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aprendizagem</a:t>
            </a:r>
            <a:r>
              <a:rPr lang="en-US" sz="2000" b="0" kern="1200" cap="none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000" b="0" kern="1200" cap="none" dirty="0" err="1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significa</a:t>
            </a:r>
            <a:r>
              <a:rPr lang="en-US" sz="2000" b="0" kern="1200" cap="none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000" u="sng" kern="1200" cap="none" dirty="0" err="1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ouvir</a:t>
            </a:r>
            <a:r>
              <a:rPr lang="en-US" sz="2000" b="0" kern="1200" cap="none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 as </a:t>
            </a:r>
            <a:r>
              <a:rPr lang="en-US" sz="2000" b="0" kern="1200" cap="none" dirty="0" err="1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necessidades</a:t>
            </a:r>
            <a:r>
              <a:rPr lang="en-US" sz="2000" b="0" kern="1200" cap="none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 de </a:t>
            </a:r>
            <a:r>
              <a:rPr lang="en-US" sz="2000" b="0" kern="1200" cap="none" dirty="0" err="1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nossa</a:t>
            </a:r>
            <a:r>
              <a:rPr lang="en-US" sz="2000" b="0" kern="1200" cap="none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000" b="0" kern="1200" cap="none" dirty="0" err="1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turma</a:t>
            </a:r>
            <a:r>
              <a:rPr lang="en-US" sz="2000" b="0" kern="1200" cap="none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, é </a:t>
            </a:r>
            <a:r>
              <a:rPr lang="en-US" sz="2000" b="1" kern="1200" cap="none" dirty="0" err="1">
                <a:ln w="3175" cmpd="sng">
                  <a:noFill/>
                </a:ln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dar</a:t>
            </a:r>
            <a:r>
              <a:rPr lang="en-US" sz="2000" b="1" kern="1200" cap="none" dirty="0">
                <a:ln w="3175" cmpd="sng">
                  <a:noFill/>
                </a:ln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000" b="1" kern="1200" cap="none" dirty="0" err="1">
                <a:ln w="3175" cmpd="sng">
                  <a:noFill/>
                </a:ln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espaço</a:t>
            </a:r>
            <a:r>
              <a:rPr lang="en-US" sz="2000" b="1" kern="1200" cap="none" dirty="0">
                <a:ln w="3175" cmpd="sng">
                  <a:noFill/>
                </a:ln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000" b="0" kern="1200" cap="none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para que </a:t>
            </a:r>
            <a:r>
              <a:rPr lang="en-US" sz="2000" b="0" kern="1200" cap="none" dirty="0" err="1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contem</a:t>
            </a:r>
            <a:r>
              <a:rPr lang="en-US" sz="2000" b="0" kern="1200" cap="none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 o que </a:t>
            </a:r>
            <a:r>
              <a:rPr lang="en-US" sz="2000" b="0" kern="1200" cap="none" dirty="0" err="1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estão</a:t>
            </a:r>
            <a:r>
              <a:rPr lang="en-US" sz="2000" b="0" kern="1200" cap="none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000" b="0" kern="1200" cap="none" dirty="0" err="1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fazendo</a:t>
            </a:r>
            <a:r>
              <a:rPr lang="en-US" sz="2000" b="0" kern="1200" cap="none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, é </a:t>
            </a:r>
            <a:r>
              <a:rPr lang="en-US" sz="2000" b="1" kern="1200" cap="none" dirty="0" err="1">
                <a:ln w="3175" cmpd="sng">
                  <a:noFill/>
                </a:ln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analisar</a:t>
            </a:r>
            <a:r>
              <a:rPr lang="en-US" sz="2000" b="1" kern="1200" cap="none" dirty="0">
                <a:ln w="3175" cmpd="sng">
                  <a:noFill/>
                </a:ln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000" b="1" kern="1200" cap="none" dirty="0" err="1">
                <a:ln w="3175" cmpd="sng">
                  <a:noFill/>
                </a:ln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os</a:t>
            </a:r>
            <a:r>
              <a:rPr lang="en-US" sz="2000" b="1" kern="1200" cap="none" dirty="0">
                <a:ln w="3175" cmpd="sng">
                  <a:noFill/>
                </a:ln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000" b="1" kern="1200" cap="none" dirty="0" err="1">
                <a:ln w="3175" cmpd="sng">
                  <a:noFill/>
                </a:ln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processos</a:t>
            </a:r>
            <a:r>
              <a:rPr lang="en-US" sz="2000" b="1" kern="1200" cap="none" dirty="0">
                <a:ln w="3175" cmpd="sng">
                  <a:noFill/>
                </a:ln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000" b="0" kern="1200" cap="none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de </a:t>
            </a:r>
            <a:r>
              <a:rPr lang="en-US" sz="2000" b="0" kern="1200" cap="none" dirty="0" err="1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construção</a:t>
            </a:r>
            <a:r>
              <a:rPr lang="en-US" sz="2000" b="0" kern="1200" cap="none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 dos </a:t>
            </a:r>
            <a:r>
              <a:rPr lang="en-US" sz="2000" b="0" kern="1200" cap="none" dirty="0" err="1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estudantes</a:t>
            </a:r>
            <a:r>
              <a:rPr lang="en-US" sz="2000" b="0" kern="1200" cap="none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, é </a:t>
            </a:r>
            <a:r>
              <a:rPr lang="en-US" sz="2000" b="1" kern="1200" cap="none" dirty="0" err="1">
                <a:ln w="3175" cmpd="sng">
                  <a:noFill/>
                </a:ln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não</a:t>
            </a:r>
            <a:r>
              <a:rPr lang="en-US" sz="2000" b="1" kern="1200" cap="none" dirty="0">
                <a:ln w="3175" cmpd="sng">
                  <a:noFill/>
                </a:ln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000" b="1" kern="1200" cap="none" dirty="0" err="1">
                <a:ln w="3175" cmpd="sng">
                  <a:noFill/>
                </a:ln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esperar</a:t>
            </a:r>
            <a:r>
              <a:rPr lang="en-US" sz="2000" b="1" kern="1200" cap="none" dirty="0">
                <a:ln w="3175" cmpd="sng">
                  <a:noFill/>
                </a:ln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000" b="1" kern="1200" cap="none" dirty="0" err="1">
                <a:ln w="3175" cmpd="sng">
                  <a:noFill/>
                </a:ln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uma</a:t>
            </a:r>
            <a:r>
              <a:rPr lang="en-US" sz="2000" b="1" kern="1200" cap="none" dirty="0">
                <a:ln w="3175" cmpd="sng">
                  <a:noFill/>
                </a:ln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000" b="1" kern="1200" cap="none" dirty="0" err="1">
                <a:ln w="3175" cmpd="sng">
                  <a:noFill/>
                </a:ln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única</a:t>
            </a:r>
            <a:r>
              <a:rPr lang="en-US" sz="2000" b="1" kern="1200" cap="none" dirty="0">
                <a:ln w="3175" cmpd="sng">
                  <a:noFill/>
                </a:ln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000" b="1" kern="1200" cap="none" dirty="0" err="1">
                <a:ln w="3175" cmpd="sng">
                  <a:noFill/>
                </a:ln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resposta</a:t>
            </a:r>
            <a:r>
              <a:rPr lang="en-US" sz="2000" b="1" kern="1200" cap="none" dirty="0">
                <a:ln w="3175" cmpd="sng">
                  <a:noFill/>
                </a:ln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, </a:t>
            </a:r>
            <a:r>
              <a:rPr lang="en-US" sz="2000" b="1" kern="1200" cap="none" dirty="0" err="1">
                <a:ln w="3175" cmpd="sng">
                  <a:noFill/>
                </a:ln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não</a:t>
            </a:r>
            <a:r>
              <a:rPr lang="en-US" sz="2000" b="1" kern="1200" cap="none" dirty="0">
                <a:ln w="3175" cmpd="sng">
                  <a:noFill/>
                </a:ln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000" b="1" kern="1200" cap="none" dirty="0" err="1">
                <a:ln w="3175" cmpd="sng">
                  <a:noFill/>
                </a:ln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generalizar</a:t>
            </a:r>
            <a:r>
              <a:rPr lang="en-US" sz="2000" u="sng" kern="1200" cap="none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000" b="0" kern="1200" cap="none" dirty="0" err="1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os</a:t>
            </a:r>
            <a:r>
              <a:rPr lang="en-US" sz="2000" b="0" kern="1200" cap="none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000" b="0" kern="1200" cap="none" dirty="0" err="1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resultados</a:t>
            </a:r>
            <a:r>
              <a:rPr lang="en-US" sz="2000" b="0" kern="1200" cap="none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000" b="0" kern="1200" cap="none" dirty="0" err="1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esperados</a:t>
            </a:r>
            <a:r>
              <a:rPr lang="en-US" sz="2000" b="0" kern="1200" cap="none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, é </a:t>
            </a:r>
            <a:r>
              <a:rPr lang="en-US" sz="2000" kern="1200" cap="none" dirty="0" err="1">
                <a:ln w="3175" cmpd="sng">
                  <a:noFill/>
                </a:ln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deixar</a:t>
            </a:r>
            <a:r>
              <a:rPr lang="en-US" sz="2000" kern="1200" cap="none" dirty="0">
                <a:ln w="3175" cmpd="sng">
                  <a:noFill/>
                </a:ln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 de </a:t>
            </a:r>
            <a:r>
              <a:rPr lang="en-US" sz="2000" kern="1200" cap="none" dirty="0" err="1">
                <a:ln w="3175" cmpd="sng">
                  <a:noFill/>
                </a:ln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olhar</a:t>
            </a:r>
            <a:r>
              <a:rPr lang="en-US" sz="2000" kern="1200" cap="none" dirty="0">
                <a:ln w="3175" cmpd="sng">
                  <a:noFill/>
                </a:ln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000" kern="1200" cap="none" dirty="0" err="1">
                <a:ln w="3175" cmpd="sng">
                  <a:noFill/>
                </a:ln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apenas</a:t>
            </a:r>
            <a:r>
              <a:rPr lang="en-US" sz="2000" kern="1200" cap="none" dirty="0">
                <a:ln w="3175" cmpd="sng">
                  <a:noFill/>
                </a:ln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 para </a:t>
            </a:r>
            <a:r>
              <a:rPr lang="en-US" sz="2000" kern="1200" cap="none" dirty="0" err="1">
                <a:ln w="3175" cmpd="sng">
                  <a:noFill/>
                </a:ln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os</a:t>
            </a:r>
            <a:r>
              <a:rPr lang="en-US" sz="2000" kern="1200" cap="none" dirty="0">
                <a:ln w="3175" cmpd="sng">
                  <a:noFill/>
                </a:ln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000" kern="1200" cap="none" dirty="0" err="1">
                <a:ln w="3175" cmpd="sng">
                  <a:noFill/>
                </a:ln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resultados</a:t>
            </a:r>
            <a:r>
              <a:rPr lang="en-US" sz="2000" kern="1200" cap="none" dirty="0">
                <a:ln w="3175" cmpd="sng">
                  <a:noFill/>
                </a:ln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 e </a:t>
            </a:r>
            <a:r>
              <a:rPr lang="en-US" sz="2000" kern="1200" cap="none" dirty="0" err="1">
                <a:ln w="3175" cmpd="sng">
                  <a:noFill/>
                </a:ln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passar</a:t>
            </a:r>
            <a:r>
              <a:rPr lang="en-US" sz="2000" kern="1200" cap="none" dirty="0">
                <a:ln w="3175" cmpd="sng">
                  <a:noFill/>
                </a:ln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 a </a:t>
            </a:r>
            <a:r>
              <a:rPr lang="en-US" sz="2000" kern="1200" cap="none" dirty="0" err="1">
                <a:ln w="3175" cmpd="sng">
                  <a:noFill/>
                </a:ln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olhar</a:t>
            </a:r>
            <a:r>
              <a:rPr lang="en-US" sz="2000" kern="1200" cap="none" dirty="0">
                <a:ln w="3175" cmpd="sng">
                  <a:noFill/>
                </a:ln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000" kern="1200" cap="none" dirty="0" err="1">
                <a:ln w="3175" cmpd="sng">
                  <a:noFill/>
                </a:ln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os</a:t>
            </a:r>
            <a:r>
              <a:rPr lang="en-US" sz="2000" kern="1200" cap="none" dirty="0">
                <a:ln w="3175" cmpd="sng">
                  <a:noFill/>
                </a:ln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000" kern="1200" cap="none" dirty="0" err="1">
                <a:ln w="3175" cmpd="sng">
                  <a:noFill/>
                </a:ln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caminhos</a:t>
            </a:r>
            <a:r>
              <a:rPr lang="en-US" sz="2000" b="0" kern="1200" cap="none" dirty="0">
                <a:ln w="3175" cmpd="sng">
                  <a:noFill/>
                </a:ln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. </a:t>
            </a:r>
          </a:p>
        </p:txBody>
      </p:sp>
      <p:sp>
        <p:nvSpPr>
          <p:cNvPr id="99" name="Rectangle 90">
            <a:extLst>
              <a:ext uri="{FF2B5EF4-FFF2-40B4-BE49-F238E27FC236}">
                <a16:creationId xmlns:a16="http://schemas.microsoft.com/office/drawing/2014/main" id="{7941A271-20E4-4D59-9BAE-34058825B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72202" y="1092199"/>
            <a:ext cx="7240536" cy="2581147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Pessoas sentadas ao redor de uma mesa&#10;&#10;Descrição gerada automaticamente">
            <a:extLst>
              <a:ext uri="{FF2B5EF4-FFF2-40B4-BE49-F238E27FC236}">
                <a16:creationId xmlns:a16="http://schemas.microsoft.com/office/drawing/2014/main" id="{6D04A099-F896-FCA3-34BE-90D8D3B7CB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3965" r="11098" b="1"/>
          <a:stretch/>
        </p:blipFill>
        <p:spPr>
          <a:xfrm>
            <a:off x="2636039" y="1258061"/>
            <a:ext cx="2195063" cy="224942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506FAB3-7CF4-8AE9-E15F-CE1DFD3C030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7368" r="17755" b="2"/>
          <a:stretch/>
        </p:blipFill>
        <p:spPr>
          <a:xfrm>
            <a:off x="4993454" y="1252981"/>
            <a:ext cx="2198033" cy="2254504"/>
          </a:xfrm>
          <a:prstGeom prst="rect">
            <a:avLst/>
          </a:prstGeom>
        </p:spPr>
      </p:pic>
      <p:pic>
        <p:nvPicPr>
          <p:cNvPr id="5" name="Imagem 4" descr="Criança com brinquedo na boca&#10;&#10;Descrição gerada automaticamente com confiança baixa">
            <a:extLst>
              <a:ext uri="{FF2B5EF4-FFF2-40B4-BE49-F238E27FC236}">
                <a16:creationId xmlns:a16="http://schemas.microsoft.com/office/drawing/2014/main" id="{0ABB16A2-FF08-6D42-91E9-897A22BFC73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4258" r="805" b="1"/>
          <a:stretch/>
        </p:blipFill>
        <p:spPr>
          <a:xfrm>
            <a:off x="7353839" y="1258060"/>
            <a:ext cx="2195062" cy="2249424"/>
          </a:xfrm>
          <a:prstGeom prst="rect">
            <a:avLst/>
          </a:prstGeom>
        </p:spPr>
      </p:pic>
      <p:cxnSp>
        <p:nvCxnSpPr>
          <p:cNvPr id="100" name="Straight Connector 92">
            <a:extLst>
              <a:ext uri="{FF2B5EF4-FFF2-40B4-BE49-F238E27FC236}">
                <a16:creationId xmlns:a16="http://schemas.microsoft.com/office/drawing/2014/main" id="{AB60F342-4A28-44C4-8D64-07D55CEB6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8448" y="5262441"/>
            <a:ext cx="96037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55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 com confiança baixa">
            <a:extLst>
              <a:ext uri="{FF2B5EF4-FFF2-40B4-BE49-F238E27FC236}">
                <a16:creationId xmlns:a16="http://schemas.microsoft.com/office/drawing/2014/main" id="{1D70BAEB-02D0-7A1A-A56B-B2FFB7F32D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6844"/>
          <a:stretch/>
        </p:blipFill>
        <p:spPr>
          <a:xfrm>
            <a:off x="486138" y="488137"/>
            <a:ext cx="11227442" cy="5883295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FEA7886-A8EF-372C-1BC3-1BFE163DE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066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E45398-2A51-4F75-847E-67104E816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2" y="4872251"/>
            <a:ext cx="10013709" cy="1030360"/>
          </a:xfrm>
        </p:spPr>
        <p:txBody>
          <a:bodyPr>
            <a:normAutofit/>
          </a:bodyPr>
          <a:lstStyle/>
          <a:p>
            <a:pPr algn="ctr"/>
            <a:r>
              <a:rPr lang="pt-BR" sz="3300" dirty="0">
                <a:solidFill>
                  <a:schemeClr val="bg1"/>
                </a:solidFill>
              </a:rPr>
              <a:t>Vamos refletir sobre alguns conceitos</a:t>
            </a:r>
          </a:p>
        </p:txBody>
      </p:sp>
      <p:graphicFrame>
        <p:nvGraphicFramePr>
          <p:cNvPr id="9" name="Espaço Reservado para Conteúdo 6">
            <a:extLst>
              <a:ext uri="{FF2B5EF4-FFF2-40B4-BE49-F238E27FC236}">
                <a16:creationId xmlns:a16="http://schemas.microsoft.com/office/drawing/2014/main" id="{3404C9A3-2C0C-4F22-9A52-CE3B89F56F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7081709"/>
              </p:ext>
            </p:extLst>
          </p:nvPr>
        </p:nvGraphicFramePr>
        <p:xfrm>
          <a:off x="853440" y="955389"/>
          <a:ext cx="10485119" cy="4805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2405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855" y="745821"/>
            <a:ext cx="1700787" cy="1682499"/>
          </a:xfrm>
          <a:prstGeom prst="rect">
            <a:avLst/>
          </a:prstGeom>
        </p:spPr>
      </p:pic>
      <p:sp>
        <p:nvSpPr>
          <p:cNvPr id="5" name="Subtítulo 4">
            <a:extLst>
              <a:ext uri="{FF2B5EF4-FFF2-40B4-BE49-F238E27FC236}">
                <a16:creationId xmlns:a16="http://schemas.microsoft.com/office/drawing/2014/main" id="{C267EBC0-EFDD-4956-96A4-962B8AC685DA}"/>
              </a:ext>
            </a:extLst>
          </p:cNvPr>
          <p:cNvSpPr txBox="1">
            <a:spLocks/>
          </p:cNvSpPr>
          <p:nvPr/>
        </p:nvSpPr>
        <p:spPr>
          <a:xfrm>
            <a:off x="1205903" y="1701413"/>
            <a:ext cx="8407021" cy="4410218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400"/>
              </a:lnSpc>
            </a:pP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i="1" dirty="0">
                <a:latin typeface="Calibri" panose="020F0502020204030204" pitchFamily="34" charset="0"/>
                <a:cs typeface="Calibri" panose="020F0502020204030204" pitchFamily="34" charset="0"/>
              </a:rPr>
              <a:t>www.sinpeem.com.br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210E62D-7148-2268-94F1-3B8EB9A62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118" y="796138"/>
            <a:ext cx="4129961" cy="502835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6CB44D5-F718-D592-C9A7-A58DB08C6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3487" y="1003102"/>
            <a:ext cx="4361368" cy="430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73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Amare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rgânic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985</Words>
  <Application>Microsoft Office PowerPoint</Application>
  <PresentationFormat>Widescreen</PresentationFormat>
  <Paragraphs>100</Paragraphs>
  <Slides>23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32" baseType="lpstr">
      <vt:lpstr>Meiryo</vt:lpstr>
      <vt:lpstr>Arial</vt:lpstr>
      <vt:lpstr>Calibri</vt:lpstr>
      <vt:lpstr>Century Gothic</vt:lpstr>
      <vt:lpstr>Corbel</vt:lpstr>
      <vt:lpstr>Garamond</vt:lpstr>
      <vt:lpstr>Gill Sans MT</vt:lpstr>
      <vt:lpstr>Impact</vt:lpstr>
      <vt:lpstr>Orgânico</vt:lpstr>
      <vt:lpstr>Apresentação do PowerPoint</vt:lpstr>
      <vt:lpstr>Qual escola queremos?</vt:lpstr>
      <vt:lpstr>Planejar para o outro aprender:  a mudança da ação pedagógica</vt:lpstr>
      <vt:lpstr>Vamos refletir</vt:lpstr>
      <vt:lpstr>Apresentação do PowerPoint</vt:lpstr>
      <vt:lpstr>Personalizar os processos de estudo e aprendizagem significa ouvir as necessidades de nossa turma, é dar espaço para que contem o que estão fazendo, é analisar os processos de construção dos estudantes, é não esperar uma única resposta, não generalizar os resultados esperados, é deixar de olhar apenas para os resultados e passar a olhar os caminhos. </vt:lpstr>
      <vt:lpstr>Apresentação do PowerPoint</vt:lpstr>
      <vt:lpstr>Vamos refletir sobre alguns conceitos</vt:lpstr>
      <vt:lpstr>Apresentação do PowerPoint</vt:lpstr>
      <vt:lpstr>Habilidades de aprendizagem</vt:lpstr>
      <vt:lpstr>Precisamos mudar ...</vt:lpstr>
      <vt:lpstr>Apresentação do PowerPoint</vt:lpstr>
      <vt:lpstr>Apresentação do PowerPoint</vt:lpstr>
      <vt:lpstr>Apresentação do PowerPoint</vt:lpstr>
      <vt:lpstr>Como mudar</vt:lpstr>
      <vt:lpstr>Grande mudança:  refletir sobre o erro</vt:lpstr>
      <vt:lpstr>Apresentação do PowerPoint</vt:lpstr>
      <vt:lpstr>Todos os erros são iguais?</vt:lpstr>
      <vt:lpstr>Apresentação do PowerPoint</vt:lpstr>
      <vt:lpstr>TUDO MUDA, MENOS A NECESSIDADE DE OLHAR NOS OLHOS E ESCUTAR VERDADEIRAMENTE O OUTRO.</vt:lpstr>
      <vt:lpstr>Julgamento apressado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Tatiana de Jesus Pita</dc:creator>
  <cp:lastModifiedBy>SINPEEM.EDU</cp:lastModifiedBy>
  <cp:revision>4</cp:revision>
  <dcterms:created xsi:type="dcterms:W3CDTF">2023-02-15T14:49:44Z</dcterms:created>
  <dcterms:modified xsi:type="dcterms:W3CDTF">2023-02-23T13:13:39Z</dcterms:modified>
</cp:coreProperties>
</file>