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Garamond" panose="02020404030301010803" pitchFamily="18" charset="0"/>
      <p:regular r:id="rId64"/>
      <p:bold r:id="rId65"/>
      <p:italic r:id="rId66"/>
      <p:boldItalic r:id="rId67"/>
    </p:embeddedFont>
    <p:embeddedFont>
      <p:font typeface="Impact" panose="020B0806030902050204" pitchFamily="34" charset="0"/>
      <p:regular r:id="rId68"/>
    </p:embeddedFont>
    <p:embeddedFont>
      <p:font typeface="Lato" panose="020F0502020204030203" pitchFamily="34" charset="0"/>
      <p:regular r:id="rId69"/>
      <p:bold r:id="rId70"/>
      <p:italic r:id="rId71"/>
      <p:boldItalic r:id="rId72"/>
    </p:embeddedFont>
    <p:embeddedFont>
      <p:font typeface="Roboto" panose="02000000000000000000" pitchFamily="2" charset="0"/>
      <p:regular r:id="rId73"/>
      <p:bold r:id="rId74"/>
      <p:italic r:id="rId75"/>
      <p:boldItalic r:id="rId76"/>
    </p:embeddedFont>
    <p:embeddedFont>
      <p:font typeface="Rockwell" panose="02060603020205020403" pitchFamily="18" charset="0"/>
      <p:regular r:id="rId77"/>
      <p:bold r:id="rId78"/>
      <p:italic r:id="rId79"/>
      <p:boldItalic r:id="rId80"/>
    </p:embeddedFont>
    <p:embeddedFont>
      <p:font typeface="Rokkitt" panose="020B0604020202020204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BD9D9-D055-4665-82F5-D95A825D8218}">
  <a:tblStyle styleId="{B71BD9D9-D055-4665-82F5-D95A825D82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2637608-7512-4377-8310-BB7E90DDFD3E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font" Target="fonts/font2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1.fntdata"/><Relationship Id="rId87" Type="http://schemas.openxmlformats.org/officeDocument/2006/relationships/theme" Target="theme/theme1.xml"/><Relationship Id="rId61" Type="http://schemas.openxmlformats.org/officeDocument/2006/relationships/font" Target="fonts/font6.fntdata"/><Relationship Id="rId8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caointegral.mec.gov.br/images/pdf/bibioteca/caminhos_elaborar_educ_integral_cecipe_seb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caointegral.org.br/conceito/?gclid=Cj0KCQjw-Mr0BRDyARIsAKEFbedmN-JwqPXd74kxmSvo8uprx-tbuwZ0W5O8SdgqlhKYlDbDi9V8F-0aAgF7EALw_wcB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lwtgjyt8ykr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track/5IRaXLiPevrMXjToXtD3Rm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caointegral.org.br/conceito/?gclid=Cj0KCQjw-Mr0BRDyARIsAKEFbedmN-JwqPXd74kxmSvo8uprx-tbuwZ0W5O8SdgqlhKYlDbDi9V8F-0aAgF7EALw_wcB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aryandrioli/quem-somos-n-s-ciqdve8w3hhgzv15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https://www.menti.com/alysvbg5mvid</a:t>
            </a:r>
            <a:endParaRPr/>
          </a:p>
        </p:txBody>
      </p:sp>
      <p:sp>
        <p:nvSpPr>
          <p:cNvPr id="291" name="Google Shape;29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https://www.youtube.com/watch?v=SzqmiJLxmbc </a:t>
            </a:r>
            <a:endParaRPr/>
          </a:p>
        </p:txBody>
      </p:sp>
      <p:sp>
        <p:nvSpPr>
          <p:cNvPr id="326" name="Google Shape;32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Educação integral não se resume a ampliação da quantidade de horas no ambiente escolar. É possível promover uma educação integral em diferentes espaços e tempos. Ainda assim, a educação em tempo integral pode favorecer a educação nesta perspectiva e tem sido defendida e adotada em diversas políticas públicas em nosso país. </a:t>
            </a:r>
            <a:endParaRPr/>
          </a:p>
        </p:txBody>
      </p:sp>
      <p:sp>
        <p:nvSpPr>
          <p:cNvPr id="337" name="Google Shape;33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que está por trás de uma proposta de educação integral é a visão que se tem do que é </a:t>
            </a:r>
            <a:r>
              <a:rPr lang="pt-BR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desenvolvimento pleno de cada estudante</a:t>
            </a:r>
            <a:r>
              <a:rPr lang="pt-BR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Entender os alunos como sujeitos de aprendizagem, que carregam uma visão de mundo e se relacionam com ele e nele interferem e provocam transformações nos obriga a planejar e desenvolver um currículo que considere esses aspectos.   </a:t>
            </a:r>
            <a:endParaRPr b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b="0"/>
            </a:br>
            <a:r>
              <a:rPr lang="pt-BR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sabemos que os estudantes precisam ter múltiplas experiências de aprendizagem para se desenvolverem, e que essas atividades devem envolver desde seus aspectos cognitivos, passando pelos afetivos, sociais e até motores, temos que considerar no planejamento das minhas propostas esse cenário. Uma proposta de educação integral ideal deve ser fundo das ações o tempo todo, independente de serem 5h ou 7h, ou 8 horas.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/>
            </a:br>
            <a:endParaRPr/>
          </a:p>
        </p:txBody>
      </p:sp>
      <p:sp>
        <p:nvSpPr>
          <p:cNvPr id="369" name="Google Shape;36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B"/>
              </a:buClr>
              <a:buSzPts val="1200"/>
              <a:buFont typeface="Roboto"/>
              <a:buNone/>
            </a:pPr>
            <a:r>
              <a:rPr lang="pt-BR" sz="1200" b="0" i="0" u="none" strike="noStrike">
                <a:solidFill>
                  <a:srgbClr val="28292B"/>
                </a:solidFill>
                <a:latin typeface="Roboto"/>
                <a:ea typeface="Roboto"/>
                <a:cs typeface="Roboto"/>
                <a:sym typeface="Roboto"/>
              </a:rPr>
              <a:t>Fonte: Caminhos para Elaborar uma Proposta de Educação Integral em Jornada Ampliada, Secretaria de Educação Básica do MEC, Bairro-Escola Rio Vermelho, Associação Cidade Escola Aprendiz. Disponível em: &lt;</a:t>
            </a:r>
            <a:r>
              <a:rPr lang="pt-BR" sz="1200" b="0" i="0" u="sng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http://educacaointegral.mec.gov.br/images/pdf/bibioteca/caminhos_elaborar_educ_integral_cecipe_seb.pdf</a:t>
            </a:r>
            <a:r>
              <a:rPr lang="pt-BR" sz="12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&gt;. Acesso em 03. abr. 2020.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2ac62396d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22ac62396d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Disponível em: &lt;</a:t>
            </a:r>
            <a:r>
              <a:rPr lang="pt-BR" sz="1800" b="0" i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https://educacaointegral.org.br/conceito/?gclid=Cj0KCQjw-Mr0BRDyARIsAKEFbedmN-JwqPXd74kxmSvo8uprx-tbuwZ0W5O8SdgqlhKYlDbDi9V8F-0aAgF7EALw_wcB</a:t>
            </a: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&gt;. Acesso em 05 de abr. 2023</a:t>
            </a:r>
            <a:endParaRPr/>
          </a:p>
        </p:txBody>
      </p:sp>
      <p:sp>
        <p:nvSpPr>
          <p:cNvPr id="431" name="Google Shape;43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e43822274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e438222741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1e438222741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2ac62396da_0_430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22ac62396da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541" y="686536"/>
            <a:ext cx="6636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2ac62396da_0_437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2ac62396da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541" y="686536"/>
            <a:ext cx="6636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2ac62396da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2ac62396da_0_4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22ac62396da_0_4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2ac62396da_0_449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22ac62396da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541" y="686536"/>
            <a:ext cx="6636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2ac62396da_0_456:notes"/>
          <p:cNvSpPr txBox="1">
            <a:spLocks noGrp="1"/>
          </p:cNvSpPr>
          <p:nvPr>
            <p:ph type="body" idx="1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22ac62396da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3" y="686475"/>
            <a:ext cx="65883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2ac62396da_0_483:notes"/>
          <p:cNvSpPr txBox="1">
            <a:spLocks noGrp="1"/>
          </p:cNvSpPr>
          <p:nvPr>
            <p:ph type="body" idx="1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22ac62396da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3" y="686475"/>
            <a:ext cx="65883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2ac62396da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2ac62396da_0_9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g22ac62396da_0_9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2ac62396da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3" y="686475"/>
            <a:ext cx="65883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2ac62396da_0_932:notes"/>
          <p:cNvSpPr txBox="1">
            <a:spLocks noGrp="1"/>
          </p:cNvSpPr>
          <p:nvPr>
            <p:ph type="body" idx="1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22ac62396da_0_932:notes"/>
          <p:cNvSpPr txBox="1">
            <a:spLocks noGrp="1"/>
          </p:cNvSpPr>
          <p:nvPr>
            <p:ph type="sldNum" idx="12"/>
          </p:nvPr>
        </p:nvSpPr>
        <p:spPr>
          <a:xfrm>
            <a:off x="3884462" y="8685889"/>
            <a:ext cx="2971800" cy="45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2ac62396da_0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3" y="686475"/>
            <a:ext cx="65883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2ac62396da_0_939:notes"/>
          <p:cNvSpPr txBox="1">
            <a:spLocks noGrp="1"/>
          </p:cNvSpPr>
          <p:nvPr>
            <p:ph type="body" idx="1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22ac62396da_0_939:notes"/>
          <p:cNvSpPr txBox="1">
            <a:spLocks noGrp="1"/>
          </p:cNvSpPr>
          <p:nvPr>
            <p:ph type="sldNum" idx="12"/>
          </p:nvPr>
        </p:nvSpPr>
        <p:spPr>
          <a:xfrm>
            <a:off x="3884462" y="8685889"/>
            <a:ext cx="2971800" cy="45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2ac62396da_0_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3" y="686475"/>
            <a:ext cx="65883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2ac62396da_0_944:notes"/>
          <p:cNvSpPr txBox="1">
            <a:spLocks noGrp="1"/>
          </p:cNvSpPr>
          <p:nvPr>
            <p:ph type="body" idx="1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22ac62396da_0_944:notes"/>
          <p:cNvSpPr txBox="1">
            <a:spLocks noGrp="1"/>
          </p:cNvSpPr>
          <p:nvPr>
            <p:ph type="sldNum" idx="12"/>
          </p:nvPr>
        </p:nvSpPr>
        <p:spPr>
          <a:xfrm>
            <a:off x="3884462" y="8685889"/>
            <a:ext cx="2971800" cy="45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e43822274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3" y="686475"/>
            <a:ext cx="65883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e438222741_0_8:notes"/>
          <p:cNvSpPr txBox="1">
            <a:spLocks noGrp="1"/>
          </p:cNvSpPr>
          <p:nvPr>
            <p:ph type="body" idx="1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https://www.menti.com/alwtgjyt8ykr</a:t>
            </a:r>
            <a:r>
              <a:rPr lang="pt-BR"/>
              <a:t> </a:t>
            </a:r>
            <a:endParaRPr/>
          </a:p>
        </p:txBody>
      </p:sp>
      <p:sp>
        <p:nvSpPr>
          <p:cNvPr id="567" name="Google Shape;567;g1e438222741_0_8:notes"/>
          <p:cNvSpPr txBox="1">
            <a:spLocks noGrp="1"/>
          </p:cNvSpPr>
          <p:nvPr>
            <p:ph type="sldNum" idx="12"/>
          </p:nvPr>
        </p:nvSpPr>
        <p:spPr>
          <a:xfrm>
            <a:off x="3884462" y="8685889"/>
            <a:ext cx="2971800" cy="45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2ac62396da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917" y="685800"/>
            <a:ext cx="6097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g22ac62396da_0_952:notes"/>
          <p:cNvSpPr txBox="1">
            <a:spLocks noGrp="1"/>
          </p:cNvSpPr>
          <p:nvPr>
            <p:ph type="body" idx="1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6" name="Google Shape;576;g22ac62396da_0_952:notes"/>
          <p:cNvSpPr txBox="1">
            <a:spLocks noGrp="1"/>
          </p:cNvSpPr>
          <p:nvPr>
            <p:ph type="sldNum" idx="12"/>
          </p:nvPr>
        </p:nvSpPr>
        <p:spPr>
          <a:xfrm>
            <a:off x="3884462" y="8685889"/>
            <a:ext cx="29718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2ac62396da_0_9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g22ac62396da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2ac62396da_0_9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22ac62396da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2ac62396da_0_9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g22ac62396da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2ac62396da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g22ac62396da_0_9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5" name="Google Shape;605;g22ac62396da_0_9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2ac62396da_0_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2" name="Google Shape;612;g22ac62396da_0_9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3" name="Google Shape;613;g22ac62396da_0_9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2ac62396da_0_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g22ac62396da_0_9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1" name="Google Shape;621;g22ac62396da_0_9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2ac62396da_0_100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g22ac62396da_0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541" y="686536"/>
            <a:ext cx="66366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2ac62396da_0_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3" y="686475"/>
            <a:ext cx="65883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2ac62396da_0_1010:notes"/>
          <p:cNvSpPr txBox="1">
            <a:spLocks noGrp="1"/>
          </p:cNvSpPr>
          <p:nvPr>
            <p:ph type="body" idx="1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g22ac62396da_0_1010:notes"/>
          <p:cNvSpPr txBox="1">
            <a:spLocks noGrp="1"/>
          </p:cNvSpPr>
          <p:nvPr>
            <p:ph type="sldNum" idx="12"/>
          </p:nvPr>
        </p:nvSpPr>
        <p:spPr>
          <a:xfrm>
            <a:off x="3884462" y="8685889"/>
            <a:ext cx="2971800" cy="456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2ac62396da_0_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22ac62396da_0_10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https://open.spotify.com/track/5IRaXLiPevrMXjToXtD3Rm</a:t>
            </a:r>
            <a:r>
              <a:rPr lang="pt-BR"/>
              <a:t> </a:t>
            </a:r>
            <a:endParaRPr/>
          </a:p>
        </p:txBody>
      </p:sp>
      <p:sp>
        <p:nvSpPr>
          <p:cNvPr id="642" name="Google Shape;642;g22ac62396da_0_10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2ac62396da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g22ac62396da_0_10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9" name="Google Shape;649;g22ac62396da_0_10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e43822274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5" y="1143000"/>
            <a:ext cx="5485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g1e438222741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0" name="Google Shape;660;g1e438222741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2ac62396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g22ac62396d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Disponível em: &lt;</a:t>
            </a:r>
            <a:r>
              <a:rPr lang="pt-BR" sz="1800" b="0" i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https://educacaointegral.org.br/conceito/?gclid=Cj0KCQjw-Mr0BRDyARIsAKEFbedmN-JwqPXd74kxmSvo8uprx-tbuwZ0W5O8SdgqlhKYlDbDi9V8F-0aAgF7EALw_wcB</a:t>
            </a: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&gt;. Acesso em 05 de abr. 2023</a:t>
            </a:r>
            <a:endParaRPr/>
          </a:p>
        </p:txBody>
      </p:sp>
      <p:sp>
        <p:nvSpPr>
          <p:cNvPr id="670" name="Google Shape;670;g22ac62396d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e43822274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e438222741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g1e438222741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e4382227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e43822274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https://padlet.com/maryandrioli/quem-somos-n-s-ciqdve8w3hhgzv15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1e43822274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2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22" name="Google Shape;22;p2" descr="HD-PanelTitleR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23;p2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" name="Google Shape;24;p2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dt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ft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ldNum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31" name="Google Shape;31;p2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Panorâmica com Legenda">
  <p:cSld name="Foto Panorâmica com Legenda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>
            <a:spLocks noGrp="1"/>
          </p:cNvSpPr>
          <p:nvPr>
            <p:ph type="pic" idx="2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Legenda">
  <p:cSld name="Título e Legenda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02" name="Google Shape;102;p12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ção com Legenda">
  <p:cSld name="Citação com Legenda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body" idx="2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0" name="Google Shape;110;p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11" name="Google Shape;111;p13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12" name="Google Shape;112;p13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ão de Nome">
  <p:cSld name="Cartão de Nom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r o Cartão de Nome">
  <p:cSld name="Citar o Cartão de Nom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1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2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6" name="Google Shape;126;p15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28" name="Google Shape;128;p15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adeiro ou Falso">
  <p:cSld name="Verdadeiro ou Falso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1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2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36" name="Google Shape;136;p16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1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43" name="Google Shape;143;p1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1"/>
          </p:nvPr>
        </p:nvSpPr>
        <p:spPr>
          <a:xfrm rot="5400000">
            <a:off x="2565043" y="-287514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50" name="Google Shape;150;p18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17825" tIns="117825" rIns="117825" bIns="1178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entury Gothic"/>
              <a:buNone/>
            </a:pP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3" name="Google Shape;153;p19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700" cy="22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b" anchorCtr="0">
            <a:normAutofit/>
          </a:bodyPr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Century Gothic"/>
              <a:buNone/>
              <a:defRPr sz="7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 sz="7000" b="0" i="0" u="none" strike="noStrike" cap="none">
                <a:solidFill>
                  <a:schemeClr val="dk2"/>
                </a:solidFill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 sz="7000" b="0" i="0" u="none" strike="noStrike" cap="none">
                <a:solidFill>
                  <a:schemeClr val="dk2"/>
                </a:solidFill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 sz="7000" b="0" i="0" u="none" strike="noStrike" cap="none">
                <a:solidFill>
                  <a:schemeClr val="dk2"/>
                </a:solidFill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 sz="7000" b="0" i="0" u="none" strike="noStrike" cap="none">
                <a:solidFill>
                  <a:schemeClr val="dk2"/>
                </a:solidFill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 sz="7000" b="0" i="0" u="none" strike="noStrike" cap="none">
                <a:solidFill>
                  <a:schemeClr val="dk2"/>
                </a:solidFill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 sz="7000" b="0" i="0" u="none" strike="noStrike" cap="none">
                <a:solidFill>
                  <a:schemeClr val="dk2"/>
                </a:solidFill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 sz="7000" b="0" i="0" u="none" strike="noStrike" cap="none">
                <a:solidFill>
                  <a:schemeClr val="dk2"/>
                </a:solidFill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 sz="70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354000" y="3793629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31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23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23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23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23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23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23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23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None/>
              <a:defRPr sz="23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ctr" anchorCtr="0">
            <a:normAutofit/>
          </a:bodyPr>
          <a:lstStyle>
            <a:lvl1pPr marL="457200" marR="0" lvl="0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○"/>
              <a:defRPr sz="3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683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○"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○"/>
              <a:defRPr sz="2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  <a:defRPr sz="23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○"/>
              <a:defRPr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  <a:defRPr sz="1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  <a:defRPr sz="1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  <a:defRPr sz="1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1400"/>
              <a:buFont typeface="Noto Sans Symbols"/>
              <a:buChar char="○"/>
              <a:defRPr sz="1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Clr>
                <a:srgbClr val="FEFEFE"/>
              </a:buClr>
              <a:buSzPts val="1500"/>
              <a:buFont typeface="Century Gothic"/>
              <a:buNone/>
              <a:defRPr sz="15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Clr>
                <a:srgbClr val="FEFEFE"/>
              </a:buClr>
              <a:buSzPts val="1500"/>
              <a:buFont typeface="Century Gothic"/>
              <a:buNone/>
              <a:defRPr sz="15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Clr>
                <a:srgbClr val="FEFEFE"/>
              </a:buClr>
              <a:buSzPts val="1500"/>
              <a:buFont typeface="Century Gothic"/>
              <a:buNone/>
              <a:defRPr sz="15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Clr>
                <a:srgbClr val="FEFEFE"/>
              </a:buClr>
              <a:buSzPts val="1500"/>
              <a:buFont typeface="Century Gothic"/>
              <a:buNone/>
              <a:defRPr sz="15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Clr>
                <a:srgbClr val="FEFEFE"/>
              </a:buClr>
              <a:buSzPts val="1500"/>
              <a:buFont typeface="Century Gothic"/>
              <a:buNone/>
              <a:defRPr sz="15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Clr>
                <a:srgbClr val="FEFEFE"/>
              </a:buClr>
              <a:buSzPts val="1500"/>
              <a:buFont typeface="Century Gothic"/>
              <a:buNone/>
              <a:defRPr sz="15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Clr>
                <a:srgbClr val="FEFEFE"/>
              </a:buClr>
              <a:buSzPts val="1500"/>
              <a:buFont typeface="Century Gothic"/>
              <a:buNone/>
              <a:defRPr sz="15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Clr>
                <a:srgbClr val="FEFEFE"/>
              </a:buClr>
              <a:buSzPts val="1500"/>
              <a:buFont typeface="Century Gothic"/>
              <a:buNone/>
              <a:defRPr sz="15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Clr>
                <a:srgbClr val="FEFEFE"/>
              </a:buClr>
              <a:buSzPts val="1500"/>
              <a:buFont typeface="Century Gothic"/>
              <a:buNone/>
              <a:defRPr sz="15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20"/>
          <p:cNvGrpSpPr/>
          <p:nvPr/>
        </p:nvGrpSpPr>
        <p:grpSpPr>
          <a:xfrm>
            <a:off x="-329673" y="-59376"/>
            <a:ext cx="12515851" cy="6923799"/>
            <a:chOff x="-329674" y="-51881"/>
            <a:chExt cx="12515851" cy="6923799"/>
          </a:xfrm>
        </p:grpSpPr>
        <p:sp>
          <p:nvSpPr>
            <p:cNvPr id="160" name="Google Shape;160;p20"/>
            <p:cNvSpPr/>
            <p:nvPr/>
          </p:nvSpPr>
          <p:spPr>
            <a:xfrm>
              <a:off x="-329674" y="1298404"/>
              <a:ext cx="9702801" cy="5573511"/>
            </a:xfrm>
            <a:custGeom>
              <a:avLst/>
              <a:gdLst/>
              <a:ahLst/>
              <a:cxnLst/>
              <a:rect l="l" t="t" r="r" b="b"/>
              <a:pathLst>
                <a:path w="2038" h="1169" extrusionOk="0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670451" y="2018236"/>
              <a:ext cx="7373937" cy="4848891"/>
            </a:xfrm>
            <a:custGeom>
              <a:avLst/>
              <a:gdLst/>
              <a:ahLst/>
              <a:cxnLst/>
              <a:rect l="l" t="t" r="r" b="b"/>
              <a:pathLst>
                <a:path w="1549" h="1017" extrusionOk="0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251351" y="1788400"/>
              <a:ext cx="8035927" cy="5083517"/>
            </a:xfrm>
            <a:custGeom>
              <a:avLst/>
              <a:gdLst/>
              <a:ahLst/>
              <a:cxnLst/>
              <a:rect l="l" t="t" r="r" b="b"/>
              <a:pathLst>
                <a:path w="1688" h="1066" extrusionOk="0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-1061" y="549842"/>
              <a:ext cx="10334628" cy="6322076"/>
            </a:xfrm>
            <a:custGeom>
              <a:avLst/>
              <a:gdLst/>
              <a:ahLst/>
              <a:cxnLst/>
              <a:rect l="l" t="t" r="r" b="b"/>
              <a:pathLst>
                <a:path w="2171" h="1326" extrusionOk="0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l" t="t" r="r" b="b"/>
              <a:pathLst>
                <a:path w="106" h="143" extrusionOk="0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-1061" y="-51881"/>
              <a:ext cx="11091860" cy="6923797"/>
            </a:xfrm>
            <a:custGeom>
              <a:avLst/>
              <a:gdLst/>
              <a:ahLst/>
              <a:cxnLst/>
              <a:rect l="l" t="t" r="r" b="b"/>
              <a:pathLst>
                <a:path w="2330" h="1452" extrusionOk="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5426601" y="5579"/>
              <a:ext cx="5788026" cy="6847185"/>
            </a:xfrm>
            <a:custGeom>
              <a:avLst/>
              <a:gdLst/>
              <a:ahLst/>
              <a:cxnLst/>
              <a:rect l="l" t="t" r="r" b="b"/>
              <a:pathLst>
                <a:path w="1216" h="1436" extrusionOk="0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l" t="t" r="r" b="b"/>
              <a:pathLst>
                <a:path w="222" h="129" extrusionOk="0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5821889" y="5579"/>
              <a:ext cx="5587999" cy="6866338"/>
            </a:xfrm>
            <a:custGeom>
              <a:avLst/>
              <a:gdLst/>
              <a:ahLst/>
              <a:cxnLst/>
              <a:rect l="l" t="t" r="r" b="b"/>
              <a:pathLst>
                <a:path w="1174" h="1440" extrusionOk="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l" t="t" r="r" b="b"/>
              <a:pathLst>
                <a:path w="125" h="74" extrusionOk="0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6012389" y="5579"/>
              <a:ext cx="5497514" cy="6866338"/>
            </a:xfrm>
            <a:custGeom>
              <a:avLst/>
              <a:gdLst/>
              <a:ahLst/>
              <a:cxnLst/>
              <a:rect l="l" t="t" r="r" b="b"/>
              <a:pathLst>
                <a:path w="1155" h="1440" extrusionOk="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l" t="t" r="r" b="b"/>
              <a:pathLst>
                <a:path w="75" h="45" extrusionOk="0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6210826" y="790"/>
              <a:ext cx="5522914" cy="6871128"/>
            </a:xfrm>
            <a:custGeom>
              <a:avLst/>
              <a:gdLst/>
              <a:ahLst/>
              <a:cxnLst/>
              <a:rect l="l" t="t" r="r" b="b"/>
              <a:pathLst>
                <a:path w="1160" h="1441" extrusionOk="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6463239" y="5579"/>
              <a:ext cx="5413376" cy="6866338"/>
            </a:xfrm>
            <a:custGeom>
              <a:avLst/>
              <a:gdLst/>
              <a:ahLst/>
              <a:cxnLst/>
              <a:rect l="l" t="t" r="r" b="b"/>
              <a:pathLst>
                <a:path w="1137" h="1440" extrusionOk="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6877576" y="5579"/>
              <a:ext cx="5037138" cy="6861551"/>
            </a:xfrm>
            <a:custGeom>
              <a:avLst/>
              <a:gdLst/>
              <a:ahLst/>
              <a:cxnLst/>
              <a:rect l="l" t="t" r="r" b="b"/>
              <a:pathLst>
                <a:path w="1058" h="1439" extrusionOk="0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l" t="t" r="r" b="b"/>
              <a:pathLst>
                <a:path w="718" h="575" extrusionOk="0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l" t="t" r="r" b="b"/>
              <a:pathLst>
                <a:path w="620" h="536" extrusionOk="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l" t="t" r="r" b="b"/>
              <a:pathLst>
                <a:path w="455" h="285" extrusionOk="0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l" t="t" r="r" b="b"/>
              <a:pathLst>
                <a:path w="188" h="112" extrusionOk="0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20"/>
          <p:cNvSpPr txBox="1">
            <a:spLocks noGrp="1"/>
          </p:cNvSpPr>
          <p:nvPr>
            <p:ph type="ctrTitle"/>
          </p:nvPr>
        </p:nvSpPr>
        <p:spPr>
          <a:xfrm>
            <a:off x="1759237" y="2075504"/>
            <a:ext cx="8679900" cy="17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650" tIns="294650" rIns="294650" bIns="0" anchor="b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5200"/>
              <a:buFont typeface="Calibri"/>
              <a:buNone/>
              <a:defRPr sz="5200">
                <a:solidFill>
                  <a:srgbClr val="FFFE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0"/>
          <p:cNvSpPr txBox="1">
            <a:spLocks noGrp="1"/>
          </p:cNvSpPr>
          <p:nvPr>
            <p:ph type="subTitle" idx="1"/>
          </p:nvPr>
        </p:nvSpPr>
        <p:spPr>
          <a:xfrm>
            <a:off x="1759237" y="3906266"/>
            <a:ext cx="8673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0" rIns="117825" bIns="58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700" b="0">
                <a:solidFill>
                  <a:srgbClr val="FFFEFF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700"/>
            </a:lvl2pPr>
            <a:lvl3pPr lvl="2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700"/>
            </a:lvl3pPr>
            <a:lvl4pPr lvl="3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500"/>
            </a:lvl4pPr>
            <a:lvl5pPr lvl="4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500"/>
            </a:lvl5pPr>
            <a:lvl6pPr lvl="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500"/>
            </a:lvl6pPr>
            <a:lvl7pPr lvl="6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500"/>
            </a:lvl7pPr>
            <a:lvl8pPr lvl="7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500"/>
            </a:lvl8pPr>
            <a:lvl9pPr lvl="8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500"/>
            </a:lvl9pPr>
          </a:lstStyle>
          <a:p>
            <a:endParaRPr/>
          </a:p>
        </p:txBody>
      </p:sp>
      <p:sp>
        <p:nvSpPr>
          <p:cNvPr id="181" name="Google Shape;181;p20"/>
          <p:cNvSpPr txBox="1">
            <a:spLocks noGrp="1"/>
          </p:cNvSpPr>
          <p:nvPr>
            <p:ph type="dt" idx="10"/>
          </p:nvPr>
        </p:nvSpPr>
        <p:spPr>
          <a:xfrm>
            <a:off x="804672" y="320040"/>
            <a:ext cx="36576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"/>
          <p:cNvSpPr txBox="1">
            <a:spLocks noGrp="1"/>
          </p:cNvSpPr>
          <p:nvPr>
            <p:ph type="ftr" idx="11"/>
          </p:nvPr>
        </p:nvSpPr>
        <p:spPr>
          <a:xfrm>
            <a:off x="804672" y="6227064"/>
            <a:ext cx="105888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sldNum" idx="12"/>
          </p:nvPr>
        </p:nvSpPr>
        <p:spPr>
          <a:xfrm>
            <a:off x="10469880" y="320040"/>
            <a:ext cx="914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17825" tIns="58900" rIns="117825" bIns="58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ckwell"/>
              <a:buNone/>
            </a:pPr>
            <a:endParaRPr sz="2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297580" y="228600"/>
            <a:ext cx="3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86EB8"/>
              </a:buClr>
              <a:buSzPts val="4600"/>
              <a:buFont typeface="Arial"/>
              <a:buNone/>
            </a:pPr>
            <a:r>
              <a:rPr lang="pt-BR" sz="4600" b="1">
                <a:solidFill>
                  <a:srgbClr val="B86EB8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23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7" name="Google Shape;187;p21"/>
          <p:cNvSpPr txBox="1">
            <a:spLocks noGrp="1"/>
          </p:cNvSpPr>
          <p:nvPr>
            <p:ph type="title"/>
          </p:nvPr>
        </p:nvSpPr>
        <p:spPr>
          <a:xfrm>
            <a:off x="664632" y="484094"/>
            <a:ext cx="100752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t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Rokkitt"/>
              <a:buNone/>
              <a:defRPr sz="4600" b="0" i="0" u="none" strike="noStrike" cap="none">
                <a:solidFill>
                  <a:schemeClr val="accen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dt" idx="10"/>
          </p:nvPr>
        </p:nvSpPr>
        <p:spPr>
          <a:xfrm>
            <a:off x="9060329" y="642358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ftr" idx="11"/>
          </p:nvPr>
        </p:nvSpPr>
        <p:spPr>
          <a:xfrm>
            <a:off x="268941" y="6423585"/>
            <a:ext cx="816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11074400" y="242234"/>
            <a:ext cx="738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4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6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2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3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4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67" name="Google Shape;67;p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73" name="Google Shape;73;p8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2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81" name="Google Shape;81;p9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>
            <a:spLocks noGrp="1"/>
          </p:cNvSpPr>
          <p:nvPr>
            <p:ph type="pic" idx="2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" name="Google Shape;85;p10"/>
          <p:cNvSpPr txBox="1">
            <a:spLocks noGrp="1"/>
          </p:cNvSpPr>
          <p:nvPr>
            <p:ph type="body" idx="1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Google Shape;11;p1" descr="HD-PanelContent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;p1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" name="Google Shape;13;p1" descr="HDRibbonContent-UniformTrim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" descr="HDRibbonContent-UniformTrim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5;p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38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746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6004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5439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3083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30834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caointegral.org.br/reportagens/a-escola-tem-se-assumir-enquanto-espaco-de-organizacao-nao-somente-de-permanencia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ucacaointegral.org.br/materiais/percursos-da-educacao-integral/" TargetMode="External"/><Relationship Id="rId4" Type="http://schemas.openxmlformats.org/officeDocument/2006/relationships/hyperlink" Target="https://educacaointegral.org.br/glossario/educacao-inclusiv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.org/brazil/indicadores-da-qualidade-da-educacao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erio.unlp.edu.ar/catedras/system/files/kaplun-el_comunicador_popular_0.pdf" TargetMode="Externa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ZwxTX2pWmw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bw3csCl9lo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coladaponte.pt/wp-content/uploads/2021/04/Dispositivos-Pedag%C3%B3gicos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perio.unlp.edu.ar/catedras/system/files/kaplun-el_comunicador_popular_0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6Ir0bBistey7p9sVlAhrnlHYxL5kSR7/view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track/5IRaXLiPevrMXjToXtD3Rm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acervodigital.sme.prefeitura.sp.gov.br/acervo/programa-sao-paulo-integral-construir-novos-caminhos-pedagogicos/" TargetMode="External"/><Relationship Id="rId3" Type="http://schemas.openxmlformats.org/officeDocument/2006/relationships/hyperlink" Target="https://acervodigital.sme.prefeitura.sp.gov.br/acervo/educacao-integral-politica-sao-paulo-educadora/" TargetMode="Externa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cervodigital.sme.prefeitura.sp.gov.br/acervo/programa-sao-paulo-integral-experiencias-pedagogicas-nos-territorios-do-saber/" TargetMode="External"/><Relationship Id="rId5" Type="http://schemas.openxmlformats.org/officeDocument/2006/relationships/hyperlink" Target="https://educacao.sme.prefeitura.sp.gov.br/educacao-integral/materiais/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A_R6Pzc0_E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remioterritorios.institutotomieohtake.org.br/escolas-premiadas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aryandrioli/quemsomo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MGkxxfq4W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8248" y="440388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/>
          <p:nvPr/>
        </p:nvSpPr>
        <p:spPr>
          <a:xfrm>
            <a:off x="2321169" y="680888"/>
            <a:ext cx="7541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CURSO EaD</a:t>
            </a:r>
            <a:endParaRPr/>
          </a:p>
        </p:txBody>
      </p:sp>
      <p:sp>
        <p:nvSpPr>
          <p:cNvPr id="198" name="Google Shape;198;p22"/>
          <p:cNvSpPr txBox="1"/>
          <p:nvPr/>
        </p:nvSpPr>
        <p:spPr>
          <a:xfrm>
            <a:off x="2561617" y="1693498"/>
            <a:ext cx="7068766" cy="14465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Ser educador em tempo integral</a:t>
            </a:r>
            <a:endParaRPr/>
          </a:p>
        </p:txBody>
      </p:sp>
      <p:sp>
        <p:nvSpPr>
          <p:cNvPr id="199" name="Google Shape;199;p22"/>
          <p:cNvSpPr txBox="1"/>
          <p:nvPr/>
        </p:nvSpPr>
        <p:spPr>
          <a:xfrm>
            <a:off x="4533089" y="4232108"/>
            <a:ext cx="509729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Profa. Dra. Mary Grace Pereira </a:t>
            </a:r>
            <a:r>
              <a:rPr lang="pt-BR" sz="2800" b="0" i="0" u="none" strike="noStrike" cap="none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Andrioli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sp>
        <p:nvSpPr>
          <p:cNvPr id="294" name="Google Shape;294;p31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95" name="Google Shape;295;p31"/>
          <p:cNvSpPr/>
          <p:nvPr/>
        </p:nvSpPr>
        <p:spPr>
          <a:xfrm>
            <a:off x="758757" y="753208"/>
            <a:ext cx="10839273" cy="1326603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810805" y="753209"/>
            <a:ext cx="10337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Qual meu papel como educador? Como posso promover uma educação humanizadora e que valorize nossa diversidade e dos estudantes?</a:t>
            </a:r>
            <a:endParaRPr/>
          </a:p>
        </p:txBody>
      </p:sp>
      <p:sp>
        <p:nvSpPr>
          <p:cNvPr id="297" name="Google Shape;297;p31"/>
          <p:cNvSpPr txBox="1"/>
          <p:nvPr/>
        </p:nvSpPr>
        <p:spPr>
          <a:xfrm>
            <a:off x="1842825" y="5020725"/>
            <a:ext cx="8941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https://www.menti.com/alysvbg5mvid</a:t>
            </a:r>
            <a:endParaRPr/>
          </a:p>
        </p:txBody>
      </p:sp>
      <p:pic>
        <p:nvPicPr>
          <p:cNvPr id="298" name="Google Shape;2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6663" y="2232211"/>
            <a:ext cx="2745383" cy="263611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1"/>
          <p:cNvSpPr txBox="1"/>
          <p:nvPr/>
        </p:nvSpPr>
        <p:spPr>
          <a:xfrm>
            <a:off x="7528225" y="6452750"/>
            <a:ext cx="91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Garamond"/>
                <a:ea typeface="Garamond"/>
                <a:cs typeface="Garamond"/>
                <a:sym typeface="Garamond"/>
              </a:rPr>
              <a:t>10h30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sp>
        <p:nvSpPr>
          <p:cNvPr id="306" name="Google Shape;306;p32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2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08" name="Google Shape;308;p32"/>
          <p:cNvSpPr/>
          <p:nvPr/>
        </p:nvSpPr>
        <p:spPr>
          <a:xfrm>
            <a:off x="758757" y="753209"/>
            <a:ext cx="10839273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9" name="Google Shape;309;p32"/>
          <p:cNvSpPr txBox="1"/>
          <p:nvPr/>
        </p:nvSpPr>
        <p:spPr>
          <a:xfrm>
            <a:off x="810805" y="753209"/>
            <a:ext cx="103370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Por uma educação fora dos vidros</a:t>
            </a:r>
            <a:endParaRPr/>
          </a:p>
        </p:txBody>
      </p:sp>
      <p:sp>
        <p:nvSpPr>
          <p:cNvPr id="310" name="Google Shape;310;p32"/>
          <p:cNvSpPr txBox="1"/>
          <p:nvPr/>
        </p:nvSpPr>
        <p:spPr>
          <a:xfrm>
            <a:off x="4831751" y="1656576"/>
            <a:ext cx="6766200" cy="52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Valorizar o brincar livre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Valorizar momentos de criação e expressão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Possibilitar que as crianças expressem suas múltiplas linguagens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Não comparar as crianças</a:t>
            </a:r>
            <a:endParaRPr sz="2800" b="0" i="0" u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latin typeface="Rockwell"/>
                <a:ea typeface="Rockwell"/>
                <a:cs typeface="Rockwell"/>
                <a:sym typeface="Rockwell"/>
              </a:rPr>
              <a:t>Não comparar profissionais</a:t>
            </a:r>
            <a:endParaRPr sz="2800"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Valorizar as conquista de cada uma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Valorizar a diversidade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Cooperar com nossos colegas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11" name="Google Shape;3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005" y="2129522"/>
            <a:ext cx="2700041" cy="320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sp>
        <p:nvSpPr>
          <p:cNvPr id="318" name="Google Shape;318;p33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3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20" name="Google Shape;320;p33"/>
          <p:cNvSpPr/>
          <p:nvPr/>
        </p:nvSpPr>
        <p:spPr>
          <a:xfrm>
            <a:off x="758758" y="753208"/>
            <a:ext cx="4072994" cy="1074919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1" name="Google Shape;321;p33"/>
          <p:cNvSpPr txBox="1"/>
          <p:nvPr/>
        </p:nvSpPr>
        <p:spPr>
          <a:xfrm>
            <a:off x="846664" y="753209"/>
            <a:ext cx="402094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 criança é feita de cem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Loris Malaguzzi*</a:t>
            </a:r>
            <a:endParaRPr/>
          </a:p>
        </p:txBody>
      </p:sp>
      <p:sp>
        <p:nvSpPr>
          <p:cNvPr id="322" name="Google Shape;322;p33"/>
          <p:cNvSpPr txBox="1"/>
          <p:nvPr/>
        </p:nvSpPr>
        <p:spPr>
          <a:xfrm>
            <a:off x="1697264" y="1548854"/>
            <a:ext cx="9543095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criança é feita de cem.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criança tem cem mãos, cem pensamentos, cem modos de pensar, de jogar e de falar.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Cem, sempre cem modos de escutar as maravilhas de amar.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Cem alegrias para cantar e compreender.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Cem mundos para descobrir. Cem mundos para inventar.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Cem mundos para sonhar.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criança tem cem linguagens (e depois, cem, cem, cem),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 roubaram-lhe noventa e nove.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escola e a cultura separam-lhe a cabeça do corpo.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Dizem-lhe: de pensar sem as mãos, de fazer sem a cabeça, de escutar e de não falar,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compreender sem alegrias, de amar e maravilhar-se só na Páscoa e no Natal.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Dizem-lhe: de descobrir o mundo que já existe e, de cem,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roubaram-lhe noventa e nove.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Dizem-lhe: que o jogo e o trabalho, a realidade e a fantasia, a ciência e a imaginação,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céu e a terra, a razão e o sonho, são coisas que não estão juntas.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Dizem-lhe: que as cem não existem. A criança diz: ao contrário, as cem existem.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 b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sp>
        <p:nvSpPr>
          <p:cNvPr id="329" name="Google Shape;329;p34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4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31" name="Google Shape;331;p34"/>
          <p:cNvSpPr/>
          <p:nvPr/>
        </p:nvSpPr>
        <p:spPr>
          <a:xfrm>
            <a:off x="758757" y="753209"/>
            <a:ext cx="10839273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2" name="Google Shape;332;p34"/>
          <p:cNvSpPr txBox="1"/>
          <p:nvPr/>
        </p:nvSpPr>
        <p:spPr>
          <a:xfrm>
            <a:off x="810805" y="753209"/>
            <a:ext cx="103370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Conceito de educação integral</a:t>
            </a:r>
            <a:endParaRPr/>
          </a:p>
        </p:txBody>
      </p:sp>
      <p:pic>
        <p:nvPicPr>
          <p:cNvPr id="333" name="Google Shape;333;p34" descr="Conceito de Educação Integr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1719" y="1860771"/>
            <a:ext cx="7120647" cy="4023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sp>
        <p:nvSpPr>
          <p:cNvPr id="340" name="Google Shape;340;p35"/>
          <p:cNvSpPr txBox="1"/>
          <p:nvPr/>
        </p:nvSpPr>
        <p:spPr>
          <a:xfrm>
            <a:off x="1205903" y="1701413"/>
            <a:ext cx="8407021" cy="441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10490" algn="l" rtl="0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None/>
            </a:pP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41" name="Google Shape;341;p3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42" name="Google Shape;342;p35"/>
          <p:cNvSpPr/>
          <p:nvPr/>
        </p:nvSpPr>
        <p:spPr>
          <a:xfrm>
            <a:off x="758757" y="783980"/>
            <a:ext cx="10839273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3" name="Google Shape;343;p35"/>
          <p:cNvSpPr txBox="1"/>
          <p:nvPr/>
        </p:nvSpPr>
        <p:spPr>
          <a:xfrm>
            <a:off x="1205903" y="783980"/>
            <a:ext cx="81326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3 - Educação Integral: conceitos e relevância</a:t>
            </a:r>
            <a:endParaRPr/>
          </a:p>
        </p:txBody>
      </p:sp>
      <p:sp>
        <p:nvSpPr>
          <p:cNvPr id="344" name="Google Shape;344;p35"/>
          <p:cNvSpPr txBox="1"/>
          <p:nvPr/>
        </p:nvSpPr>
        <p:spPr>
          <a:xfrm>
            <a:off x="2090726" y="1811350"/>
            <a:ext cx="7522200" cy="3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ampliação do tempo escolar, possibilita a criação de oportunidades educacionais diversificadas, nos diferentes ambientes possibilitados pelo projeto pedagógico institucional, bem como maior envolvimento da comunidade escolar, dos educadores e maior interação intersetorial.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sp>
        <p:nvSpPr>
          <p:cNvPr id="351" name="Google Shape;351;p36"/>
          <p:cNvSpPr txBox="1"/>
          <p:nvPr/>
        </p:nvSpPr>
        <p:spPr>
          <a:xfrm>
            <a:off x="1205903" y="1701413"/>
            <a:ext cx="8407021" cy="441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10490" algn="l" rtl="0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None/>
            </a:pP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52" name="Google Shape;352;p36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53" name="Google Shape;353;p36"/>
          <p:cNvSpPr/>
          <p:nvPr/>
        </p:nvSpPr>
        <p:spPr>
          <a:xfrm>
            <a:off x="758757" y="783980"/>
            <a:ext cx="10839273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4" name="Google Shape;354;p36"/>
          <p:cNvSpPr txBox="1"/>
          <p:nvPr/>
        </p:nvSpPr>
        <p:spPr>
          <a:xfrm>
            <a:off x="1205903" y="783980"/>
            <a:ext cx="81326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Papel dos educadores</a:t>
            </a:r>
            <a:endParaRPr/>
          </a:p>
        </p:txBody>
      </p:sp>
      <p:sp>
        <p:nvSpPr>
          <p:cNvPr id="355" name="Google Shape;355;p36"/>
          <p:cNvSpPr txBox="1"/>
          <p:nvPr/>
        </p:nvSpPr>
        <p:spPr>
          <a:xfrm>
            <a:off x="4506550" y="2198376"/>
            <a:ext cx="61188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dizia Paulo Freire: desenvolver nos alunos essa curiosidade epistemológica de saber sobre as coisas, de problematizar a realidade e o conhecimento para dele se apropriar e usar a favor de seu próprio desenvolvimento e da sua comunidade. 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56" name="Google Shape;35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3027" y="2122736"/>
            <a:ext cx="2537239" cy="1552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sp>
        <p:nvSpPr>
          <p:cNvPr id="363" name="Google Shape;363;p37"/>
          <p:cNvSpPr txBox="1"/>
          <p:nvPr/>
        </p:nvSpPr>
        <p:spPr>
          <a:xfrm>
            <a:off x="1205903" y="1701413"/>
            <a:ext cx="8407021" cy="441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10490" algn="l" rtl="0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None/>
            </a:pP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64" name="Google Shape;364;p37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pic>
        <p:nvPicPr>
          <p:cNvPr id="365" name="Google Shape;36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1325" y="607875"/>
            <a:ext cx="7289325" cy="56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sp>
        <p:nvSpPr>
          <p:cNvPr id="372" name="Google Shape;372;p38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73" name="Google Shape;373;p38"/>
          <p:cNvSpPr/>
          <p:nvPr/>
        </p:nvSpPr>
        <p:spPr>
          <a:xfrm>
            <a:off x="758750" y="783973"/>
            <a:ext cx="10839300" cy="12111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4" name="Google Shape;374;p38"/>
          <p:cNvSpPr txBox="1"/>
          <p:nvPr/>
        </p:nvSpPr>
        <p:spPr>
          <a:xfrm>
            <a:off x="1205900" y="912375"/>
            <a:ext cx="9147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Quais nossos desafios como educadores do quadro de apoio ao promover uma educação em tempo integral?</a:t>
            </a:r>
            <a:endParaRPr/>
          </a:p>
        </p:txBody>
      </p:sp>
      <p:pic>
        <p:nvPicPr>
          <p:cNvPr id="375" name="Google Shape;37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750" y="2169950"/>
            <a:ext cx="8167399" cy="41438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8"/>
          <p:cNvSpPr txBox="1"/>
          <p:nvPr/>
        </p:nvSpPr>
        <p:spPr>
          <a:xfrm>
            <a:off x="7902300" y="6488675"/>
            <a:ext cx="109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Garamond"/>
                <a:ea typeface="Garamond"/>
                <a:cs typeface="Garamond"/>
                <a:sym typeface="Garamond"/>
              </a:rPr>
              <a:t>11h30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pic>
        <p:nvPicPr>
          <p:cNvPr id="382" name="Google Shape;38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4517" y="791735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9"/>
          <p:cNvSpPr txBox="1"/>
          <p:nvPr/>
        </p:nvSpPr>
        <p:spPr>
          <a:xfrm>
            <a:off x="1175406" y="1632984"/>
            <a:ext cx="8335917" cy="443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9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85" name="Google Shape;385;p39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86" name="Google Shape;38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4488" y="1351625"/>
            <a:ext cx="7645009" cy="51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sp>
        <p:nvSpPr>
          <p:cNvPr id="393" name="Google Shape;393;p40"/>
          <p:cNvSpPr txBox="1"/>
          <p:nvPr/>
        </p:nvSpPr>
        <p:spPr>
          <a:xfrm>
            <a:off x="1205903" y="1701413"/>
            <a:ext cx="8407021" cy="441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10490" algn="l" rtl="0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None/>
            </a:pP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94" name="Google Shape;394;p40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95" name="Google Shape;395;p40"/>
          <p:cNvSpPr/>
          <p:nvPr/>
        </p:nvSpPr>
        <p:spPr>
          <a:xfrm>
            <a:off x="758757" y="783980"/>
            <a:ext cx="10839273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96" name="Google Shape;396;p40"/>
          <p:cNvSpPr txBox="1"/>
          <p:nvPr/>
        </p:nvSpPr>
        <p:spPr>
          <a:xfrm>
            <a:off x="1205903" y="783980"/>
            <a:ext cx="81326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Educação Integral</a:t>
            </a:r>
            <a:endParaRPr/>
          </a:p>
        </p:txBody>
      </p:sp>
      <p:sp>
        <p:nvSpPr>
          <p:cNvPr id="397" name="Google Shape;397;p40"/>
          <p:cNvSpPr txBox="1"/>
          <p:nvPr/>
        </p:nvSpPr>
        <p:spPr>
          <a:xfrm>
            <a:off x="1082698" y="1641350"/>
            <a:ext cx="95427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pt-BR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 uma proposta </a:t>
            </a:r>
            <a:r>
              <a:rPr lang="pt-BR" sz="2000" b="1" i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contemporânea</a:t>
            </a:r>
            <a:r>
              <a:rPr lang="pt-BR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porque, alinhada às demandas do século XXI, tem como foco a formação de sujeitos críticos, autônomos e responsáveis consigo mesmos e com o mundo;</a:t>
            </a:r>
            <a:endParaRPr sz="2600" b="0" i="0" u="none" strike="noStrike">
              <a:solidFill>
                <a:srgbClr val="8F8F8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pt-BR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 </a:t>
            </a:r>
            <a:r>
              <a:rPr lang="pt-BR" sz="2000" b="1" i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inclusiva</a:t>
            </a:r>
            <a:r>
              <a:rPr lang="pt-BR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porque reconhece a </a:t>
            </a:r>
            <a:r>
              <a:rPr lang="pt-BR" sz="2000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singularidade dos sujeitos</a:t>
            </a:r>
            <a:r>
              <a:rPr lang="pt-BR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suas múltiplas identidades e se sustenta na construção da pertinência do projeto educativo para todos e todas;</a:t>
            </a:r>
            <a:endParaRPr sz="2600" b="0" i="0" u="none" strike="noStrike">
              <a:solidFill>
                <a:srgbClr val="8F8F8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pt-BR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 uma proposta alinhada com a noção de sustentabilidade porque se compromete com processos educativos </a:t>
            </a:r>
            <a:r>
              <a:rPr lang="pt-BR" sz="2000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contextualizados </a:t>
            </a:r>
            <a:r>
              <a:rPr lang="pt-BR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com a </a:t>
            </a:r>
            <a:r>
              <a:rPr lang="pt-BR" sz="2000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interação permanente entre o que se aprende e o que se pratica</a:t>
            </a:r>
            <a:r>
              <a:rPr lang="pt-BR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2600" b="0" i="0" u="none" strike="noStrike">
              <a:solidFill>
                <a:srgbClr val="8F8F8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pt-BR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promove a </a:t>
            </a:r>
            <a:r>
              <a:rPr lang="pt-BR" sz="2000" b="1" i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equidade</a:t>
            </a:r>
            <a:r>
              <a:rPr lang="pt-BR" sz="2000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ao reconhecer o direito de todos e todas de aprender e acessar oportunidades educativas</a:t>
            </a:r>
            <a:r>
              <a:rPr lang="pt-BR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diferenciadas e diversificadas a partir da interação com múltiplas linguagens, recursos, espaços, saberes e agentes, condição fundamental para o enfrentamento das desigualdades educacionais.</a:t>
            </a:r>
            <a:endParaRPr sz="2600" b="0" i="0" u="none" strike="noStrike">
              <a:solidFill>
                <a:srgbClr val="8F8F8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8248" y="440388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/>
          <p:nvPr/>
        </p:nvSpPr>
        <p:spPr>
          <a:xfrm>
            <a:off x="2321169" y="680888"/>
            <a:ext cx="7541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CURSO EaD</a:t>
            </a:r>
            <a:endParaRPr/>
          </a:p>
        </p:txBody>
      </p:sp>
      <p:sp>
        <p:nvSpPr>
          <p:cNvPr id="207" name="Google Shape;207;p23"/>
          <p:cNvSpPr txBox="1"/>
          <p:nvPr/>
        </p:nvSpPr>
        <p:spPr>
          <a:xfrm>
            <a:off x="2561617" y="1693498"/>
            <a:ext cx="7068766" cy="212365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Ser educador em tempo integral e...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i="0" u="none" strike="noStrike" cap="none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em uma perspectiva integral</a:t>
            </a:r>
            <a:endParaRPr/>
          </a:p>
        </p:txBody>
      </p:sp>
      <p:sp>
        <p:nvSpPr>
          <p:cNvPr id="208" name="Google Shape;208;p23"/>
          <p:cNvSpPr txBox="1"/>
          <p:nvPr/>
        </p:nvSpPr>
        <p:spPr>
          <a:xfrm>
            <a:off x="4533089" y="4232108"/>
            <a:ext cx="509729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Profa. Dra. Mary Grace Pereira Andrioli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sp>
        <p:nvSpPr>
          <p:cNvPr id="403" name="Google Shape;403;p41"/>
          <p:cNvSpPr txBox="1"/>
          <p:nvPr/>
        </p:nvSpPr>
        <p:spPr>
          <a:xfrm>
            <a:off x="1176929" y="1448303"/>
            <a:ext cx="8365655" cy="474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None/>
            </a:pPr>
            <a:br>
              <a:rPr lang="pt-BR" sz="2400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404" name="Google Shape;40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2332" y="779493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1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406" name="Google Shape;406;p41"/>
          <p:cNvSpPr txBox="1"/>
          <p:nvPr/>
        </p:nvSpPr>
        <p:spPr>
          <a:xfrm>
            <a:off x="1428137" y="1243339"/>
            <a:ext cx="8284200" cy="44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Instrução Normativa nº 21 de 19/08/2019 que traz como principal objetivo  </a:t>
            </a:r>
            <a:r>
              <a:rPr lang="pt-BR" sz="2200" b="0" i="0" u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do Programa São Paulo Integral </a:t>
            </a:r>
            <a:endParaRPr sz="20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1799996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000" b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pt-BR" sz="2000" b="0" i="0" u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 promoção  de “</a:t>
            </a:r>
            <a:r>
              <a:rPr lang="pt-BR" sz="2000" b="1" i="0" u="none" strike="noStrike">
                <a:solidFill>
                  <a:srgbClr val="333333"/>
                </a:solidFill>
              </a:rPr>
              <a:t>experiências pedagógicas diferenciadas e diversificadas</a:t>
            </a:r>
            <a:r>
              <a:rPr lang="pt-BR" sz="2000" b="0" i="0" u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por meio da expansão do tempo de permanência dos estudantes na escola de forma qualificada, ressignificando espaços e o Currículo, g</a:t>
            </a:r>
            <a:r>
              <a:rPr lang="pt-BR" sz="2000" b="1" i="0" u="none" strike="noStrike">
                <a:solidFill>
                  <a:srgbClr val="333333"/>
                </a:solidFill>
              </a:rPr>
              <a:t>arantindo o direito de acesso aos territórios educativos na escola e para além dela,</a:t>
            </a:r>
            <a:r>
              <a:rPr lang="pt-BR" sz="2000" b="0" i="0" u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numa perspectiva de formação e desenvolvimento integral, contemplando as aprendizagens multidimensionais e a integralidade dos sujeitos.</a:t>
            </a:r>
            <a:endParaRPr sz="20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000" b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2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sp>
        <p:nvSpPr>
          <p:cNvPr id="413" name="Google Shape;413;p42"/>
          <p:cNvSpPr txBox="1"/>
          <p:nvPr/>
        </p:nvSpPr>
        <p:spPr>
          <a:xfrm>
            <a:off x="1148862" y="1466951"/>
            <a:ext cx="8424985" cy="472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r>
              <a:rPr lang="pt-BR" sz="28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14" name="Google Shape;414;p42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415" name="Google Shape;415;p42"/>
          <p:cNvSpPr/>
          <p:nvPr/>
        </p:nvSpPr>
        <p:spPr>
          <a:xfrm>
            <a:off x="1148862" y="868527"/>
            <a:ext cx="8331200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10 pressupostos da educação integral</a:t>
            </a:r>
            <a:endParaRPr/>
          </a:p>
        </p:txBody>
      </p:sp>
      <p:graphicFrame>
        <p:nvGraphicFramePr>
          <p:cNvPr id="416" name="Google Shape;416;p42"/>
          <p:cNvGraphicFramePr/>
          <p:nvPr/>
        </p:nvGraphicFramePr>
        <p:xfrm>
          <a:off x="1201264" y="15536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{B71BD9D9-D055-4665-82F5-D95A825D8218}</a:tableStyleId>
              </a:tblPr>
              <a:tblGrid>
                <a:gridCol w="978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942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 O direito a uma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educação de qualidade 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é a peça chave para a ampliação e a garantia dos demais direitos humanos e sociais.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 O objetivo final da educação integral é a promoção do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desenvolvimento integral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dos alunos, por meio dos aspectos intelectual, afetivo, social e físico.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3. A educação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não se esgota no espaço físico da escola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nem no tempo de 4 h, 7 h ou mais em que o aluno fica na escola.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4. A educação deve promover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articulações e convivências 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entre educadores,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comunidade e famílias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, programas e serviços públicos, entre governos e ONGs, dentro e fora da escola.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5.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A escola faz parte de uma rede 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que possibilita a compreensão da sociedade, a construção de juízos de valor e do desenvolvimento integral do ser humano.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6. Organizações e instituições da cidade precisam fortalecer a compreensão de que também são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espaços educadores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e podem agir como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agentes educativos. 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Já a escola precisa fortalecer a compreensão de que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não é o único espaço educador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da cidade.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7. O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projeto político-pedagógico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deve ser elaborado por toda a comunidade escolar refletindo a importância e a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complementariedade dos saberes acadêmicos e comunitários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.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 Ficar mais tempo na escola não é necessariamente sinônimo de educação integral; passar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mais tempo em aprendizagens significativas, 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sim.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9. A escola funciona como um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catalisador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entre os espaços educativos e seu entorno e serve como local onde os demais espaços podem ser ressignificados e os demais projetos, articulados.</a:t>
                      </a:r>
                      <a:endParaRPr sz="1400" u="none" strike="noStrike" cap="none"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10. Além de demandar a articulação de agentes, tempos e espaços, a educação integral se apoia na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articulação de políticas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(cultura, esporte, assistência social, meio ambiente, saúde e outras) e </a:t>
                      </a:r>
                      <a:r>
                        <a:rPr lang="pt-BR" sz="1400" b="1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programas</a:t>
                      </a:r>
                      <a:r>
                        <a:rPr lang="pt-BR" sz="1400" b="0" i="0" u="none" strike="noStrike" cap="none">
                          <a:solidFill>
                            <a:srgbClr val="28292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.</a:t>
                      </a:r>
                      <a:endParaRPr sz="1400" u="none" strike="noStrike" cap="none"/>
                    </a:p>
                  </a:txBody>
                  <a:tcPr marL="34425" marR="34425" marT="34425" marB="34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267" y="1016610"/>
            <a:ext cx="1769400" cy="256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3"/>
          <p:cNvSpPr txBox="1"/>
          <p:nvPr/>
        </p:nvSpPr>
        <p:spPr>
          <a:xfrm>
            <a:off x="5121125" y="509700"/>
            <a:ext cx="6759900" cy="3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>
                <a:solidFill>
                  <a:schemeClr val="dk1"/>
                </a:solidFill>
                <a:highlight>
                  <a:srgbClr val="FFFFFF"/>
                </a:highlight>
                <a:latin typeface="Rockwell"/>
                <a:ea typeface="Rockwell"/>
                <a:cs typeface="Rockwell"/>
                <a:sym typeface="Rockwell"/>
              </a:rPr>
              <a:t>Inspiração em grandes educadores:</a:t>
            </a:r>
            <a:endParaRPr sz="3900">
              <a:solidFill>
                <a:schemeClr val="dk1"/>
              </a:solidFill>
              <a:highlight>
                <a:srgbClr val="FFFFFF"/>
              </a:highlight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>
                <a:solidFill>
                  <a:schemeClr val="dk1"/>
                </a:solidFill>
                <a:highlight>
                  <a:srgbClr val="FFFFFF"/>
                </a:highlight>
                <a:latin typeface="Rockwell"/>
                <a:ea typeface="Rockwell"/>
                <a:cs typeface="Rockwell"/>
                <a:sym typeface="Rockwell"/>
              </a:rPr>
              <a:t>Paulo Freire, Vigotski, Freinet, Loris Malaguzzi, Kaplun, Bell Hooks</a:t>
            </a:r>
            <a:endParaRPr sz="3900">
              <a:solidFill>
                <a:schemeClr val="dk1"/>
              </a:solidFill>
              <a:highlight>
                <a:srgbClr val="FFFFFF"/>
              </a:highlight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423" name="Google Shape;42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233" y="3586350"/>
            <a:ext cx="2113680" cy="266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4766" y="1179181"/>
            <a:ext cx="1769401" cy="2407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3"/>
          <p:cNvPicPr preferRelativeResize="0"/>
          <p:nvPr/>
        </p:nvPicPr>
        <p:blipFill rotWithShape="1">
          <a:blip r:embed="rId6">
            <a:alphaModFix/>
          </a:blip>
          <a:srcRect l="11744" r="29146"/>
          <a:stretch/>
        </p:blipFill>
        <p:spPr>
          <a:xfrm>
            <a:off x="3144233" y="3686490"/>
            <a:ext cx="2160234" cy="246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74233" y="3820650"/>
            <a:ext cx="2113680" cy="219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46800" y="3491628"/>
            <a:ext cx="2123695" cy="2658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 txBox="1">
            <a:spLocks noGrp="1"/>
          </p:cNvSpPr>
          <p:nvPr>
            <p:ph type="sldNum" idx="12"/>
          </p:nvPr>
        </p:nvSpPr>
        <p:spPr>
          <a:xfrm>
            <a:off x="10469880" y="320040"/>
            <a:ext cx="914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BR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rPr>
              <a:t>23</a:t>
            </a:fld>
            <a:endParaRPr>
              <a:solidFill>
                <a:srgbClr val="888888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205903" y="1701413"/>
            <a:ext cx="8407021" cy="441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10490" algn="l" rtl="0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None/>
            </a:pP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35" name="Google Shape;435;p44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436" name="Google Shape;436;p44"/>
          <p:cNvSpPr/>
          <p:nvPr/>
        </p:nvSpPr>
        <p:spPr>
          <a:xfrm>
            <a:off x="2095000" y="1325050"/>
            <a:ext cx="8183100" cy="36528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37" name="Google Shape;437;p44"/>
          <p:cNvSpPr txBox="1">
            <a:spLocks noGrp="1"/>
          </p:cNvSpPr>
          <p:nvPr>
            <p:ph type="ctrTitle"/>
          </p:nvPr>
        </p:nvSpPr>
        <p:spPr>
          <a:xfrm>
            <a:off x="2256025" y="2075500"/>
            <a:ext cx="7929000" cy="1749000"/>
          </a:xfrm>
          <a:prstGeom prst="rect">
            <a:avLst/>
          </a:prstGeom>
        </p:spPr>
        <p:txBody>
          <a:bodyPr spcFirstLastPara="1" wrap="square" lIns="294650" tIns="294650" rIns="294650" bIns="0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3755" b="1">
                <a:solidFill>
                  <a:schemeClr val="lt1"/>
                </a:solidFill>
              </a:rPr>
              <a:t>4. Estratégias para escuta ativa e observação para compreensão da realidade</a:t>
            </a:r>
            <a:endParaRPr sz="295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lt1"/>
              </a:solidFill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subTitle" idx="1"/>
          </p:nvPr>
        </p:nvSpPr>
        <p:spPr>
          <a:xfrm>
            <a:off x="1759237" y="3906266"/>
            <a:ext cx="8673600" cy="1322700"/>
          </a:xfrm>
          <a:prstGeom prst="rect">
            <a:avLst/>
          </a:prstGeom>
        </p:spPr>
        <p:txBody>
          <a:bodyPr spcFirstLastPara="1" wrap="square" lIns="117825" tIns="0" rIns="117825" bIns="589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Indicadores de qualidade</a:t>
            </a:r>
            <a:endParaRPr/>
          </a:p>
        </p:txBody>
      </p:sp>
      <p:sp>
        <p:nvSpPr>
          <p:cNvPr id="445" name="Google Shape;445;p4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sp>
        <p:nvSpPr>
          <p:cNvPr id="446" name="Google Shape;446;p45"/>
          <p:cNvSpPr txBox="1"/>
          <p:nvPr/>
        </p:nvSpPr>
        <p:spPr>
          <a:xfrm>
            <a:off x="2379300" y="5707225"/>
            <a:ext cx="835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https://www.unicef.org/brazil/indicadores-da-qualidade-da-educacao</a:t>
            </a:r>
            <a:r>
              <a:rPr lang="pt-BR"/>
              <a:t> </a:t>
            </a:r>
            <a:endParaRPr/>
          </a:p>
        </p:txBody>
      </p:sp>
      <p:pic>
        <p:nvPicPr>
          <p:cNvPr id="447" name="Google Shape;44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4050" y="2285932"/>
            <a:ext cx="7649000" cy="3116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6"/>
          <p:cNvSpPr txBox="1">
            <a:spLocks noGrp="1"/>
          </p:cNvSpPr>
          <p:nvPr>
            <p:ph type="sldNum" idx="12"/>
          </p:nvPr>
        </p:nvSpPr>
        <p:spPr>
          <a:xfrm>
            <a:off x="10469880" y="266700"/>
            <a:ext cx="9144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pic>
        <p:nvPicPr>
          <p:cNvPr id="453" name="Google Shape;45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710" y="836712"/>
            <a:ext cx="4104456" cy="547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9867" y="1109310"/>
            <a:ext cx="3514199" cy="493071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6"/>
          <p:cNvSpPr/>
          <p:nvPr/>
        </p:nvSpPr>
        <p:spPr>
          <a:xfrm>
            <a:off x="239349" y="6237312"/>
            <a:ext cx="998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https://perio.unlp.edu.ar/catedras/system/files/kaplun-el_comunicador_popular_0.pdf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7"/>
          <p:cNvSpPr txBox="1">
            <a:spLocks noGrp="1"/>
          </p:cNvSpPr>
          <p:nvPr>
            <p:ph type="sldNum" idx="12"/>
          </p:nvPr>
        </p:nvSpPr>
        <p:spPr>
          <a:xfrm>
            <a:off x="10469880" y="266700"/>
            <a:ext cx="9144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pic>
        <p:nvPicPr>
          <p:cNvPr id="461" name="Google Shape;46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435" y="861466"/>
            <a:ext cx="4408916" cy="570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6053" y="908720"/>
            <a:ext cx="3670300" cy="26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6053" y="3484866"/>
            <a:ext cx="3528392" cy="3029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8" descr="Pink Floyd Another Brick In The Wall (HQ)&#10; &#10;pt.1&#10;O papai voou pelo oceano&#10;Deixando apenas uma memória&#10;Foto instantânea no álbum de família&#10;Papai, o que mais você deixou para mim?&#10;Papai, o que você deixou para mim?&#10;Tudo era apenas um tijolo no muro&#10;Todos são somente tijolos na parede&#10;&#10;&quot;Você! Sim, você atrás das bicicletas, parada aí, garota!&quot;&#10; &#10;Quando crescemos e fomos à escola&#10;Havia certos professores que&#10;Machucariam as crianças da forma que eles pudessem&#10;(oof!)&#10;Despejando escárnio&#10;Sobre tudo o que fazíamos&#10;E os expondo todas as nossas fraquezas&#10;Mesmo que escondidas pelas crianças&#10;Mas na cidade era bem sabido&#10;Que quando eles chegavam em casa&#10;Suas esposas, gordas psicopatas, batiam neles quase até a morte&#10; &#10;pt.2&#10;&#10;Não precisamos de nenhuma educação&#10;Não precisamos de controle mental&#10;Chega de humor negro na sala de aula&#10;Professores, deixem as crianças em paz&#10;Ei! Professores! Deixem essas crianças em paz!&#10;Tudo era apenas um tijolo no muro&#10;Todos são somente tijolos na parede&#10; &#10;Não precisamos de nenhuma educação&#10;Não precisamos de controle mental&#10;Chega de humor negro na sala de aula&#10;Professores, deixem as crianças em paz&#10;Ei! Professores! Deixem essas crianças em paz!&#10;Tudo era apenas um tijolo no muro&#10;Todos são somente tijolos na parede&#10; &#10;&quot;Errado, faça de novo!&quot; (2x)&#10;&quot;Se você não comer sua carne, você não ganha pudim. Como você&#10;pode ganhar pudim se não comer sua carne?&quot;&#10;&quot;Você! Sim, você atrás das bicicletas, parada aí, garota!&quot;&#10; &#10;pt.3&#10;&#10;Eu não preciso de braços ao meu redor&#10;E eu não preciso de drogas para me acalmar&#10;Eu vi os escritos no muro&#10;Não pense que preciso de algo, absolutamente&#10; &#10;Não! Não pense que eu preciso de alguma coisa afinal&#10;Tudo era apenas um tijolo no muro&#10;Todos são somente tijolos na parede" title="Pink Floyd Another Brick In The Wall (HQ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5567" y="161070"/>
            <a:ext cx="8714460" cy="6535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9"/>
          <p:cNvSpPr txBox="1">
            <a:spLocks noGrp="1"/>
          </p:cNvSpPr>
          <p:nvPr>
            <p:ph type="sldNum" idx="12"/>
          </p:nvPr>
        </p:nvSpPr>
        <p:spPr>
          <a:xfrm>
            <a:off x="10469880" y="266700"/>
            <a:ext cx="9144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pic>
        <p:nvPicPr>
          <p:cNvPr id="475" name="Google Shape;47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9509" y="888504"/>
            <a:ext cx="4248471" cy="565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8128" y="2204864"/>
            <a:ext cx="32893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9"/>
          <p:cNvSpPr txBox="1"/>
          <p:nvPr/>
        </p:nvSpPr>
        <p:spPr>
          <a:xfrm>
            <a:off x="7440149" y="5085184"/>
            <a:ext cx="460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Mario Kaplun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50"/>
          <p:cNvGrpSpPr/>
          <p:nvPr/>
        </p:nvGrpSpPr>
        <p:grpSpPr>
          <a:xfrm>
            <a:off x="-420624" y="0"/>
            <a:ext cx="12584115" cy="6853238"/>
            <a:chOff x="-417513" y="0"/>
            <a:chExt cx="12584115" cy="6853238"/>
          </a:xfrm>
        </p:grpSpPr>
        <p:sp>
          <p:nvSpPr>
            <p:cNvPr id="483" name="Google Shape;483;p50"/>
            <p:cNvSpPr/>
            <p:nvPr/>
          </p:nvSpPr>
          <p:spPr>
            <a:xfrm>
              <a:off x="1306513" y="0"/>
              <a:ext cx="3862388" cy="6843712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0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0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0"/>
            <p:cNvSpPr/>
            <p:nvPr/>
          </p:nvSpPr>
          <p:spPr>
            <a:xfrm>
              <a:off x="1120775" y="0"/>
              <a:ext cx="3676651" cy="6843712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0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0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0"/>
            <p:cNvSpPr/>
            <p:nvPr/>
          </p:nvSpPr>
          <p:spPr>
            <a:xfrm>
              <a:off x="1001713" y="0"/>
              <a:ext cx="3621089" cy="6843712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0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0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0"/>
            <p:cNvSpPr/>
            <p:nvPr/>
          </p:nvSpPr>
          <p:spPr>
            <a:xfrm>
              <a:off x="1001713" y="0"/>
              <a:ext cx="3244849" cy="6843712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0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0"/>
            <p:cNvSpPr/>
            <p:nvPr/>
          </p:nvSpPr>
          <p:spPr>
            <a:xfrm>
              <a:off x="889000" y="0"/>
              <a:ext cx="3230563" cy="6843712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0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0"/>
            <p:cNvSpPr/>
            <p:nvPr/>
          </p:nvSpPr>
          <p:spPr>
            <a:xfrm>
              <a:off x="484188" y="0"/>
              <a:ext cx="3421064" cy="6843712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0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0"/>
            <p:cNvSpPr/>
            <p:nvPr/>
          </p:nvSpPr>
          <p:spPr>
            <a:xfrm>
              <a:off x="598488" y="0"/>
              <a:ext cx="2717799" cy="6843712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lt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0"/>
            <p:cNvSpPr/>
            <p:nvPr/>
          </p:nvSpPr>
          <p:spPr>
            <a:xfrm>
              <a:off x="261938" y="0"/>
              <a:ext cx="2944812" cy="6843712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0"/>
            <p:cNvSpPr/>
            <p:nvPr/>
          </p:nvSpPr>
          <p:spPr>
            <a:xfrm>
              <a:off x="-417513" y="0"/>
              <a:ext cx="2403475" cy="6843712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0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0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0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04" name="Google Shape;504;p50"/>
          <p:cNvPicPr preferRelativeResize="0"/>
          <p:nvPr/>
        </p:nvPicPr>
        <p:blipFill rotWithShape="1">
          <a:blip r:embed="rId3">
            <a:alphaModFix/>
          </a:blip>
          <a:srcRect l="31119"/>
          <a:stretch/>
        </p:blipFill>
        <p:spPr>
          <a:xfrm>
            <a:off x="-230800" y="1271350"/>
            <a:ext cx="6326700" cy="4029000"/>
          </a:xfrm>
          <a:prstGeom prst="flowChartDelay">
            <a:avLst/>
          </a:prstGeom>
          <a:noFill/>
          <a:ln>
            <a:noFill/>
          </a:ln>
        </p:spPr>
      </p:pic>
      <p:sp>
        <p:nvSpPr>
          <p:cNvPr id="505" name="Google Shape;505;p50"/>
          <p:cNvSpPr txBox="1"/>
          <p:nvPr/>
        </p:nvSpPr>
        <p:spPr>
          <a:xfrm>
            <a:off x="6095900" y="2224475"/>
            <a:ext cx="5363700" cy="18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3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Superação das </a:t>
            </a:r>
            <a:r>
              <a:rPr lang="pt-BR" sz="49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situações-limite</a:t>
            </a:r>
            <a:endParaRPr sz="49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sp>
        <p:nvSpPr>
          <p:cNvPr id="215" name="Google Shape;215;p24"/>
          <p:cNvSpPr txBox="1"/>
          <p:nvPr/>
        </p:nvSpPr>
        <p:spPr>
          <a:xfrm>
            <a:off x="1156675" y="1587071"/>
            <a:ext cx="8542217" cy="457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None/>
            </a:pPr>
            <a:endParaRPr sz="2400" b="0" i="0" u="none" strike="noStrike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6" name="Google Shape;216;p24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17" name="Google Shape;217;p24"/>
          <p:cNvSpPr/>
          <p:nvPr/>
        </p:nvSpPr>
        <p:spPr>
          <a:xfrm>
            <a:off x="759175" y="359978"/>
            <a:ext cx="10632089" cy="991655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Encontro 1: Escuta, comunicação e propostas para atuação de educadores em uma perspectiva integral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800735" y="1137628"/>
            <a:ext cx="10632000" cy="5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1. Discussão geral sobre o propósito do curso e dos encontros.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2. O Papel do Educador e os Diferentes Agentes no Processo Educativo (60 min)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Utilizando o recurso do Mentimeter, coletar ideias e construir uma nuvem de palavras sobre 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percepções dos participantes sobre o papel do educador.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Discussão e reflexão coletiva sobre o papel do educador e dos diferentes agentes no processo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educativo, indo além da figura do professor.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3. Educação Integral: conceitos e relevância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Discussão sobre o conceito de educação integral e sua importância para 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desenvolvimento pleno dos educandos.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Necessidades e desafios percebidos pelos participantes na implementação da educação integral.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" name="Google Shape;510;p51"/>
          <p:cNvGrpSpPr/>
          <p:nvPr/>
        </p:nvGrpSpPr>
        <p:grpSpPr>
          <a:xfrm>
            <a:off x="-420624" y="0"/>
            <a:ext cx="12584115" cy="6853238"/>
            <a:chOff x="-417513" y="0"/>
            <a:chExt cx="12584115" cy="6853238"/>
          </a:xfrm>
        </p:grpSpPr>
        <p:sp>
          <p:nvSpPr>
            <p:cNvPr id="511" name="Google Shape;511;p51"/>
            <p:cNvSpPr/>
            <p:nvPr/>
          </p:nvSpPr>
          <p:spPr>
            <a:xfrm>
              <a:off x="1306513" y="0"/>
              <a:ext cx="3862388" cy="6843712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1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1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1"/>
            <p:cNvSpPr/>
            <p:nvPr/>
          </p:nvSpPr>
          <p:spPr>
            <a:xfrm>
              <a:off x="1120775" y="0"/>
              <a:ext cx="3676651" cy="6843712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1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1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1"/>
            <p:cNvSpPr/>
            <p:nvPr/>
          </p:nvSpPr>
          <p:spPr>
            <a:xfrm>
              <a:off x="1001713" y="0"/>
              <a:ext cx="3621089" cy="6843712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1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1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1"/>
            <p:cNvSpPr/>
            <p:nvPr/>
          </p:nvSpPr>
          <p:spPr>
            <a:xfrm>
              <a:off x="1001713" y="0"/>
              <a:ext cx="3244849" cy="6843712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1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1"/>
            <p:cNvSpPr/>
            <p:nvPr/>
          </p:nvSpPr>
          <p:spPr>
            <a:xfrm>
              <a:off x="889000" y="0"/>
              <a:ext cx="3230563" cy="6843712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1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1"/>
            <p:cNvSpPr/>
            <p:nvPr/>
          </p:nvSpPr>
          <p:spPr>
            <a:xfrm>
              <a:off x="484188" y="0"/>
              <a:ext cx="3421064" cy="6843712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1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1"/>
            <p:cNvSpPr/>
            <p:nvPr/>
          </p:nvSpPr>
          <p:spPr>
            <a:xfrm>
              <a:off x="598488" y="0"/>
              <a:ext cx="2717799" cy="6843712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lt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1"/>
            <p:cNvSpPr/>
            <p:nvPr/>
          </p:nvSpPr>
          <p:spPr>
            <a:xfrm>
              <a:off x="261938" y="0"/>
              <a:ext cx="2944812" cy="6843712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1"/>
            <p:cNvSpPr/>
            <p:nvPr/>
          </p:nvSpPr>
          <p:spPr>
            <a:xfrm>
              <a:off x="-417513" y="0"/>
              <a:ext cx="2403475" cy="6843712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1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1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1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17825" tIns="117825" rIns="117825" bIns="117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51"/>
          <p:cNvSpPr txBox="1"/>
          <p:nvPr/>
        </p:nvSpPr>
        <p:spPr>
          <a:xfrm>
            <a:off x="5869933" y="1487800"/>
            <a:ext cx="5876700" cy="4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3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</a:t>
            </a:r>
            <a:r>
              <a:rPr lang="pt-BR" sz="4900" b="1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ituações-limite</a:t>
            </a:r>
            <a:endParaRPr sz="49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900" b="1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podem nos ajudar a saber sobre quem somos</a:t>
            </a:r>
            <a:endParaRPr sz="49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533" name="Google Shape;5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900" y="614100"/>
            <a:ext cx="2929450" cy="391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0100" y="3876275"/>
            <a:ext cx="1949850" cy="28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2"/>
          <p:cNvSpPr txBox="1">
            <a:spLocks noGrp="1"/>
          </p:cNvSpPr>
          <p:nvPr>
            <p:ph type="body" idx="1"/>
          </p:nvPr>
        </p:nvSpPr>
        <p:spPr>
          <a:xfrm>
            <a:off x="4843424" y="681400"/>
            <a:ext cx="6652200" cy="587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600"/>
              </a:spcAft>
              <a:buNone/>
            </a:pPr>
            <a:r>
              <a:rPr lang="pt-BR" sz="3500"/>
              <a:t>Ensinar não é transferir conhecimento, mas </a:t>
            </a:r>
            <a:r>
              <a:rPr lang="pt-BR" sz="3500" b="1"/>
              <a:t>criar as possibilidades </a:t>
            </a:r>
            <a:r>
              <a:rPr lang="pt-BR" sz="3500"/>
              <a:t>para a sua própria produção</a:t>
            </a:r>
            <a:endParaRPr sz="3500"/>
          </a:p>
        </p:txBody>
      </p:sp>
      <p:pic>
        <p:nvPicPr>
          <p:cNvPr id="541" name="Google Shape;54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33" y="1593930"/>
            <a:ext cx="3604650" cy="3381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3"/>
          <p:cNvSpPr txBox="1">
            <a:spLocks noGrp="1"/>
          </p:cNvSpPr>
          <p:nvPr>
            <p:ph type="title"/>
          </p:nvPr>
        </p:nvSpPr>
        <p:spPr>
          <a:xfrm>
            <a:off x="354000" y="797267"/>
            <a:ext cx="5393700" cy="2280300"/>
          </a:xfrm>
          <a:prstGeom prst="rect">
            <a:avLst/>
          </a:prstGeom>
        </p:spPr>
        <p:txBody>
          <a:bodyPr spcFirstLastPara="1" wrap="square" lIns="117825" tIns="117825" rIns="117825" bIns="1178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INÉDITO VIÁVEL </a:t>
            </a:r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body" idx="2"/>
          </p:nvPr>
        </p:nvSpPr>
        <p:spPr>
          <a:xfrm>
            <a:off x="6279033" y="965600"/>
            <a:ext cx="5700300" cy="4926900"/>
          </a:xfrm>
          <a:prstGeom prst="rect">
            <a:avLst/>
          </a:prstGeom>
        </p:spPr>
        <p:txBody>
          <a:bodyPr spcFirstLastPara="1" wrap="square" lIns="117825" tIns="117825" rIns="117825" bIns="117825" anchor="ctr" anchorCtr="0">
            <a:normAutofit fontScale="850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750"/>
              <a:buFont typeface="Arial"/>
              <a:buNone/>
            </a:pPr>
            <a:r>
              <a:rPr lang="pt-BR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 inédito-viável é na realidade, pois, uma coisa que era inédita, ainda não claramente conhecida e vivida, mas quando se torna um ‘percebido destacado’ pelos que pensam utopicamente, o problema não é mais um sonho, ele pode se tornar realidade (FREIRE, 2014, p. 225) </a:t>
            </a:r>
            <a:endParaRPr sz="3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549" name="Google Shape;54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3317" y="3202892"/>
            <a:ext cx="1871224" cy="283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54" descr="Cultne resgatou com montagem de Filó Filho os fragmentos audiovisuais do especial de televisão &quot;Caso Verdade - Quarto de despejo - de catadora de papéis à escritora famosa&quot;, exibido entre os dias 07 e 11 de março de 1983, pela Rede Globo de Televisão com produção de Walter Avancini, direção Attílio Riccó, roteiro Cleston Teixeira, com Ruth de Souza, Walter Cruz e Irede Cardoso. Caso Verdade foi uma série de televisão brasileira exibida pela Rede Globo entre 26 de abril de 1982 a 18 de abril de 1986, com 152 episódios, A cada semana havia uma história diferente. Essas histórias eram baseadas em fatos reais descritos em cartas enviadas pelo público e selecionados por Walther Negrão e Eloy Santos para se tornarem narrativas contadas pelo programa.&#10;&#10;Carolina Maria de Jesus foi uma mulher, negra, brasileira, pobre e escritora.  Nascida em Sacramento, Minas Geraes, numa comunidade rural em 14 de março de 1914.  Estudou dois anos em uma escola paga pela mulher de um fazendeiro, onde aprendeu a ler e escrever.  Migrou para São paulo e passou a morar na favela do Canindé.  Mãe de três filhos de pais diferentes, ela os criou sozinha catando papel na rua.  Se negou a ser dependente de qualquer homem.  Embora tenha estudado pouco, aprendeu o suficiente para ler livros que encontrava no lixo e escrever um diário, contando sobre o seu dia-a-dia e como enxergava o mundo a sua volta.  Alguns destes diários foram publicados como Quarto de Despejo, metáfora criada pela escritora para se referir à favela em relação a capital.  Embora escrito em linguagem simples e deselegante de uma pessoa sem muita instrução, seu diário foi traduzido para 14 idiomas e  tornou-se um best-seller. Carolina veio a falecer em 13 de fevereiro de 1977 em São Paulo.&#10;&#10;Ruth Pinto de Souza, nascida em 1921 em Engenho de Dentro, bairro da periferia carioca, é filha de Sebastião e Alaíde Pinto de Souza. Logo após seu nascimento, ainda muito pequena, se mudou para Minas Gerais onde viveu num sítio ao lado dos irmãos Maria e Antônio. O sonho de se tornar atriz a acompanhou desde a primeira infância. Em um dos trabalhos mais importantes de sua carreira, Ruth de Souza protagonizou o espetáculo Quarto de Despejo, homônimo do principal livro escrito por Carolina Maria de Jesus. A TV surgiu em sua vida a partir de 1965, tempo que trabalhou na Tupi, Record e mais tarde na TV Globo. Na lista estão novelas como O Bem Amado, de 1973, Sinhá Moça, de 1986 e O Clone, de 2001. Ruth acumulou mais de 25 peças teatrais e 30 novelas. Agraciada com o prêmio de melhor atriz no tradicional Festival de Gramado, Ruth de Souza é a representação viva da gana e garra das mulheres negras do Brasil. É pioneira, é uma diva da dramaturgia!" title="CULTNE - &quot;Quarto de despejo - Carolina Maria de Jesus &quot;  - Ruth de Souz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7733" y="127920"/>
            <a:ext cx="8547870" cy="6410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5"/>
          <p:cNvSpPr txBox="1">
            <a:spLocks noGrp="1"/>
          </p:cNvSpPr>
          <p:nvPr>
            <p:ph type="title"/>
          </p:nvPr>
        </p:nvSpPr>
        <p:spPr>
          <a:xfrm>
            <a:off x="888632" y="1958271"/>
            <a:ext cx="3498900" cy="204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5"/>
          <p:cNvSpPr txBox="1">
            <a:spLocks noGrp="1"/>
          </p:cNvSpPr>
          <p:nvPr>
            <p:ph type="body" idx="1"/>
          </p:nvPr>
        </p:nvSpPr>
        <p:spPr>
          <a:xfrm>
            <a:off x="5100523" y="1154497"/>
            <a:ext cx="6282000" cy="437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4800">
                <a:highlight>
                  <a:srgbClr val="FFFEFF"/>
                </a:highlight>
              </a:rPr>
              <a:t>Que possibilidades transformadoras temos de expressão hoje?</a:t>
            </a:r>
            <a:endParaRPr sz="4800">
              <a:highlight>
                <a:srgbClr val="FFFEFF"/>
              </a:highlight>
            </a:endParaRPr>
          </a:p>
          <a:p>
            <a:pPr marL="58420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sz="4800">
              <a:highlight>
                <a:srgbClr val="FFFEFF"/>
              </a:highlight>
            </a:endParaRPr>
          </a:p>
        </p:txBody>
      </p:sp>
      <p:pic>
        <p:nvPicPr>
          <p:cNvPr id="563" name="Google Shape;56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633" y="1535125"/>
            <a:ext cx="3440975" cy="270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6"/>
          <p:cNvSpPr txBox="1">
            <a:spLocks noGrp="1"/>
          </p:cNvSpPr>
          <p:nvPr>
            <p:ph type="title"/>
          </p:nvPr>
        </p:nvSpPr>
        <p:spPr>
          <a:xfrm>
            <a:off x="888632" y="1958271"/>
            <a:ext cx="3498900" cy="204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56"/>
          <p:cNvSpPr txBox="1">
            <a:spLocks noGrp="1"/>
          </p:cNvSpPr>
          <p:nvPr>
            <p:ph type="body" idx="1"/>
          </p:nvPr>
        </p:nvSpPr>
        <p:spPr>
          <a:xfrm>
            <a:off x="5100523" y="1154497"/>
            <a:ext cx="6282000" cy="437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4800">
                <a:highlight>
                  <a:srgbClr val="FFFEFF"/>
                </a:highlight>
              </a:rPr>
              <a:t>O que você escreveria no seu livro?</a:t>
            </a:r>
            <a:endParaRPr sz="4800">
              <a:highlight>
                <a:srgbClr val="FFFEFF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4800">
                <a:highlight>
                  <a:srgbClr val="FFFEFF"/>
                </a:highlight>
              </a:rPr>
              <a:t>Título do relato</a:t>
            </a:r>
            <a:endParaRPr sz="4800">
              <a:highlight>
                <a:srgbClr val="FFFEFF"/>
              </a:highlight>
            </a:endParaRPr>
          </a:p>
          <a:p>
            <a:pPr marL="584200" lvl="0" indent="-575945" algn="l" rtl="0">
              <a:spcBef>
                <a:spcPts val="600"/>
              </a:spcBef>
              <a:spcAft>
                <a:spcPts val="0"/>
              </a:spcAft>
              <a:buSzPts val="4470"/>
              <a:buChar char="•"/>
            </a:pPr>
            <a:endParaRPr sz="4800">
              <a:highlight>
                <a:srgbClr val="FFFEFF"/>
              </a:highlight>
            </a:endParaRPr>
          </a:p>
        </p:txBody>
      </p:sp>
      <p:pic>
        <p:nvPicPr>
          <p:cNvPr id="571" name="Google Shape;57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633" y="1535125"/>
            <a:ext cx="3440975" cy="27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8575" y="3709825"/>
            <a:ext cx="333375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7"/>
          <p:cNvSpPr txBox="1">
            <a:spLocks noGrp="1"/>
          </p:cNvSpPr>
          <p:nvPr>
            <p:ph type="title"/>
          </p:nvPr>
        </p:nvSpPr>
        <p:spPr>
          <a:xfrm>
            <a:off x="770765" y="2453180"/>
            <a:ext cx="3498900" cy="20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650" tIns="294650" rIns="294650" bIns="294650" anchor="ctr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97727"/>
              <a:buNone/>
            </a:pPr>
            <a:r>
              <a:rPr lang="pt-BR"/>
              <a:t>Para inspirar: </a:t>
            </a:r>
            <a:r>
              <a:rPr lang="pt-BR" b="1"/>
              <a:t>dispositivos pedagógicos</a:t>
            </a:r>
            <a:r>
              <a:rPr lang="pt-BR"/>
              <a:t> da Escola da Ponte</a:t>
            </a:r>
            <a:endParaRPr/>
          </a:p>
        </p:txBody>
      </p:sp>
      <p:sp>
        <p:nvSpPr>
          <p:cNvPr id="579" name="Google Shape;579;p57"/>
          <p:cNvSpPr txBox="1">
            <a:spLocks noGrp="1"/>
          </p:cNvSpPr>
          <p:nvPr>
            <p:ph type="body" idx="1"/>
          </p:nvPr>
        </p:nvSpPr>
        <p:spPr>
          <a:xfrm>
            <a:off x="4992867" y="686805"/>
            <a:ext cx="6414000" cy="52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ctr" anchorCtr="0">
            <a:noAutofit/>
          </a:bodyPr>
          <a:lstStyle/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Acho bem, acho mal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Assembleia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Associação de pais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Aula direta/preciso de ajuda/posso ajudar em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Caderno de recados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Caixinha dos segredos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Clube dos leitores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Comissão de ajuda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Debate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Direitos e deveres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Eu já sei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Grupo heterogêneo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Jardim da poesia</a:t>
            </a:r>
            <a:endParaRPr sz="2200">
              <a:highlight>
                <a:schemeClr val="lt1"/>
              </a:highlight>
            </a:endParaRPr>
          </a:p>
          <a:p>
            <a:pPr marL="584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pt-BR" sz="2200">
                <a:highlight>
                  <a:schemeClr val="lt1"/>
                </a:highlight>
              </a:rPr>
              <a:t>Música nos espaços</a:t>
            </a:r>
            <a:endParaRPr sz="220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220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600" u="sng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http://www.escoladaponte.pt/wp-content/uploads/2021/04/Dispositivos-Pedag%C3%B3gicos.pdf</a:t>
            </a:r>
            <a:r>
              <a:rPr lang="pt-BR" sz="16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 </a:t>
            </a:r>
            <a:endParaRPr sz="2200">
              <a:highlight>
                <a:schemeClr val="lt1"/>
              </a:highlight>
            </a:endParaRPr>
          </a:p>
        </p:txBody>
      </p:sp>
      <p:pic>
        <p:nvPicPr>
          <p:cNvPr id="580" name="Google Shape;58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6767" y="2639460"/>
            <a:ext cx="2213454" cy="2087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8"/>
          <p:cNvSpPr txBox="1"/>
          <p:nvPr/>
        </p:nvSpPr>
        <p:spPr>
          <a:xfrm>
            <a:off x="807704" y="769155"/>
            <a:ext cx="4149900" cy="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i="0" u="none" strike="noStrike" cap="none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Práticas mediadoras</a:t>
            </a:r>
            <a:endParaRPr sz="1800"/>
          </a:p>
        </p:txBody>
      </p:sp>
      <p:sp>
        <p:nvSpPr>
          <p:cNvPr id="586" name="Google Shape;586;p58"/>
          <p:cNvSpPr txBox="1"/>
          <p:nvPr/>
        </p:nvSpPr>
        <p:spPr>
          <a:xfrm>
            <a:off x="574428" y="1033976"/>
            <a:ext cx="7995300" cy="56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pt-BR" sz="2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Roda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Uma organização em círculo em que são tratados temas importantes para a vida em grupo. Os participantes se reúnem sempre que há necessidade promovendo um espaço de acolhimento e cordialidade, exposição de conflitos e problemas interpessoais. Todos pensam juntos em soluções para superação dos problemas levantados.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Ubuntu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Na hora de falar, pega-se um </a:t>
            </a:r>
            <a:r>
              <a:rPr lang="pt-BR" sz="2100" b="0" i="1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ubuntu</a:t>
            </a:r>
            <a:r>
              <a:rPr lang="pt-BR" sz="21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 (objeto simbólico), que indica que a pessoa quer dizer algo importante diante dos demais. Após a fala, entrega-se o </a:t>
            </a:r>
            <a:r>
              <a:rPr lang="pt-BR" sz="2100" b="0" i="1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ubuntu</a:t>
            </a:r>
            <a:r>
              <a:rPr lang="pt-BR" sz="21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 a um colega para que este lhe responda. Pegar o ubuntu, significa querer solucionar o problema de forma amistosa.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587" name="Google Shape;58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8032" y="1885986"/>
            <a:ext cx="2136615" cy="27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9"/>
          <p:cNvSpPr txBox="1"/>
          <p:nvPr/>
        </p:nvSpPr>
        <p:spPr>
          <a:xfrm>
            <a:off x="574429" y="411480"/>
            <a:ext cx="4149900" cy="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i="0" u="none" strike="noStrike" cap="none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Práticas mediadoras</a:t>
            </a:r>
            <a:endParaRPr sz="1800"/>
          </a:p>
        </p:txBody>
      </p:sp>
      <p:sp>
        <p:nvSpPr>
          <p:cNvPr id="593" name="Google Shape;593;p59"/>
          <p:cNvSpPr txBox="1"/>
          <p:nvPr/>
        </p:nvSpPr>
        <p:spPr>
          <a:xfrm>
            <a:off x="574431" y="891612"/>
            <a:ext cx="8874300" cy="55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Boca-orelha</a:t>
            </a:r>
            <a:endParaRPr sz="21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A cadeira com uma boca desenhada e a cadeira com uma orelha ficam na sala de aula para que aqueles que têm problemas possam sentar-se nelas para resolvê-los. Enquanto a pessoa que ocupa a cadeira-boca conta o que a preocupa, quem se senta na cadeira-orelha só a escuta com atenção. Os postos se alternam tantas vezes quantas necessárias, até que se dê por solucionada a questão. Em geral, quando se resolve o problema, meninas e meninos o demonstram trocando abraços.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Bancos da amizade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O bando da amizade é integrado por meninas e meninos que oferecem parte de seu tempo na escola para “serem amigos” de quem pede. Podem recorrer a ele as crianças que se sentem isoladas, inseguras, entediadas, ameaçadas;  por vezes um docente, para incluir determinada pessoa no grupo ou para desarmar um possível caso de intimidação, monta um  “círculo de amigos” que a envolva nos diferentes momentos e atividades do dia.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594" name="Google Shape;594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8801" y="2068456"/>
            <a:ext cx="2136615" cy="27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0"/>
          <p:cNvSpPr txBox="1"/>
          <p:nvPr/>
        </p:nvSpPr>
        <p:spPr>
          <a:xfrm>
            <a:off x="574423" y="411475"/>
            <a:ext cx="5941500" cy="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FF0000"/>
                </a:solidFill>
                <a:latin typeface="Rockwell"/>
                <a:ea typeface="Rockwell"/>
                <a:cs typeface="Rockwell"/>
                <a:sym typeface="Rockwell"/>
              </a:rPr>
              <a:t>Dispositivos de mediação</a:t>
            </a:r>
            <a:endParaRPr sz="1800"/>
          </a:p>
        </p:txBody>
      </p:sp>
      <p:sp>
        <p:nvSpPr>
          <p:cNvPr id="600" name="Google Shape;600;p60"/>
          <p:cNvSpPr txBox="1"/>
          <p:nvPr/>
        </p:nvSpPr>
        <p:spPr>
          <a:xfrm>
            <a:off x="574431" y="891612"/>
            <a:ext cx="9648000" cy="60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Padrinhos e madrinhas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A ajuda entre iguais, ou apadrinhamento, pode se concentrar na atividade escolar ou nas relações sociais. Consiste em formar duplas de </a:t>
            </a:r>
            <a:r>
              <a:rPr lang="pt-BR" sz="1900">
                <a:latin typeface="Rockwell"/>
                <a:ea typeface="Rockwell"/>
                <a:cs typeface="Rockwell"/>
                <a:sym typeface="Rockwell"/>
              </a:rPr>
              <a:t>estudantes</a:t>
            </a:r>
            <a:r>
              <a:rPr lang="pt-BR" sz="19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 menores com outras três ou quatro anos mais velhas, para que desenvolvam juntas um programa de atividades de leitura, oficinas interdisciplinares e projetos. A ajuda também pode consistir em atividades de acompanhamento social, como conversas informais, jogos, esclarecimento sobre determinados temas ou questões, escuta de inquietudes, gestão de conflitos, etc.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Assembleia de classe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1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A assembleia de classe tem como objetivo favorecer a vivência coletiva e a coesão do grupo, o planejamento da aprendizagem, o debate, a participação e a representação estudantil nos assuntos da escola etc. A gestão positiva de conflitos na assembleia é outra das tarefas que deve ocorrer em uma assembleia. Nela devem ser tratados assuntos coletivos e juntos o grupo propõe uma solução que seja boa para todos.</a:t>
            </a:r>
            <a:endParaRPr sz="19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601" name="Google Shape;601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2524" y="651546"/>
            <a:ext cx="1856151" cy="2391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sp>
        <p:nvSpPr>
          <p:cNvPr id="224" name="Google Shape;224;p25"/>
          <p:cNvSpPr txBox="1"/>
          <p:nvPr/>
        </p:nvSpPr>
        <p:spPr>
          <a:xfrm>
            <a:off x="1070708" y="1587070"/>
            <a:ext cx="8628184" cy="438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40"/>
              <a:buFont typeface="Arial"/>
              <a:buNone/>
            </a:pPr>
            <a:endParaRPr sz="36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5" name="Google Shape;225;p2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26" name="Google Shape;226;p25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1034607" y="1613525"/>
            <a:ext cx="9590700" cy="3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4. Estratégias para escuta ativa e observação para compreensão da realidade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Uso de indicadores de qualidade educativa e de perspectiva inclusiva e anti-racista para reflexão</a:t>
            </a:r>
            <a:r>
              <a:rPr lang="pt-BR"/>
              <a:t> </a:t>
            </a: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continua sobre o ambiente educativo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Dispositivos que favorecem a escuta ativa e compreensão das necessidades dos educandos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5. Propostas Inspiradoras e Políticas da Secretaria Municipal de Educação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Propostas e práticas inspiradoras de educação integral nas políticas propostas pela Secretaria Municipal de Educação </a:t>
            </a:r>
            <a:endParaRPr/>
          </a:p>
        </p:txBody>
      </p:sp>
      <p:sp>
        <p:nvSpPr>
          <p:cNvPr id="228" name="Google Shape;228;p25"/>
          <p:cNvSpPr/>
          <p:nvPr/>
        </p:nvSpPr>
        <p:spPr>
          <a:xfrm>
            <a:off x="759175" y="359978"/>
            <a:ext cx="10466543" cy="991655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Encontro 1: Escuta, comunicação e propostas para atuação de educadores em uma perspectiva integral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1"/>
          <p:cNvSpPr txBox="1"/>
          <p:nvPr/>
        </p:nvSpPr>
        <p:spPr>
          <a:xfrm>
            <a:off x="707083" y="510225"/>
            <a:ext cx="11156700" cy="5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Lista de sentimentos mais comuns, quando </a:t>
            </a:r>
            <a:r>
              <a:rPr lang="pt-BR" sz="1800">
                <a:latin typeface="Rockwell"/>
                <a:ea typeface="Rockwell"/>
                <a:cs typeface="Rockwell"/>
                <a:sym typeface="Rockwell"/>
              </a:rPr>
              <a:t>nos sentimos desrespeitados</a:t>
            </a:r>
            <a:endParaRPr sz="1800" b="1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aphicFrame>
        <p:nvGraphicFramePr>
          <p:cNvPr id="608" name="Google Shape;608;p61"/>
          <p:cNvGraphicFramePr/>
          <p:nvPr/>
        </p:nvGraphicFramePr>
        <p:xfrm>
          <a:off x="811975" y="9379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{52637608-7512-4377-8310-BB7E90DDFD3E}</a:tableStyleId>
              </a:tblPr>
              <a:tblGrid>
                <a:gridCol w="235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0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abandonado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abatido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aflito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agitado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alvoroçado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amargurado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amedrontado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angustiado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ansioso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apático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apavorado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apreensivo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arrependido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assustado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aterrorizado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austero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bravo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cansado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/>
                    </a:p>
                  </a:txBody>
                  <a:tcPr marL="121900" marR="121900" marT="109700" marB="109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carregado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cético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chateado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chato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chocado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ciumento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confuso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consternado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deprimido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desamparado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desanimado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desapontado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desatento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desconfiado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desconfortável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descontente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desesperado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desencorajado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/>
                    </a:p>
                  </a:txBody>
                  <a:tcPr marL="121900" marR="121900" marT="109700" marB="109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desiludido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desolado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despreocupado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encabulado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encrencado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enojado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entediado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envergonhado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exagerado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exaltado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exasperado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exausto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fraco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frustrado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furioso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hesitante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horrorizado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hostil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/>
                    </a:p>
                  </a:txBody>
                  <a:tcPr marL="121900" marR="121900" marT="109700" marB="109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impaciente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incomodado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indiferente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infeliz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inquieto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inseguro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insensível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instável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irado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irritado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irritante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irritável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magoado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u="none" strike="noStrike" cap="none"/>
                        <a:t>mal-humorado</a:t>
                      </a:r>
                      <a:endParaRPr sz="16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malvado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melancólico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Nervoso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oprimido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/>
                    </a:p>
                  </a:txBody>
                  <a:tcPr marL="121900" marR="121900" marT="109700" marB="109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perplexo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perturbado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pessimista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péssimo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preguiçoso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preocupado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rancoroso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receoso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rejeitado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relutante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ressentido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segregado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sem graça 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sensível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solitário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sonolento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surpreso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tenso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triste</a:t>
                      </a:r>
                      <a:endParaRPr sz="17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/>
                    </a:p>
                  </a:txBody>
                  <a:tcPr marL="121900" marR="121900" marT="109700" marB="109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9" name="Google Shape;609;p61"/>
          <p:cNvSpPr txBox="1"/>
          <p:nvPr/>
        </p:nvSpPr>
        <p:spPr>
          <a:xfrm>
            <a:off x="3481500" y="6277980"/>
            <a:ext cx="61176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Fonte: "Comunicação não violenta: técnica para aprimorar relacionamentos pessoais e profissionais, de Marshall Rosenberg</a:t>
            </a:r>
            <a:endParaRPr sz="1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" name="Google Shape;615;p62"/>
          <p:cNvGraphicFramePr/>
          <p:nvPr/>
        </p:nvGraphicFramePr>
        <p:xfrm>
          <a:off x="750033" y="8230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{52637608-7512-4377-8310-BB7E90DDFD3E}</a:tableStyleId>
              </a:tblPr>
              <a:tblGrid>
                <a:gridCol w="208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0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2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40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à vontade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agradecido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alegre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alerta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aliviado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amistoso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amoroso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animado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atônito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ávido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bem-humorado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calmo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carinhoso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complacente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compreensivo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concentrado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confiante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/>
                    </a:p>
                  </a:txBody>
                  <a:tcPr marL="121900" marR="121900" marT="109700" marB="109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confiável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consciente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criativo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curioso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despreocupado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emocionado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empolgado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encantado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encorajado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engraçado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entretido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entusiasmado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envolvido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equilibrado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esperançoso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explêndido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estimulado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/>
                    </a:p>
                  </a:txBody>
                  <a:tcPr marL="121900" marR="121900" marT="109700" marB="109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excitado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extasiado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exuberante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exultante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falante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fascinado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feliz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glorioso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grato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inspirado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interessado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livre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maravilhado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maravilhoso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motivado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orgulhoso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otimista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ousado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/>
                    </a:p>
                  </a:txBody>
                  <a:tcPr marL="121900" marR="121900" marT="109700" marB="109700"/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pacífico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plácido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plano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radiante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relaxado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resplandecente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revigorado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satisfeito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seguro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sensível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sereno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>
                          <a:solidFill>
                            <a:schemeClr val="dk1"/>
                          </a:solidFill>
                        </a:rPr>
                        <a:t>surpreso</a:t>
                      </a:r>
                      <a:endParaRPr sz="17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terno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tocado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tranquilo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útil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vigoroso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strike="noStrike" cap="none"/>
                        <a:t>vivo</a:t>
                      </a: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u="none" strike="noStrike" cap="none"/>
                    </a:p>
                  </a:txBody>
                  <a:tcPr marL="121900" marR="121900" marT="109700" marB="10970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6" name="Google Shape;616;p62"/>
          <p:cNvSpPr txBox="1"/>
          <p:nvPr/>
        </p:nvSpPr>
        <p:spPr>
          <a:xfrm>
            <a:off x="633833" y="199200"/>
            <a:ext cx="10683600" cy="5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highlight>
                  <a:schemeClr val="lt1"/>
                </a:highlight>
                <a:latin typeface="Rockwell"/>
                <a:ea typeface="Rockwell"/>
                <a:cs typeface="Rockwell"/>
                <a:sym typeface="Rockwell"/>
              </a:rPr>
              <a:t>Lista de sentimentos mais comuns quando nos</a:t>
            </a:r>
            <a:r>
              <a:rPr lang="pt-BR" sz="1800">
                <a:highlight>
                  <a:schemeClr val="lt1"/>
                </a:highlight>
                <a:latin typeface="Rockwell"/>
                <a:ea typeface="Rockwell"/>
                <a:cs typeface="Rockwell"/>
                <a:sym typeface="Rockwell"/>
              </a:rPr>
              <a:t> sentimos acolhidos, compreendidos, respeitados</a:t>
            </a:r>
            <a:endParaRPr sz="1800" b="1" i="0" u="none" strike="noStrike" cap="none">
              <a:solidFill>
                <a:srgbClr val="0000FF"/>
              </a:solidFill>
              <a:highlight>
                <a:schemeClr val="lt1"/>
              </a:highlight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17" name="Google Shape;617;p62"/>
          <p:cNvSpPr txBox="1"/>
          <p:nvPr/>
        </p:nvSpPr>
        <p:spPr>
          <a:xfrm>
            <a:off x="3481500" y="6277980"/>
            <a:ext cx="61176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Fonte: "Comunicação não violenta: técnica para aprimorar relacionamentos pessoais e profissionais, de Marshall Rosenberg</a:t>
            </a:r>
            <a:endParaRPr sz="1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3"/>
          <p:cNvSpPr txBox="1">
            <a:spLocks noGrp="1"/>
          </p:cNvSpPr>
          <p:nvPr>
            <p:ph type="body" idx="1"/>
          </p:nvPr>
        </p:nvSpPr>
        <p:spPr>
          <a:xfrm>
            <a:off x="1725850" y="566375"/>
            <a:ext cx="7827000" cy="48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pt-BR" b="1">
                <a:highlight>
                  <a:schemeClr val="lt1"/>
                </a:highlight>
              </a:rPr>
              <a:t>Para refletir: </a:t>
            </a:r>
            <a:endParaRPr sz="2400" b="1">
              <a:highlight>
                <a:schemeClr val="lt1"/>
              </a:highlight>
            </a:endParaRPr>
          </a:p>
          <a:p>
            <a:pPr marL="584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800">
                <a:highlight>
                  <a:schemeClr val="lt1"/>
                </a:highlight>
              </a:rPr>
              <a:t>Quais estratégias utilizadas que mais fortalecem o relacionamento entre os estudantes, a construção de laços afetivos e o desenvolvimento socioemocional?</a:t>
            </a:r>
            <a:endParaRPr sz="280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584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highlight>
                <a:schemeClr val="lt1"/>
              </a:highlight>
            </a:endParaRPr>
          </a:p>
          <a:p>
            <a:pPr marL="584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4"/>
          <p:cNvSpPr txBox="1">
            <a:spLocks noGrp="1"/>
          </p:cNvSpPr>
          <p:nvPr>
            <p:ph type="sldNum" idx="12"/>
          </p:nvPr>
        </p:nvSpPr>
        <p:spPr>
          <a:xfrm>
            <a:off x="10469880" y="266700"/>
            <a:ext cx="9144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pic>
        <p:nvPicPr>
          <p:cNvPr id="629" name="Google Shape;629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371" y="1245754"/>
            <a:ext cx="3521648" cy="4941168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4"/>
          <p:cNvSpPr txBox="1"/>
          <p:nvPr/>
        </p:nvSpPr>
        <p:spPr>
          <a:xfrm>
            <a:off x="5231904" y="1052736"/>
            <a:ext cx="5280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refletir</a:t>
            </a:r>
            <a:endParaRPr sz="180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4"/>
          <p:cNvSpPr/>
          <p:nvPr/>
        </p:nvSpPr>
        <p:spPr>
          <a:xfrm>
            <a:off x="1007435" y="6165304"/>
            <a:ext cx="998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https://perio.unlp.edu.ar/catedras/system/files/kaplun-el_comunicador_popular_0.pdf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7915" y="1484784"/>
            <a:ext cx="4724400" cy="39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65" title="Per parlare di integrazione in classe Il bello della differ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9300" y="134370"/>
            <a:ext cx="8560375" cy="64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6"/>
          <p:cNvSpPr txBox="1">
            <a:spLocks noGrp="1"/>
          </p:cNvSpPr>
          <p:nvPr>
            <p:ph type="title"/>
          </p:nvPr>
        </p:nvSpPr>
        <p:spPr>
          <a:xfrm>
            <a:off x="664632" y="484094"/>
            <a:ext cx="10075200" cy="1116000"/>
          </a:xfrm>
          <a:prstGeom prst="rect">
            <a:avLst/>
          </a:prstGeom>
        </p:spPr>
        <p:txBody>
          <a:bodyPr spcFirstLastPara="1" wrap="square" lIns="117825" tIns="117825" rIns="117825" bIns="1178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Falamos sobre educação integral e humanista</a:t>
            </a:r>
            <a:endParaRPr/>
          </a:p>
        </p:txBody>
      </p:sp>
      <p:sp>
        <p:nvSpPr>
          <p:cNvPr id="645" name="Google Shape;645;p66"/>
          <p:cNvSpPr txBox="1"/>
          <p:nvPr/>
        </p:nvSpPr>
        <p:spPr>
          <a:xfrm>
            <a:off x="822167" y="1600080"/>
            <a:ext cx="8542500" cy="4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117825" rIns="117825" bIns="1178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latin typeface="Rockwell"/>
                <a:ea typeface="Rockwell"/>
                <a:cs typeface="Rockwell"/>
                <a:sym typeface="Rockwell"/>
              </a:rPr>
              <a:t>gente</a:t>
            </a:r>
            <a:endParaRPr sz="2800"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latin typeface="Rockwell"/>
                <a:ea typeface="Rockwell"/>
                <a:cs typeface="Rockwell"/>
                <a:sym typeface="Rockwell"/>
              </a:rPr>
              <a:t>gente diferente</a:t>
            </a:r>
            <a:endParaRPr sz="2800"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latin typeface="Rockwell"/>
                <a:ea typeface="Rockwell"/>
                <a:cs typeface="Rockwell"/>
                <a:sym typeface="Rockwell"/>
              </a:rPr>
              <a:t>diversidade</a:t>
            </a:r>
            <a:endParaRPr sz="2800"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latin typeface="Rockwell"/>
                <a:ea typeface="Rockwell"/>
                <a:cs typeface="Rockwell"/>
                <a:sym typeface="Rockwell"/>
              </a:rPr>
              <a:t>respeito</a:t>
            </a:r>
            <a:endParaRPr sz="2800"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latin typeface="Rockwell"/>
                <a:ea typeface="Rockwell"/>
                <a:cs typeface="Rockwell"/>
                <a:sym typeface="Rockwell"/>
              </a:rPr>
              <a:t>valorização</a:t>
            </a:r>
            <a:endParaRPr sz="2800"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latin typeface="Rockwell"/>
                <a:ea typeface="Rockwell"/>
                <a:cs typeface="Rockwell"/>
                <a:sym typeface="Rockwell"/>
              </a:rPr>
              <a:t>expressão</a:t>
            </a:r>
            <a:endParaRPr sz="2800"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latin typeface="Rockwell"/>
                <a:ea typeface="Rockwell"/>
                <a:cs typeface="Rockwell"/>
                <a:sym typeface="Rockwell"/>
              </a:rPr>
              <a:t>cooperação</a:t>
            </a:r>
            <a:endParaRPr sz="2800"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Rockwell"/>
              <a:ea typeface="Rockwell"/>
              <a:cs typeface="Rockwell"/>
              <a:sym typeface="Rockwel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latin typeface="Rockwell"/>
                <a:ea typeface="Rockwell"/>
                <a:cs typeface="Rockwell"/>
                <a:sym typeface="Rockwell"/>
              </a:rPr>
              <a:t>e por fim, o que precisamos para </a:t>
            </a:r>
            <a:r>
              <a:rPr lang="pt-BR" sz="2800" u="sng">
                <a:solidFill>
                  <a:schemeClr val="hlink"/>
                </a:solidFill>
                <a:latin typeface="Rockwell"/>
                <a:ea typeface="Rockwell"/>
                <a:cs typeface="Rockwell"/>
                <a:sym typeface="Rockwell"/>
                <a:hlinkClick r:id="rId3"/>
              </a:rPr>
              <a:t>prosseguir: confiança</a:t>
            </a:r>
            <a:endParaRPr sz="2800"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7"/>
          <p:cNvSpPr txBox="1">
            <a:spLocks noGrp="1"/>
          </p:cNvSpPr>
          <p:nvPr>
            <p:ph type="title"/>
          </p:nvPr>
        </p:nvSpPr>
        <p:spPr>
          <a:xfrm>
            <a:off x="805800" y="1608300"/>
            <a:ext cx="3509700" cy="32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650" tIns="294650" rIns="294650" bIns="29465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pt-BR"/>
              <a:t>Referências e Inspirações </a:t>
            </a:r>
            <a:endParaRPr/>
          </a:p>
        </p:txBody>
      </p:sp>
      <p:pic>
        <p:nvPicPr>
          <p:cNvPr id="652" name="Google Shape;652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2833" y="146460"/>
            <a:ext cx="1964010" cy="264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8067" y="107850"/>
            <a:ext cx="1748343" cy="272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8767" y="3356280"/>
            <a:ext cx="2040663" cy="259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75100" y="3204660"/>
            <a:ext cx="1859312" cy="259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44200" y="182880"/>
            <a:ext cx="1687980" cy="1865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8"/>
          <p:cNvSpPr txBox="1">
            <a:spLocks noGrp="1"/>
          </p:cNvSpPr>
          <p:nvPr>
            <p:ph type="title"/>
          </p:nvPr>
        </p:nvSpPr>
        <p:spPr>
          <a:xfrm>
            <a:off x="805800" y="1608300"/>
            <a:ext cx="3509700" cy="32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650" tIns="294650" rIns="294650" bIns="29465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pt-BR"/>
              <a:t>Referências SME</a:t>
            </a:r>
            <a:endParaRPr/>
          </a:p>
        </p:txBody>
      </p:sp>
      <p:pic>
        <p:nvPicPr>
          <p:cNvPr id="663" name="Google Shape;663;p6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150" y="805300"/>
            <a:ext cx="3207699" cy="4139849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8"/>
          <p:cNvSpPr txBox="1"/>
          <p:nvPr/>
        </p:nvSpPr>
        <p:spPr>
          <a:xfrm>
            <a:off x="1741700" y="5787000"/>
            <a:ext cx="921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5"/>
              </a:rPr>
              <a:t>https://educacao.sme.prefeitura.sp.gov.br/educacao-integral/materiais/</a:t>
            </a:r>
            <a:r>
              <a:rPr lang="pt-BR"/>
              <a:t> </a:t>
            </a:r>
            <a:endParaRPr/>
          </a:p>
        </p:txBody>
      </p:sp>
      <p:pic>
        <p:nvPicPr>
          <p:cNvPr id="665" name="Google Shape;665;p6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7325" y="254082"/>
            <a:ext cx="2180850" cy="279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68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61025" y="3429000"/>
            <a:ext cx="2180850" cy="286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sp>
        <p:nvSpPr>
          <p:cNvPr id="673" name="Google Shape;673;p69"/>
          <p:cNvSpPr txBox="1"/>
          <p:nvPr/>
        </p:nvSpPr>
        <p:spPr>
          <a:xfrm>
            <a:off x="1205903" y="1701413"/>
            <a:ext cx="8406900" cy="44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10490" algn="l" rtl="0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None/>
            </a:pP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674" name="Google Shape;674;p69"/>
          <p:cNvSpPr/>
          <p:nvPr/>
        </p:nvSpPr>
        <p:spPr>
          <a:xfrm>
            <a:off x="10027138" y="6488668"/>
            <a:ext cx="157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675" name="Google Shape;675;p69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800" cy="1822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Propostas inspiradoras </a:t>
            </a:r>
            <a:endParaRPr/>
          </a:p>
        </p:txBody>
      </p:sp>
      <p:sp>
        <p:nvSpPr>
          <p:cNvPr id="676" name="Google Shape;676;p69"/>
          <p:cNvSpPr txBox="1">
            <a:spLocks noGrp="1"/>
          </p:cNvSpPr>
          <p:nvPr>
            <p:ph type="body" idx="1"/>
          </p:nvPr>
        </p:nvSpPr>
        <p:spPr>
          <a:xfrm>
            <a:off x="2015067" y="3846051"/>
            <a:ext cx="8158800" cy="95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pic>
        <p:nvPicPr>
          <p:cNvPr id="683" name="Google Shape;683;p70" descr="Trecho da palestra &quot;O ato de educar: conectando bibliotecas e comunidades&quot; realizada durante o 8º Seminário Biblioteca Viva.&#10;INSCREVA-SE: https://bit.ly/2pNwZLK&#10;&#10;Contato: siseb@spleituras.org &#10;SisEB: http://siseb.sp.gov.br/&#10;Facebook: https://www.facebook.com/sisebsp/ &#10;Seminário Biblioteca Viva: http://bibliotecaviva.org.br/" title="Para educar uma criança é preciso uma aldeia inteira | Tião Roch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50" y="132400"/>
            <a:ext cx="11721241" cy="65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sp>
        <p:nvSpPr>
          <p:cNvPr id="235" name="Google Shape;235;p26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6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37" name="Google Shape;237;p26"/>
          <p:cNvSpPr/>
          <p:nvPr/>
        </p:nvSpPr>
        <p:spPr>
          <a:xfrm>
            <a:off x="758757" y="753209"/>
            <a:ext cx="2719549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810805" y="753209"/>
            <a:ext cx="103370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Escola é...</a:t>
            </a:r>
            <a:endParaRPr/>
          </a:p>
        </p:txBody>
      </p:sp>
      <p:sp>
        <p:nvSpPr>
          <p:cNvPr id="239" name="Google Shape;239;p26"/>
          <p:cNvSpPr txBox="1"/>
          <p:nvPr/>
        </p:nvSpPr>
        <p:spPr>
          <a:xfrm>
            <a:off x="5033970" y="725617"/>
            <a:ext cx="6113928" cy="6073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Escola é… </a:t>
            </a:r>
            <a:r>
              <a:rPr lang="pt-BR" sz="1800" b="1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o lugar onde se faz amigos</a:t>
            </a: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 não se trata só de prédios, salas, quadros, programas, horários, conceitos...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Escola é, sobretudo, </a:t>
            </a:r>
            <a:r>
              <a:rPr lang="pt-BR" sz="1800" b="1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gente</a:t>
            </a: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, gente que trabalha, que estuda, que se alegra, se conhece, se estima.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O diretor é gente, o coordenador é gente, o professor é gente, o aluno é gente, </a:t>
            </a:r>
            <a:r>
              <a:rPr lang="pt-BR" sz="1800" b="1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cada funcionário é gente</a:t>
            </a: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E a escola será cada vez melhor na medida em que cada um se comporte como colega, amigo, irmão.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Nada de ´ilha cercada de gente por todos os lados´.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Nada de conviver com as pessoas e depois descobrir que não tem amizade a ninguém.  Nada de ser como o tijolo que forma a parede, indiferente, frio, só.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Importante na escola não é só estudar, não é só trabalhar, </a:t>
            </a:r>
            <a:r>
              <a:rPr lang="pt-BR" sz="1800" b="1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é também criar laços de amizade</a:t>
            </a: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, é criar </a:t>
            </a:r>
            <a:r>
              <a:rPr lang="pt-BR" sz="1800" b="1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ambiente de camaradagem</a:t>
            </a: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, é </a:t>
            </a:r>
            <a:r>
              <a:rPr lang="pt-BR" sz="1800" b="1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conviver</a:t>
            </a: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, é se ´amarrar nela´!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Ora, é lógico... numa escola assim vai ser fácil </a:t>
            </a:r>
            <a:r>
              <a:rPr lang="pt-BR" sz="1800" b="1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estudar, trabalhar, crescer, fazer amigos, educar-se, ser feliz</a:t>
            </a:r>
            <a:r>
              <a:rPr lang="pt-BR" sz="1800" b="0" i="0" u="none" strike="noStrik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40" name="Google Shape;24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2088" y="2254250"/>
            <a:ext cx="2260600" cy="23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7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sp>
        <p:nvSpPr>
          <p:cNvPr id="689" name="Google Shape;689;p71"/>
          <p:cNvSpPr txBox="1"/>
          <p:nvPr/>
        </p:nvSpPr>
        <p:spPr>
          <a:xfrm>
            <a:off x="1169127" y="1542600"/>
            <a:ext cx="10053000" cy="47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71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691" name="Google Shape;691;p71"/>
          <p:cNvSpPr txBox="1"/>
          <p:nvPr/>
        </p:nvSpPr>
        <p:spPr>
          <a:xfrm>
            <a:off x="1278075" y="2690325"/>
            <a:ext cx="9803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b="1" u="sng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https://premioterritorios.institutotomieohtake.org.br/escolas-premiadas/</a:t>
            </a:r>
            <a:r>
              <a:rPr lang="pt-BR" sz="2900" b="1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sz="2900" b="1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692" name="Google Shape;692;p71"/>
          <p:cNvSpPr txBox="1"/>
          <p:nvPr/>
        </p:nvSpPr>
        <p:spPr>
          <a:xfrm>
            <a:off x="1340425" y="1028700"/>
            <a:ext cx="988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Explorar as experiências relatadas do Prêmio Territórios </a:t>
            </a:r>
            <a:endParaRPr sz="2400">
              <a:solidFill>
                <a:srgbClr val="C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  <p:sp>
        <p:nvSpPr>
          <p:cNvPr id="698" name="Google Shape;698;p72"/>
          <p:cNvSpPr txBox="1"/>
          <p:nvPr/>
        </p:nvSpPr>
        <p:spPr>
          <a:xfrm>
            <a:off x="1148862" y="1466951"/>
            <a:ext cx="8424985" cy="4722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r>
              <a:rPr lang="pt-BR" sz="28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699" name="Google Shape;699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81070" y="709155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72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701" name="Google Shape;701;p72"/>
          <p:cNvSpPr txBox="1">
            <a:spLocks noGrp="1"/>
          </p:cNvSpPr>
          <p:nvPr>
            <p:ph type="title"/>
          </p:nvPr>
        </p:nvSpPr>
        <p:spPr>
          <a:xfrm>
            <a:off x="1295400" y="1698927"/>
            <a:ext cx="9609600" cy="1527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Próximos passos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sp>
        <p:nvSpPr>
          <p:cNvPr id="707" name="Google Shape;707;p73"/>
          <p:cNvSpPr txBox="1"/>
          <p:nvPr/>
        </p:nvSpPr>
        <p:spPr>
          <a:xfrm>
            <a:off x="1246649" y="1608173"/>
            <a:ext cx="879229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Encontro 2: Construção participativa da atuação do educador em tempo integral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1. Revisão dos conceitos e reflexões do primeiro encontro com base nas produções e ideias discutidas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2. Desenvolvimento de estratégias pedagógicas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Discussão e chuva de ideias para desenvolver estratégias pedagógicas que envolvam diretamente 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crianças e que favoreçam o diálogo.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Utilização do Mentimeter para coletar e organizar ideias.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sp>
        <p:nvSpPr>
          <p:cNvPr id="713" name="Google Shape;713;p74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714" name="Google Shape;714;p74"/>
          <p:cNvSpPr txBox="1"/>
          <p:nvPr/>
        </p:nvSpPr>
        <p:spPr>
          <a:xfrm>
            <a:off x="1227015" y="928710"/>
            <a:ext cx="8417169" cy="269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</a:pPr>
            <a:endParaRPr sz="40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15" name="Google Shape;715;p74"/>
          <p:cNvSpPr txBox="1"/>
          <p:nvPr/>
        </p:nvSpPr>
        <p:spPr>
          <a:xfrm>
            <a:off x="778881" y="610136"/>
            <a:ext cx="10186200" cy="52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3. Utilização de diferentes linguagens e espaços do ambiente escolar e Território Educativo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As Cem linguagens da criança e as possibilidades de atuação dos educadores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Discussão sobre como diferentes espaços podem ser utilizados para promover a educação integral.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Atividade prática de planejamento de atividades educacionais em diferentes espaços da escola e do</a:t>
            </a:r>
            <a:r>
              <a:rPr lang="pt-BR" sz="1500"/>
              <a:t> </a:t>
            </a: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território educativo.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 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4. Fortalecendo a parceria entre os profissionais da educação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Discussão sobre a importância da colaboração e parceria entre os profissionais da educação para a</a:t>
            </a:r>
            <a:r>
              <a:rPr lang="pt-BR" sz="1500"/>
              <a:t> </a:t>
            </a: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implementação da educação integral.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Utilização do formulário para coletar ideias sobre como fortalecer essas parcerias.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5. Mural de possibilidades no Padlet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Os participantes serão convidados a compartilhar suas ideias e propostas de atuação em um mural</a:t>
            </a:r>
            <a:r>
              <a:rPr lang="pt-BR" sz="1500"/>
              <a:t> </a:t>
            </a: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virtual no Padlet.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Discussão e reflexão coletiva sobre as propostas compartilhadas.</a:t>
            </a:r>
            <a:endParaRPr sz="15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● Avaliação final do curso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1174552" y="544057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Quem sou eu?</a:t>
            </a:r>
            <a:endParaRPr/>
          </a:p>
        </p:txBody>
      </p:sp>
      <p:sp>
        <p:nvSpPr>
          <p:cNvPr id="247" name="Google Shape;247;p27"/>
          <p:cNvSpPr txBox="1">
            <a:spLocks noGrp="1"/>
          </p:cNvSpPr>
          <p:nvPr>
            <p:ph type="body" idx="1"/>
          </p:nvPr>
        </p:nvSpPr>
        <p:spPr>
          <a:xfrm>
            <a:off x="1174551" y="1847857"/>
            <a:ext cx="9601200" cy="331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/>
              <a:t>Quem sou eu?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/>
              <a:t>Onde trabalho?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/>
              <a:t>Me procuram sempre para…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BR"/>
              <a:t>Eu procuro sempre alguém que… </a:t>
            </a:r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sp>
        <p:nvSpPr>
          <p:cNvPr id="249" name="Google Shape;249;p27"/>
          <p:cNvSpPr txBox="1"/>
          <p:nvPr/>
        </p:nvSpPr>
        <p:spPr>
          <a:xfrm>
            <a:off x="2628400" y="5709950"/>
            <a:ext cx="731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https://padlet.com/maryandrioli/quemsomos</a:t>
            </a:r>
            <a:r>
              <a:rPr lang="pt-BR"/>
              <a:t>  </a:t>
            </a:r>
            <a:endParaRPr/>
          </a:p>
        </p:txBody>
      </p:sp>
      <p:pic>
        <p:nvPicPr>
          <p:cNvPr id="250" name="Google Shape;2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175" y="1847850"/>
            <a:ext cx="2580749" cy="24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/>
          <p:cNvPicPr preferRelativeResize="0"/>
          <p:nvPr/>
        </p:nvPicPr>
        <p:blipFill rotWithShape="1">
          <a:blip r:embed="rId5">
            <a:alphaModFix/>
          </a:blip>
          <a:srcRect l="28824" t="11855" r="35562"/>
          <a:stretch/>
        </p:blipFill>
        <p:spPr>
          <a:xfrm>
            <a:off x="9050675" y="406512"/>
            <a:ext cx="2580748" cy="604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258" name="Google Shape;258;p28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8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60" name="Google Shape;260;p28"/>
          <p:cNvSpPr/>
          <p:nvPr/>
        </p:nvSpPr>
        <p:spPr>
          <a:xfrm>
            <a:off x="758757" y="753209"/>
            <a:ext cx="2719549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758755" y="873834"/>
            <a:ext cx="10337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Somos únicos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Só eu sou eu</a:t>
            </a:r>
            <a:endParaRPr/>
          </a:p>
        </p:txBody>
      </p:sp>
      <p:sp>
        <p:nvSpPr>
          <p:cNvPr id="262" name="Google Shape;262;p28"/>
          <p:cNvSpPr txBox="1"/>
          <p:nvPr/>
        </p:nvSpPr>
        <p:spPr>
          <a:xfrm>
            <a:off x="5033970" y="725617"/>
            <a:ext cx="61139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63" name="Google Shape;263;p28"/>
          <p:cNvSpPr txBox="1"/>
          <p:nvPr/>
        </p:nvSpPr>
        <p:spPr>
          <a:xfrm>
            <a:off x="5616853" y="609600"/>
            <a:ext cx="7086709" cy="630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Só eu sou eu, só eu sou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Além de mim não tem ninguém que seja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Só eu sou eu, só eu sou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Além de mim não tem ninguém que seja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Tem muita gente tão bonita nessa terra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Nas minhas contas são sete bilhões mais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Tem Ronaldinhos e rainhas da Inglaterra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Mas nada disso muda que só eu sou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Só eu sou eu, só eu sou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Além de mim não tem ninguém que seja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Só eu sou eu, só eu sou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Além de mim não tem ninguém que seja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Vem cá, menina, vem brincar comigo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Que outra criatura igual jamais nasceu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Vem cá, menino, vamos lá, juntinhos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800" b="0" i="0" u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Ainda bem que a gente é você e eu</a:t>
            </a:r>
            <a:endParaRPr sz="1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b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64" name="Google Shape;264;p28" descr="Só Eu Sou Eu - faixa nº 12 do CD &quot;De Graça&quot; do músico Marcelo Jeneci.&#10;----------------------------&#10;Curta - https://www.facebook.com/MarceloJeneci?fref=ts&#10;----------------------------&#10;&#10;Tem muita gente muito linda nessa terra&#10;Nas minhas contas são sete bilhões&#10;Mais eu&#10;&#10;Tem Ronaldinhos e rainhas da Inglaterra&#10;Mas nada disso muda que só eu sou eu&#10;&#10;Só eu sou eu&#10;Só eu sou eu&#10;Além de mim não tem ninguém que seja eu&#10;&#10;Vem cá, menina&#10;Vem brincar comigo&#10;Que outra criatura igual jamais nasceu&#10;Vem cá, garota&#10;Vamos lá, juntinhos&#10;Ainda bem que a gente é&#10;Você e eu&#10;&#10;Você e eu&#10;Você e eu&#10;E cada um é cada um&#10;E cada eu&#10;&#10;----------------------------&#10;Letra: Marcelo Jeneci e Arthur Nestrovski&#10;Voz, Gambit e Harpsichord: Marcelo Jeneci&#10;Bateria: Thiago Calderano&#10;Marimba e Percussões: Regis Damasceno e Samuel Fraga&#10;Guitarra: Isabel Lenza&#10;Baixo Synth: Wagner Barbosa&#10;Prato de Ataque: Kassin" title="Só Eu Sou Eu - Marcelo Jeneci | De Graça - 20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350" y="2074100"/>
            <a:ext cx="3048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6525" y="4165925"/>
            <a:ext cx="1543050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272" name="Google Shape;272;p29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74" name="Google Shape;274;p29"/>
          <p:cNvSpPr/>
          <p:nvPr/>
        </p:nvSpPr>
        <p:spPr>
          <a:xfrm>
            <a:off x="758757" y="753209"/>
            <a:ext cx="10839273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75" name="Google Shape;275;p29"/>
          <p:cNvSpPr txBox="1"/>
          <p:nvPr/>
        </p:nvSpPr>
        <p:spPr>
          <a:xfrm>
            <a:off x="810805" y="753209"/>
            <a:ext cx="103370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Escola é feita de gente</a:t>
            </a:r>
            <a:endParaRPr/>
          </a:p>
        </p:txBody>
      </p:sp>
      <p:sp>
        <p:nvSpPr>
          <p:cNvPr id="276" name="Google Shape;276;p29"/>
          <p:cNvSpPr txBox="1"/>
          <p:nvPr/>
        </p:nvSpPr>
        <p:spPr>
          <a:xfrm>
            <a:off x="1148861" y="1719548"/>
            <a:ext cx="7467599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gente de diferentes tamanhos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com diferentes cabelos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diferentes cor de pele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que tem diferentes jeitos de fazer as mesmas coisas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que gosta de coisas diferentes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800" b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pt-BR" sz="2800" b="1" i="0" u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rPr>
              <a:t>escola é um espaço de diversidade</a:t>
            </a:r>
            <a:endParaRPr sz="2800" b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283" name="Google Shape;283;p30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0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85" name="Google Shape;285;p30"/>
          <p:cNvSpPr/>
          <p:nvPr/>
        </p:nvSpPr>
        <p:spPr>
          <a:xfrm>
            <a:off x="758757" y="753209"/>
            <a:ext cx="10839273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86" name="Google Shape;286;p30"/>
          <p:cNvSpPr txBox="1"/>
          <p:nvPr/>
        </p:nvSpPr>
        <p:spPr>
          <a:xfrm>
            <a:off x="810805" y="753209"/>
            <a:ext cx="103370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Quando a escola é de vidro</a:t>
            </a:r>
            <a:endParaRPr/>
          </a:p>
        </p:txBody>
      </p:sp>
      <p:pic>
        <p:nvPicPr>
          <p:cNvPr id="287" name="Google Shape;28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3837" y="1701948"/>
            <a:ext cx="7124326" cy="4215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gânico">
  <a:themeElements>
    <a:clrScheme name="Amarelo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3499</Words>
  <Application>Microsoft Office PowerPoint</Application>
  <PresentationFormat>Widescreen</PresentationFormat>
  <Paragraphs>506</Paragraphs>
  <Slides>53</Slides>
  <Notes>53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64" baseType="lpstr">
      <vt:lpstr>Arial</vt:lpstr>
      <vt:lpstr>Rockwell</vt:lpstr>
      <vt:lpstr>Rokkitt</vt:lpstr>
      <vt:lpstr>Roboto</vt:lpstr>
      <vt:lpstr>Noto Sans Symbols</vt:lpstr>
      <vt:lpstr>Calibri</vt:lpstr>
      <vt:lpstr>Impact</vt:lpstr>
      <vt:lpstr>Century Gothic</vt:lpstr>
      <vt:lpstr>Lato</vt:lpstr>
      <vt:lpstr>Garamond</vt:lpstr>
      <vt:lpstr>Orgânico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Quem sou eu?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 Estratégias para escuta ativa e observação para compreensão da realidade </vt:lpstr>
      <vt:lpstr>Indicadores de qualidade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INÉDITO VIÁVEL </vt:lpstr>
      <vt:lpstr>Apresentação do PowerPoint</vt:lpstr>
      <vt:lpstr>Apresentação do PowerPoint</vt:lpstr>
      <vt:lpstr>Apresentação do PowerPoint</vt:lpstr>
      <vt:lpstr>Para inspirar: dispositivos pedagógicos da Escola da Ponte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Falamos sobre educação integral e humanista</vt:lpstr>
      <vt:lpstr>Referências e Inspirações </vt:lpstr>
      <vt:lpstr>Referências SME</vt:lpstr>
      <vt:lpstr>Propostas inspiradoras </vt:lpstr>
      <vt:lpstr>Apresentação do PowerPoint</vt:lpstr>
      <vt:lpstr>Apresentação do PowerPoint</vt:lpstr>
      <vt:lpstr>Próximos passos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Luiza Lembo Ribeiro</dc:creator>
  <cp:lastModifiedBy>SINPEEM.EDU</cp:lastModifiedBy>
  <cp:revision>1</cp:revision>
  <dcterms:modified xsi:type="dcterms:W3CDTF">2023-07-13T15:54:07Z</dcterms:modified>
</cp:coreProperties>
</file>