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0"/>
  </p:notesMasterIdLst>
  <p:sldIdLst>
    <p:sldId id="256" r:id="rId2"/>
    <p:sldId id="270" r:id="rId3"/>
    <p:sldId id="258" r:id="rId4"/>
    <p:sldId id="259" r:id="rId5"/>
    <p:sldId id="260" r:id="rId6"/>
    <p:sldId id="261" r:id="rId7"/>
    <p:sldId id="265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B859-164B-43CF-9165-F5DC084A915E}" type="datetimeFigureOut">
              <a:rPr lang="pt-BR" smtClean="0"/>
              <a:t>10/03/2023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197C-9061-4A54-8489-A9931E25D3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1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22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1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7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belosloiros.com.br/duvidas-sobre-cabelos/pergunta-da-leitora-por-que-a-violeta-genciana-nao-funciona-em-meu-cabel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kern="1800" dirty="0">
                <a:solidFill>
                  <a:srgbClr val="FF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CURSO EaD</a:t>
            </a:r>
          </a:p>
        </p:txBody>
      </p:sp>
      <p:pic>
        <p:nvPicPr>
          <p:cNvPr id="3" name="Imagem 2" descr="Pessoa de cabelo comprido sorrindo&#10;&#10;Descrição gerada automaticamente">
            <a:extLst>
              <a:ext uri="{FF2B5EF4-FFF2-40B4-BE49-F238E27FC236}">
                <a16:creationId xmlns:a16="http://schemas.microsoft.com/office/drawing/2014/main" id="{7E4B0CFF-EC32-A831-B776-75E42954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710" y="2268167"/>
            <a:ext cx="1925435" cy="252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0FE38E-59EC-C4CF-2714-E4DF4CCDE88A}"/>
              </a:ext>
            </a:extLst>
          </p:cNvPr>
          <p:cNvSpPr txBox="1"/>
          <p:nvPr/>
        </p:nvSpPr>
        <p:spPr>
          <a:xfrm>
            <a:off x="5609044" y="3807682"/>
            <a:ext cx="3756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Sulamita Jesus de Assunção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Psicóloga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Mestra em Ciências Sociais – PUC-SP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4C09E8D-38C3-0B34-D93C-88F0C2A0506B}"/>
              </a:ext>
            </a:extLst>
          </p:cNvPr>
          <p:cNvSpPr txBox="1"/>
          <p:nvPr/>
        </p:nvSpPr>
        <p:spPr>
          <a:xfrm>
            <a:off x="4873145" y="2579267"/>
            <a:ext cx="481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eminário: </a:t>
            </a:r>
            <a:r>
              <a:rPr lang="pt-BR" b="1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RAÇA, CLASSE E GÊNERO: INTERSECCIONALIDADES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7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F458E5-150C-C8F3-C26A-55065B1A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5F47C92-8ADE-6CDF-FE6A-8C03E8DB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33259"/>
            <a:ext cx="9601196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As mentiras da colonização: “Viver sem conhecer o passado é andar no escuro”</a:t>
            </a:r>
          </a:p>
        </p:txBody>
      </p:sp>
      <p:pic>
        <p:nvPicPr>
          <p:cNvPr id="7" name="Google Shape;115;p15" descr="Foto em preto e branco com texto preto sobre fundo branco&#10;&#10;Descrição gerada automaticamente">
            <a:extLst>
              <a:ext uri="{FF2B5EF4-FFF2-40B4-BE49-F238E27FC236}">
                <a16:creationId xmlns:a16="http://schemas.microsoft.com/office/drawing/2014/main" id="{CD56C2F6-0D01-4308-C74B-8D2BC208E6B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960007" y="1695033"/>
            <a:ext cx="6836803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4A2720F-C3C3-B3DB-341C-83F13F1A5689}"/>
              </a:ext>
            </a:extLst>
          </p:cNvPr>
          <p:cNvSpPr txBox="1"/>
          <p:nvPr/>
        </p:nvSpPr>
        <p:spPr>
          <a:xfrm>
            <a:off x="7893807" y="2556710"/>
            <a:ext cx="2731442" cy="1137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Jaime Lauriano,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5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Terra </a:t>
            </a:r>
            <a:r>
              <a:rPr lang="pt-BR" sz="15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brasilis</a:t>
            </a:r>
            <a:r>
              <a:rPr lang="pt-BR" sz="15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: invasão, </a:t>
            </a:r>
            <a:r>
              <a:rPr lang="pt-BR" sz="1500" dirty="0" err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etnocídio</a:t>
            </a:r>
            <a:r>
              <a:rPr lang="pt-BR" sz="15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e apropriação cultural, 2015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A80D5E-661D-649E-252F-CC51B6190720}"/>
              </a:ext>
            </a:extLst>
          </p:cNvPr>
          <p:cNvSpPr txBox="1"/>
          <p:nvPr/>
        </p:nvSpPr>
        <p:spPr>
          <a:xfrm>
            <a:off x="8430689" y="3999033"/>
            <a:ext cx="2194560" cy="166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i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Qual sua percepção sobre esta obra, considerando as imagens e as palavras?</a:t>
            </a:r>
          </a:p>
        </p:txBody>
      </p:sp>
    </p:spTree>
    <p:extLst>
      <p:ext uri="{BB962C8B-B14F-4D97-AF65-F5344CB8AC3E}">
        <p14:creationId xmlns:p14="http://schemas.microsoft.com/office/powerpoint/2010/main" val="175211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36430" y="753209"/>
            <a:ext cx="8284308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eu não sou uma mulher?</a:t>
            </a:r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Espaço Reservado para Conteúdo 5">
            <a:extLst>
              <a:ext uri="{FF2B5EF4-FFF2-40B4-BE49-F238E27FC236}">
                <a16:creationId xmlns:a16="http://schemas.microsoft.com/office/drawing/2014/main" id="{CE31A827-1C64-865E-8F16-1BD6D5CF26BD}"/>
              </a:ext>
            </a:extLst>
          </p:cNvPr>
          <p:cNvSpPr txBox="1">
            <a:spLocks/>
          </p:cNvSpPr>
          <p:nvPr/>
        </p:nvSpPr>
        <p:spPr>
          <a:xfrm>
            <a:off x="5688222" y="1602459"/>
            <a:ext cx="4190425" cy="4158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1714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1714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/>
              <a:buNone/>
            </a:pP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eu não sou uma mulher?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homem diz que as mulheres necessitam da ajuda dos homens para subirem nas carruagens, cruzar as ruas, e que devem ter o melhor lugar em todas as partes. Mas a mim ninguém me ajuda a subir em carruagens, nem deixam o melhor lugar. Por acaso, eu não sou uma mulher? Olhem-me! Olhem meus braços! Eu arei e plantei e colhi e nenhum homem era melhor do que eu! E por acaso eu não sou uma mulher? [...] tive treze filhos e os vi serem vendidos como escravos e enquanto eu chorava com a dor de uma mãe, ninguém além de Jesus me ouvia! E por acaso eu não sou uma mulher? (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Sojourner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 algn="ctr">
              <a:buFont typeface="Arial"/>
              <a:buNone/>
            </a:pP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Convenção Nacional dos Direitos das mulheres em Akron, Nova York, em 1852</a:t>
            </a:r>
          </a:p>
        </p:txBody>
      </p:sp>
      <p:pic>
        <p:nvPicPr>
          <p:cNvPr id="9" name="Imagem 8" descr="Texto, Linha do tempo&#10;&#10;Descrição gerada automaticamente">
            <a:extLst>
              <a:ext uri="{FF2B5EF4-FFF2-40B4-BE49-F238E27FC236}">
                <a16:creationId xmlns:a16="http://schemas.microsoft.com/office/drawing/2014/main" id="{487DAF23-D162-9823-6957-B48C154B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675" y="1449489"/>
            <a:ext cx="446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168E223-F721-4319-918E-3FEA2A2108A8}"/>
              </a:ext>
            </a:extLst>
          </p:cNvPr>
          <p:cNvSpPr txBox="1">
            <a:spLocks/>
          </p:cNvSpPr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48861" y="745821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6B2506-F751-38DD-30E7-FE4BD249CBE5}"/>
              </a:ext>
            </a:extLst>
          </p:cNvPr>
          <p:cNvSpPr txBox="1"/>
          <p:nvPr/>
        </p:nvSpPr>
        <p:spPr>
          <a:xfrm>
            <a:off x="1065083" y="1397268"/>
            <a:ext cx="61163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discurso de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Sojourner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denuncia que os aspectos de fragilidade e docilidade conferidos ao gênero feminino, ainda que sejam negativos e façam parte da normativa hierárquica e dicotômica sobre masculino/feminino, é uma concepção que não era, e ainda hoje não é, emprestada às mulheres negras e lésbicas negras. O ponto, porém, não é reivindicar para nós essa noção hegemônica de gênero, mas sim refletir que essa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categoria é colonial, e não diz respeito à opressão de gênero que tantas outras mulheres vivenciam.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A3EB394-406C-DBEB-3554-64D19716531F}"/>
              </a:ext>
            </a:extLst>
          </p:cNvPr>
          <p:cNvSpPr txBox="1"/>
          <p:nvPr/>
        </p:nvSpPr>
        <p:spPr>
          <a:xfrm>
            <a:off x="1065083" y="3493485"/>
            <a:ext cx="61163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exemplo, podemos pensar no debate para as questões de mudanças nas leis em favor do direito das mulheres ao próprio corpo ou para votar e trabalhar, que privilegiavam as mulheres brancas, e em paralelo a população negra e indígena,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especialmente as mulheres já trabalhavam e eram exploradas há alguns séculos.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mesmo tempo percebemos que sua sexualidade e gênero eram inexistentes, se não fosse para reprodução e exploração sexual. Para as negras, a reserva se limitava a serem tratadas como pedaços de carne sem denominação, valor ou humanidade, disponíveis não só para o estupro, mas para o chicote e lucro conseguido com a venda dos seus filhos e seu trabalho pesado (DAVIS, 2016).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06299D3-734A-163D-D2DA-56E23867BC6B}"/>
              </a:ext>
            </a:extLst>
          </p:cNvPr>
          <p:cNvSpPr txBox="1"/>
          <p:nvPr/>
        </p:nvSpPr>
        <p:spPr>
          <a:xfrm>
            <a:off x="7257366" y="1785325"/>
            <a:ext cx="25196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escravidão significou e ainda significa a redução do humano à condição de mercadoria, produto de alto valor, utilizado para a produção e exploração. A mineração, lavoura, construção e manutenção de povoados incipientes, cidades e habitações de europeus e seus descendentes, estão entre as principais atividades que eram realizadas pelos escravizados em um contexto de violência e exploração extrema, destacando-se a exportação sistemática de riquezas e seus frutos que serviria de base para a instalação e consolidação do capitalismo nos territórios brancos (WERNECK, 2005, p. 30, tradução nossa). 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58E606A0-5A8E-5ABF-833F-85FBCFB5C85B}"/>
              </a:ext>
            </a:extLst>
          </p:cNvPr>
          <p:cNvSpPr txBox="1">
            <a:spLocks/>
          </p:cNvSpPr>
          <p:nvPr/>
        </p:nvSpPr>
        <p:spPr>
          <a:xfrm>
            <a:off x="716358" y="768024"/>
            <a:ext cx="9601196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Categoria Universal de mulher</a:t>
            </a:r>
          </a:p>
        </p:txBody>
      </p:sp>
    </p:spTree>
    <p:extLst>
      <p:ext uri="{BB962C8B-B14F-4D97-AF65-F5344CB8AC3E}">
        <p14:creationId xmlns:p14="http://schemas.microsoft.com/office/powerpoint/2010/main" val="40598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8" y="753209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A93A36-67EA-4D9C-8FC0-74DBF2EA7721}"/>
              </a:ext>
            </a:extLst>
          </p:cNvPr>
          <p:cNvSpPr txBox="1">
            <a:spLocks/>
          </p:cNvSpPr>
          <p:nvPr/>
        </p:nvSpPr>
        <p:spPr>
          <a:xfrm>
            <a:off x="1148861" y="1828128"/>
            <a:ext cx="8307755" cy="39630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D205EC-BD54-8D69-CEA4-3AE1B184A908}"/>
              </a:ext>
            </a:extLst>
          </p:cNvPr>
          <p:cNvSpPr txBox="1"/>
          <p:nvPr/>
        </p:nvSpPr>
        <p:spPr>
          <a:xfrm>
            <a:off x="1524000" y="1685898"/>
            <a:ext cx="73253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ponto não é invalidar a luta pelos direitos individuais, pois reconhecemos sua importância, mas refletir que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mulheres têm diferentes experiências, realidades e necessidades que precisam ser discutidas e vistas.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como Jurema Werneck (2010) aponta, as desigualdades das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mulheres negras têm origem em sua desumanização e redução à condição de mercadoria.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Nesse sentido, é importante retomar que o mesmo processo colonizatório que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investiu na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racialização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(os) negras (os) e indígenas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definindo quem era humano e não humano, como forma de domínio e sujeição das (os) colonizadas (os) para exploração capitalista (QUIJANO, 2005), apoiou 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sexismo e a heterossexualidade em bases históricas semelhantes.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Bases que repousam na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crença de noções ideológicas de inferioridade e de superioridade de um grupo sobre o outro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hooks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1989 apud BAIRROS, 1995)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id="{F24EF268-5C0E-E02F-F51F-1298452F81D8}"/>
              </a:ext>
            </a:extLst>
          </p:cNvPr>
          <p:cNvSpPr txBox="1">
            <a:spLocks/>
          </p:cNvSpPr>
          <p:nvPr/>
        </p:nvSpPr>
        <p:spPr>
          <a:xfrm>
            <a:off x="716358" y="768024"/>
            <a:ext cx="9601196" cy="5078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Diferentes experiências, realidades e necessidades </a:t>
            </a:r>
          </a:p>
        </p:txBody>
      </p:sp>
    </p:spTree>
    <p:extLst>
      <p:ext uri="{BB962C8B-B14F-4D97-AF65-F5344CB8AC3E}">
        <p14:creationId xmlns:p14="http://schemas.microsoft.com/office/powerpoint/2010/main" val="109605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05903" y="1701413"/>
            <a:ext cx="8407021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Multiplicidade das experiências das mulheres</a:t>
            </a:r>
            <a:endParaRPr lang="pt-BR" sz="26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88A485-2327-E631-3444-DBE4A6C75AED}"/>
              </a:ext>
            </a:extLst>
          </p:cNvPr>
          <p:cNvSpPr txBox="1"/>
          <p:nvPr/>
        </p:nvSpPr>
        <p:spPr>
          <a:xfrm>
            <a:off x="1141046" y="1568860"/>
            <a:ext cx="61163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Desta maneira, o feminismo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negro inscreve a multiplicidade das experiências das mulheres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ultrapassa os significados da luta racial centrado na cor (BRAH, 2006). “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Estruturas de classe, racismo, gênero e sexualidade não podem ser tratadas como ‘variáveis independentes’ porque a opressão de cada uma está inscrita dentro da outra – é constituída pela outra e é constitutiva dela”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(BRAH, 2006, p. 351).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69070C-1774-4FB7-8DAC-413208CC291F}"/>
              </a:ext>
            </a:extLst>
          </p:cNvPr>
          <p:cNvSpPr txBox="1"/>
          <p:nvPr/>
        </p:nvSpPr>
        <p:spPr>
          <a:xfrm>
            <a:off x="1141046" y="3695604"/>
            <a:ext cx="6116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mesmo modo, algumas das perspectivas utilizadas a partir dos feminismos negros e que discutem sobre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colonialidade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 que seja fundamental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isolar os marcadores sociais em categorias separáveis, mas sim buscar compreender a opressão das mulheres por meio dos processos combinados de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racialização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colonização, exploração capitalista e heterossexualismo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superar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colonialidade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gênero (LUGONES, 2008).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B3430D5-2FA0-E8E2-9EF6-5DFDB43B77A1}"/>
              </a:ext>
            </a:extLst>
          </p:cNvPr>
          <p:cNvSpPr txBox="1"/>
          <p:nvPr/>
        </p:nvSpPr>
        <p:spPr>
          <a:xfrm>
            <a:off x="7375571" y="1899257"/>
            <a:ext cx="2607841" cy="401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proposta é romper com a visão tradicional de lidar com as questões de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colonialidade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raça, classe, sexualidade e de gênero separadamente, como se fossem categorias mutuamente excludentes. Esses marcadores são inseparáveis porque, se isolados um do outro, não é possível enxergar as diferentes formas de violências e desigualdades. A cegueira epistemológica da modernidade é que reside na organização homogênea, atômica e separável dessas categorias (LUGONES, 2014).</a:t>
            </a:r>
          </a:p>
        </p:txBody>
      </p:sp>
    </p:spTree>
    <p:extLst>
      <p:ext uri="{BB962C8B-B14F-4D97-AF65-F5344CB8AC3E}">
        <p14:creationId xmlns:p14="http://schemas.microsoft.com/office/powerpoint/2010/main" val="15611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17" y="791735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314FDB69-469B-43B6-856B-289210734EDC}"/>
              </a:ext>
            </a:extLst>
          </p:cNvPr>
          <p:cNvSpPr txBox="1">
            <a:spLocks/>
          </p:cNvSpPr>
          <p:nvPr/>
        </p:nvSpPr>
        <p:spPr>
          <a:xfrm>
            <a:off x="1175406" y="1632984"/>
            <a:ext cx="8335917" cy="443957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discriminatórios que se cruzam</a:t>
            </a:r>
            <a:endParaRPr lang="pt-BR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BE2A4A-2E3F-B467-12E0-82D5C9ACD85D}"/>
              </a:ext>
            </a:extLst>
          </p:cNvPr>
          <p:cNvSpPr txBox="1"/>
          <p:nvPr/>
        </p:nvSpPr>
        <p:spPr>
          <a:xfrm>
            <a:off x="2570480" y="1782395"/>
            <a:ext cx="61163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luta das mulheres negras e lésbicas negras na América Latina não se trata de uma simples inclusão de classe, raça e sexualidade nas temáticas e mesas feministas. Essa luta pertence à mudança de toda uma estrutura social que foi construída ao longo da nossa história, da qual algumas mulheres ainda vivem na base.</a:t>
            </a:r>
          </a:p>
        </p:txBody>
      </p:sp>
    </p:spTree>
    <p:extLst>
      <p:ext uri="{BB962C8B-B14F-4D97-AF65-F5344CB8AC3E}">
        <p14:creationId xmlns:p14="http://schemas.microsoft.com/office/powerpoint/2010/main" val="120115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17" y="791735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314FDB69-469B-43B6-856B-289210734EDC}"/>
              </a:ext>
            </a:extLst>
          </p:cNvPr>
          <p:cNvSpPr txBox="1">
            <a:spLocks/>
          </p:cNvSpPr>
          <p:nvPr/>
        </p:nvSpPr>
        <p:spPr>
          <a:xfrm>
            <a:off x="1175406" y="1632984"/>
            <a:ext cx="8335917" cy="443957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Dúvidas</a:t>
            </a:r>
            <a:endParaRPr lang="pt-BR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 descr="Forma">
            <a:extLst>
              <a:ext uri="{FF2B5EF4-FFF2-40B4-BE49-F238E27FC236}">
                <a16:creationId xmlns:a16="http://schemas.microsoft.com/office/drawing/2014/main" id="{5ED25613-7440-0544-981B-69999E1EE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87524" y="1632984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0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675</TotalTime>
  <Words>1056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</vt:lpstr>
      <vt:lpstr>Impact</vt:lpstr>
      <vt:lpstr>Open Sans</vt:lpstr>
      <vt:lpstr>Times New Roman</vt:lpstr>
      <vt:lpstr>Orgânico</vt:lpstr>
      <vt:lpstr>Apresentação do PowerPoint</vt:lpstr>
      <vt:lpstr>As mentiras da colonização: “Viver sem conhecer o passado é andar no escuro”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sulamita jesus de assunção</cp:lastModifiedBy>
  <cp:revision>44</cp:revision>
  <dcterms:created xsi:type="dcterms:W3CDTF">2022-02-14T14:33:20Z</dcterms:created>
  <dcterms:modified xsi:type="dcterms:W3CDTF">2023-03-11T03:05:53Z</dcterms:modified>
</cp:coreProperties>
</file>