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19"/>
  </p:notesMasterIdLst>
  <p:sldIdLst>
    <p:sldId id="256" r:id="rId2"/>
    <p:sldId id="273" r:id="rId3"/>
    <p:sldId id="274" r:id="rId4"/>
    <p:sldId id="275" r:id="rId5"/>
    <p:sldId id="257" r:id="rId6"/>
    <p:sldId id="258" r:id="rId7"/>
    <p:sldId id="260" r:id="rId8"/>
    <p:sldId id="261" r:id="rId9"/>
    <p:sldId id="265" r:id="rId10"/>
    <p:sldId id="262" r:id="rId11"/>
    <p:sldId id="263" r:id="rId12"/>
    <p:sldId id="267" r:id="rId13"/>
    <p:sldId id="269" r:id="rId14"/>
    <p:sldId id="270" r:id="rId15"/>
    <p:sldId id="271" r:id="rId16"/>
    <p:sldId id="272" r:id="rId17"/>
    <p:sldId id="26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DCA943-AE7E-43C6-8050-B8546BE33050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9DDF49A3-5000-4DBE-A6CA-796EE5553BB6}">
      <dgm:prSet phldrT="[Texto]"/>
      <dgm:spPr/>
      <dgm:t>
        <a:bodyPr/>
        <a:lstStyle/>
        <a:p>
          <a:r>
            <a:rPr lang="pt-BR" dirty="0"/>
            <a:t>Raiva</a:t>
          </a:r>
        </a:p>
      </dgm:t>
    </dgm:pt>
    <dgm:pt modelId="{29464CBA-23ED-46B2-88C1-C628878BEF2A}" type="parTrans" cxnId="{AB59761F-148C-4710-A7BE-B072363A5924}">
      <dgm:prSet/>
      <dgm:spPr/>
      <dgm:t>
        <a:bodyPr/>
        <a:lstStyle/>
        <a:p>
          <a:endParaRPr lang="pt-BR"/>
        </a:p>
      </dgm:t>
    </dgm:pt>
    <dgm:pt modelId="{79E0BCB4-36B8-4E5A-880B-F6C0B0BF46FC}" type="sibTrans" cxnId="{AB59761F-148C-4710-A7BE-B072363A5924}">
      <dgm:prSet/>
      <dgm:spPr/>
      <dgm:t>
        <a:bodyPr/>
        <a:lstStyle/>
        <a:p>
          <a:endParaRPr lang="pt-BR"/>
        </a:p>
      </dgm:t>
    </dgm:pt>
    <dgm:pt modelId="{B9AD0605-AC8B-4BFA-8ED9-7A9D939CB314}">
      <dgm:prSet phldrT="[Texto]"/>
      <dgm:spPr/>
      <dgm:t>
        <a:bodyPr/>
        <a:lstStyle/>
        <a:p>
          <a:r>
            <a:rPr lang="pt-BR" dirty="0"/>
            <a:t>Medo</a:t>
          </a:r>
        </a:p>
      </dgm:t>
    </dgm:pt>
    <dgm:pt modelId="{357863CA-B142-47CD-87AA-24EE63D12620}" type="parTrans" cxnId="{0869A06C-D5F3-4D85-ACCC-A9784E69E8F2}">
      <dgm:prSet/>
      <dgm:spPr/>
      <dgm:t>
        <a:bodyPr/>
        <a:lstStyle/>
        <a:p>
          <a:endParaRPr lang="pt-BR"/>
        </a:p>
      </dgm:t>
    </dgm:pt>
    <dgm:pt modelId="{41EF5224-1307-442E-ABED-A4DA8EF3EDF3}" type="sibTrans" cxnId="{0869A06C-D5F3-4D85-ACCC-A9784E69E8F2}">
      <dgm:prSet/>
      <dgm:spPr/>
      <dgm:t>
        <a:bodyPr/>
        <a:lstStyle/>
        <a:p>
          <a:endParaRPr lang="pt-BR"/>
        </a:p>
      </dgm:t>
    </dgm:pt>
    <dgm:pt modelId="{9AC29623-6FCC-4611-9085-8297750F2374}">
      <dgm:prSet phldrT="[Texto]"/>
      <dgm:spPr/>
      <dgm:t>
        <a:bodyPr/>
        <a:lstStyle/>
        <a:p>
          <a:r>
            <a:rPr lang="pt-BR" dirty="0"/>
            <a:t>Culpa</a:t>
          </a:r>
        </a:p>
      </dgm:t>
    </dgm:pt>
    <dgm:pt modelId="{4535EFDF-D831-4347-ACB3-7B856DF05F07}" type="parTrans" cxnId="{AAE30F59-704F-40A2-8EDB-CA9900C5AEDE}">
      <dgm:prSet/>
      <dgm:spPr/>
      <dgm:t>
        <a:bodyPr/>
        <a:lstStyle/>
        <a:p>
          <a:endParaRPr lang="pt-BR"/>
        </a:p>
      </dgm:t>
    </dgm:pt>
    <dgm:pt modelId="{344F8777-B006-4CFF-A60E-2F219ECB384A}" type="sibTrans" cxnId="{AAE30F59-704F-40A2-8EDB-CA9900C5AEDE}">
      <dgm:prSet/>
      <dgm:spPr/>
      <dgm:t>
        <a:bodyPr/>
        <a:lstStyle/>
        <a:p>
          <a:endParaRPr lang="pt-BR"/>
        </a:p>
      </dgm:t>
    </dgm:pt>
    <dgm:pt modelId="{F95308B9-22A6-4DF1-B395-F4D9B5F271C3}">
      <dgm:prSet phldrT="[Texto]"/>
      <dgm:spPr/>
      <dgm:t>
        <a:bodyPr/>
        <a:lstStyle/>
        <a:p>
          <a:r>
            <a:rPr lang="pt-BR" dirty="0"/>
            <a:t>O que você está sentindo agora?</a:t>
          </a:r>
        </a:p>
      </dgm:t>
    </dgm:pt>
    <dgm:pt modelId="{43A8FAD3-F048-4279-8B91-87C182E4D730}" type="sibTrans" cxnId="{EC0F5D64-482D-4DAC-BE7E-9C75701AFFEA}">
      <dgm:prSet/>
      <dgm:spPr/>
      <dgm:t>
        <a:bodyPr/>
        <a:lstStyle/>
        <a:p>
          <a:endParaRPr lang="pt-BR"/>
        </a:p>
      </dgm:t>
    </dgm:pt>
    <dgm:pt modelId="{1A4047E9-8E3B-416C-B90A-E2B491924FE6}" type="parTrans" cxnId="{EC0F5D64-482D-4DAC-BE7E-9C75701AFFEA}">
      <dgm:prSet/>
      <dgm:spPr/>
      <dgm:t>
        <a:bodyPr/>
        <a:lstStyle/>
        <a:p>
          <a:endParaRPr lang="pt-BR"/>
        </a:p>
      </dgm:t>
    </dgm:pt>
    <dgm:pt modelId="{A7082C8D-C9B5-4141-B459-AAD92E56A6A1}" type="pres">
      <dgm:prSet presAssocID="{F4DCA943-AE7E-43C6-8050-B8546BE33050}" presName="composite" presStyleCnt="0">
        <dgm:presLayoutVars>
          <dgm:chMax val="1"/>
          <dgm:dir/>
          <dgm:resizeHandles val="exact"/>
        </dgm:presLayoutVars>
      </dgm:prSet>
      <dgm:spPr/>
    </dgm:pt>
    <dgm:pt modelId="{CA2D2B08-C948-46E2-AD37-5C3E7ACF615B}" type="pres">
      <dgm:prSet presAssocID="{F95308B9-22A6-4DF1-B395-F4D9B5F271C3}" presName="roof" presStyleLbl="dkBgShp" presStyleIdx="0" presStyleCnt="2" custLinFactNeighborX="3295" custLinFactNeighborY="2512"/>
      <dgm:spPr/>
    </dgm:pt>
    <dgm:pt modelId="{C5041CBC-DCE3-4617-8AAF-555AAC018CAF}" type="pres">
      <dgm:prSet presAssocID="{F95308B9-22A6-4DF1-B395-F4D9B5F271C3}" presName="pillars" presStyleCnt="0"/>
      <dgm:spPr/>
    </dgm:pt>
    <dgm:pt modelId="{0228B868-B2A3-47E8-ACEC-224C65782AB4}" type="pres">
      <dgm:prSet presAssocID="{F95308B9-22A6-4DF1-B395-F4D9B5F271C3}" presName="pillar1" presStyleLbl="node1" presStyleIdx="0" presStyleCnt="3">
        <dgm:presLayoutVars>
          <dgm:bulletEnabled val="1"/>
        </dgm:presLayoutVars>
      </dgm:prSet>
      <dgm:spPr/>
    </dgm:pt>
    <dgm:pt modelId="{B1D32BBC-610C-48C1-BE75-13941E501488}" type="pres">
      <dgm:prSet presAssocID="{B9AD0605-AC8B-4BFA-8ED9-7A9D939CB314}" presName="pillarX" presStyleLbl="node1" presStyleIdx="1" presStyleCnt="3">
        <dgm:presLayoutVars>
          <dgm:bulletEnabled val="1"/>
        </dgm:presLayoutVars>
      </dgm:prSet>
      <dgm:spPr/>
    </dgm:pt>
    <dgm:pt modelId="{F8B00F1E-92E6-459B-8B4E-82D3053C4798}" type="pres">
      <dgm:prSet presAssocID="{9AC29623-6FCC-4611-9085-8297750F2374}" presName="pillarX" presStyleLbl="node1" presStyleIdx="2" presStyleCnt="3">
        <dgm:presLayoutVars>
          <dgm:bulletEnabled val="1"/>
        </dgm:presLayoutVars>
      </dgm:prSet>
      <dgm:spPr/>
    </dgm:pt>
    <dgm:pt modelId="{FA3A57B0-1197-47DD-95B4-E2A71A1DEA8F}" type="pres">
      <dgm:prSet presAssocID="{F95308B9-22A6-4DF1-B395-F4D9B5F271C3}" presName="base" presStyleLbl="dkBgShp" presStyleIdx="1" presStyleCnt="2"/>
      <dgm:spPr/>
    </dgm:pt>
  </dgm:ptLst>
  <dgm:cxnLst>
    <dgm:cxn modelId="{47F2DB08-B7A3-4DA7-BA14-1911A53B33CD}" type="presOf" srcId="{F95308B9-22A6-4DF1-B395-F4D9B5F271C3}" destId="{CA2D2B08-C948-46E2-AD37-5C3E7ACF615B}" srcOrd="0" destOrd="0" presId="urn:microsoft.com/office/officeart/2005/8/layout/hList3"/>
    <dgm:cxn modelId="{AB59761F-148C-4710-A7BE-B072363A5924}" srcId="{F95308B9-22A6-4DF1-B395-F4D9B5F271C3}" destId="{9DDF49A3-5000-4DBE-A6CA-796EE5553BB6}" srcOrd="0" destOrd="0" parTransId="{29464CBA-23ED-46B2-88C1-C628878BEF2A}" sibTransId="{79E0BCB4-36B8-4E5A-880B-F6C0B0BF46FC}"/>
    <dgm:cxn modelId="{EC0F5D64-482D-4DAC-BE7E-9C75701AFFEA}" srcId="{F4DCA943-AE7E-43C6-8050-B8546BE33050}" destId="{F95308B9-22A6-4DF1-B395-F4D9B5F271C3}" srcOrd="0" destOrd="0" parTransId="{1A4047E9-8E3B-416C-B90A-E2B491924FE6}" sibTransId="{43A8FAD3-F048-4279-8B91-87C182E4D730}"/>
    <dgm:cxn modelId="{E1D16D65-0A4A-4B84-AD89-2E13A1A82EF1}" type="presOf" srcId="{B9AD0605-AC8B-4BFA-8ED9-7A9D939CB314}" destId="{B1D32BBC-610C-48C1-BE75-13941E501488}" srcOrd="0" destOrd="0" presId="urn:microsoft.com/office/officeart/2005/8/layout/hList3"/>
    <dgm:cxn modelId="{0869A06C-D5F3-4D85-ACCC-A9784E69E8F2}" srcId="{F95308B9-22A6-4DF1-B395-F4D9B5F271C3}" destId="{B9AD0605-AC8B-4BFA-8ED9-7A9D939CB314}" srcOrd="1" destOrd="0" parTransId="{357863CA-B142-47CD-87AA-24EE63D12620}" sibTransId="{41EF5224-1307-442E-ABED-A4DA8EF3EDF3}"/>
    <dgm:cxn modelId="{AAE30F59-704F-40A2-8EDB-CA9900C5AEDE}" srcId="{F95308B9-22A6-4DF1-B395-F4D9B5F271C3}" destId="{9AC29623-6FCC-4611-9085-8297750F2374}" srcOrd="2" destOrd="0" parTransId="{4535EFDF-D831-4347-ACB3-7B856DF05F07}" sibTransId="{344F8777-B006-4CFF-A60E-2F219ECB384A}"/>
    <dgm:cxn modelId="{B04DCABE-A709-498B-AE39-EE9061FA9CCA}" type="presOf" srcId="{9DDF49A3-5000-4DBE-A6CA-796EE5553BB6}" destId="{0228B868-B2A3-47E8-ACEC-224C65782AB4}" srcOrd="0" destOrd="0" presId="urn:microsoft.com/office/officeart/2005/8/layout/hList3"/>
    <dgm:cxn modelId="{335056E2-0CB2-4896-BA8A-DD30F56ADF69}" type="presOf" srcId="{9AC29623-6FCC-4611-9085-8297750F2374}" destId="{F8B00F1E-92E6-459B-8B4E-82D3053C4798}" srcOrd="0" destOrd="0" presId="urn:microsoft.com/office/officeart/2005/8/layout/hList3"/>
    <dgm:cxn modelId="{30AC01E7-F536-4D32-9EC3-9B44982B46EF}" type="presOf" srcId="{F4DCA943-AE7E-43C6-8050-B8546BE33050}" destId="{A7082C8D-C9B5-4141-B459-AAD92E56A6A1}" srcOrd="0" destOrd="0" presId="urn:microsoft.com/office/officeart/2005/8/layout/hList3"/>
    <dgm:cxn modelId="{B364295C-F64E-4C3A-BCFE-521209F7C038}" type="presParOf" srcId="{A7082C8D-C9B5-4141-B459-AAD92E56A6A1}" destId="{CA2D2B08-C948-46E2-AD37-5C3E7ACF615B}" srcOrd="0" destOrd="0" presId="urn:microsoft.com/office/officeart/2005/8/layout/hList3"/>
    <dgm:cxn modelId="{D5722D90-42ED-4E8E-AD89-DA664B86944A}" type="presParOf" srcId="{A7082C8D-C9B5-4141-B459-AAD92E56A6A1}" destId="{C5041CBC-DCE3-4617-8AAF-555AAC018CAF}" srcOrd="1" destOrd="0" presId="urn:microsoft.com/office/officeart/2005/8/layout/hList3"/>
    <dgm:cxn modelId="{9FB6B0B1-3367-4C3D-B362-98FC6C7AF088}" type="presParOf" srcId="{C5041CBC-DCE3-4617-8AAF-555AAC018CAF}" destId="{0228B868-B2A3-47E8-ACEC-224C65782AB4}" srcOrd="0" destOrd="0" presId="urn:microsoft.com/office/officeart/2005/8/layout/hList3"/>
    <dgm:cxn modelId="{02DC2842-7ED6-4FEA-BCD3-3ACAD5DF493B}" type="presParOf" srcId="{C5041CBC-DCE3-4617-8AAF-555AAC018CAF}" destId="{B1D32BBC-610C-48C1-BE75-13941E501488}" srcOrd="1" destOrd="0" presId="urn:microsoft.com/office/officeart/2005/8/layout/hList3"/>
    <dgm:cxn modelId="{533A1F9A-C16A-45BE-A306-0CC3A5B4EAD1}" type="presParOf" srcId="{C5041CBC-DCE3-4617-8AAF-555AAC018CAF}" destId="{F8B00F1E-92E6-459B-8B4E-82D3053C4798}" srcOrd="2" destOrd="0" presId="urn:microsoft.com/office/officeart/2005/8/layout/hList3"/>
    <dgm:cxn modelId="{7B49323A-44AD-4896-BCCA-B4D8BBE7DA30}" type="presParOf" srcId="{A7082C8D-C9B5-4141-B459-AAD92E56A6A1}" destId="{FA3A57B0-1197-47DD-95B4-E2A71A1DEA8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D2B08-C948-46E2-AD37-5C3E7ACF615B}">
      <dsp:nvSpPr>
        <dsp:cNvPr id="0" name=""/>
        <dsp:cNvSpPr/>
      </dsp:nvSpPr>
      <dsp:spPr>
        <a:xfrm>
          <a:off x="0" y="35541"/>
          <a:ext cx="8288120" cy="1414866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900" kern="1200" dirty="0"/>
            <a:t>O que você está sentindo agora?</a:t>
          </a:r>
        </a:p>
      </dsp:txBody>
      <dsp:txXfrm>
        <a:off x="0" y="35541"/>
        <a:ext cx="8288120" cy="1414866"/>
      </dsp:txXfrm>
    </dsp:sp>
    <dsp:sp modelId="{0228B868-B2A3-47E8-ACEC-224C65782AB4}">
      <dsp:nvSpPr>
        <dsp:cNvPr id="0" name=""/>
        <dsp:cNvSpPr/>
      </dsp:nvSpPr>
      <dsp:spPr>
        <a:xfrm>
          <a:off x="4046" y="1414866"/>
          <a:ext cx="2760008" cy="29712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Raiva</a:t>
          </a:r>
        </a:p>
      </dsp:txBody>
      <dsp:txXfrm>
        <a:off x="4046" y="1414866"/>
        <a:ext cx="2760008" cy="2971218"/>
      </dsp:txXfrm>
    </dsp:sp>
    <dsp:sp modelId="{B1D32BBC-610C-48C1-BE75-13941E501488}">
      <dsp:nvSpPr>
        <dsp:cNvPr id="0" name=""/>
        <dsp:cNvSpPr/>
      </dsp:nvSpPr>
      <dsp:spPr>
        <a:xfrm>
          <a:off x="2764055" y="1414866"/>
          <a:ext cx="2760008" cy="2971218"/>
        </a:xfrm>
        <a:prstGeom prst="rect">
          <a:avLst/>
        </a:prstGeom>
        <a:solidFill>
          <a:schemeClr val="accent5">
            <a:hueOff val="-341498"/>
            <a:satOff val="-29716"/>
            <a:lumOff val="-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Medo</a:t>
          </a:r>
        </a:p>
      </dsp:txBody>
      <dsp:txXfrm>
        <a:off x="2764055" y="1414866"/>
        <a:ext cx="2760008" cy="2971218"/>
      </dsp:txXfrm>
    </dsp:sp>
    <dsp:sp modelId="{F8B00F1E-92E6-459B-8B4E-82D3053C4798}">
      <dsp:nvSpPr>
        <dsp:cNvPr id="0" name=""/>
        <dsp:cNvSpPr/>
      </dsp:nvSpPr>
      <dsp:spPr>
        <a:xfrm>
          <a:off x="5524064" y="1414866"/>
          <a:ext cx="2760008" cy="2971218"/>
        </a:xfrm>
        <a:prstGeom prst="rect">
          <a:avLst/>
        </a:prstGeom>
        <a:solidFill>
          <a:schemeClr val="accent5">
            <a:hueOff val="-682995"/>
            <a:satOff val="-59431"/>
            <a:lumOff val="-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Culpa</a:t>
          </a:r>
        </a:p>
      </dsp:txBody>
      <dsp:txXfrm>
        <a:off x="5524064" y="1414866"/>
        <a:ext cx="2760008" cy="2971218"/>
      </dsp:txXfrm>
    </dsp:sp>
    <dsp:sp modelId="{FA3A57B0-1197-47DD-95B4-E2A71A1DEA8F}">
      <dsp:nvSpPr>
        <dsp:cNvPr id="0" name=""/>
        <dsp:cNvSpPr/>
      </dsp:nvSpPr>
      <dsp:spPr>
        <a:xfrm>
          <a:off x="0" y="4386084"/>
          <a:ext cx="8288120" cy="330135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AB859-164B-43CF-9165-F5DC084A915E}" type="datetimeFigureOut">
              <a:rPr lang="pt-BR" smtClean="0"/>
              <a:t>10/03/2023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A197C-9061-4A54-8489-A9931E25D3A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611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A197C-9061-4A54-8489-A9931E25D3AE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722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A197C-9061-4A54-8489-A9931E25D3AE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684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0F59A01-40F6-44B9-A8B6-E663F12E1FEB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40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1860-C692-42DD-96D1-EBAE4F4A9CAB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2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3634-3942-4DA7-9F9B-A1F7B2EE32B2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724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5A54-5DFD-400C-AACF-E2DCACAC7157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704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DF5A-1FA6-4B90-A89E-990F731649AA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6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8754D-9933-4268-906D-A5FD1B109031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0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31F9-D182-41A2-87DD-5E3BE3E0F493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21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6A9DB-27D9-48E0-B8EB-6B3EE9FC3969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47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092B-99CD-48F8-AFA2-BC77D631D4B2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58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E336-350C-4EFE-9C7C-89BE22A2BCB6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8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8B13-42F0-4AF5-A6F8-CC3416C0A040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77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CFC3-8D4D-4C3C-B3D1-08C2734C35B3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7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3F4A7-C9A3-495A-9094-DA6BDB6CD0EF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66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B6740-87FD-475B-A96A-E80C7968B865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58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CAD6-6E58-4A76-9725-980D8D9BDBC4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00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97A1-8356-45F5-9433-E778EE676E8B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2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7C45-4281-4C9A-BACB-128DD629AD1E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7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23E4E0-3A0C-4373-9D33-6B2607B4F4E2}" type="datetime1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4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248" y="440388"/>
            <a:ext cx="1700787" cy="1682499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321169" y="680888"/>
            <a:ext cx="7541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kern="1800" dirty="0">
                <a:solidFill>
                  <a:srgbClr val="FF000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CURSO EaD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A08E60-779C-48EA-8225-F1AB9ACB2962}"/>
              </a:ext>
            </a:extLst>
          </p:cNvPr>
          <p:cNvSpPr txBox="1"/>
          <p:nvPr/>
        </p:nvSpPr>
        <p:spPr>
          <a:xfrm flipH="1">
            <a:off x="3152949" y="2302887"/>
            <a:ext cx="6104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 Homem cisgênero branco e as engrenagens de poder.”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A061CF-4BFC-4805-85F5-31717C484F55}"/>
              </a:ext>
            </a:extLst>
          </p:cNvPr>
          <p:cNvSpPr txBox="1"/>
          <p:nvPr/>
        </p:nvSpPr>
        <p:spPr>
          <a:xfrm flipH="1">
            <a:off x="3218263" y="4201886"/>
            <a:ext cx="6104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Psicólogo Felipe Gonçalves </a:t>
            </a:r>
            <a:b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CRP 06/124478</a:t>
            </a:r>
            <a:b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Instagram @psicofelipegoncalves</a:t>
            </a:r>
            <a:b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psicofelipegoncalves@gmail.com</a:t>
            </a:r>
          </a:p>
        </p:txBody>
      </p:sp>
    </p:spTree>
    <p:extLst>
      <p:ext uri="{BB962C8B-B14F-4D97-AF65-F5344CB8AC3E}">
        <p14:creationId xmlns:p14="http://schemas.microsoft.com/office/powerpoint/2010/main" val="326937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354DFBCA-82EA-46FD-AF1D-DDCB0716AB22}"/>
              </a:ext>
            </a:extLst>
          </p:cNvPr>
          <p:cNvSpPr txBox="1">
            <a:spLocks/>
          </p:cNvSpPr>
          <p:nvPr/>
        </p:nvSpPr>
        <p:spPr>
          <a:xfrm>
            <a:off x="1148862" y="1466951"/>
            <a:ext cx="8424985" cy="472283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pt-BR" dirty="0">
              <a:latin typeface="+mj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70" y="709155"/>
            <a:ext cx="1700787" cy="168249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48862" y="868527"/>
            <a:ext cx="8331200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0043102-C149-4AAD-991E-7B7E4B164AFE}"/>
              </a:ext>
            </a:extLst>
          </p:cNvPr>
          <p:cNvSpPr txBox="1"/>
          <p:nvPr/>
        </p:nvSpPr>
        <p:spPr>
          <a:xfrm>
            <a:off x="1254573" y="1576529"/>
            <a:ext cx="861223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reconhecimento da herança escravocrata nas instituições e na história do país.</a:t>
            </a:r>
            <a:endParaRPr lang="pt-B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A longa transição de escrava a empregada doméstica">
            <a:extLst>
              <a:ext uri="{FF2B5EF4-FFF2-40B4-BE49-F238E27FC236}">
                <a16:creationId xmlns:a16="http://schemas.microsoft.com/office/drawing/2014/main" id="{237FB3BC-02C3-4567-AB4A-CBD586DE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2" y="2079625"/>
            <a:ext cx="83312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008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1176929" y="779493"/>
            <a:ext cx="8365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</a:t>
            </a:r>
            <a:endParaRPr lang="pt-BR" sz="32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C078ABC-0ECF-438E-805A-405A8A317BB9}"/>
              </a:ext>
            </a:extLst>
          </p:cNvPr>
          <p:cNvSpPr txBox="1">
            <a:spLocks/>
          </p:cNvSpPr>
          <p:nvPr/>
        </p:nvSpPr>
        <p:spPr>
          <a:xfrm>
            <a:off x="1176929" y="1448303"/>
            <a:ext cx="8365655" cy="4741481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32" y="779493"/>
            <a:ext cx="1700787" cy="168249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76928" y="894185"/>
            <a:ext cx="8365655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33EC4F-A272-4A35-87EF-C47F1083A7E4}"/>
              </a:ext>
            </a:extLst>
          </p:cNvPr>
          <p:cNvSpPr txBox="1"/>
          <p:nvPr/>
        </p:nvSpPr>
        <p:spPr>
          <a:xfrm>
            <a:off x="1094267" y="1620742"/>
            <a:ext cx="8448315" cy="136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Supremacia branca – relação de dominação de um grupo sobre outro, que assegura privilégios para um dos grupos e relega péssimas condições de trabalho, de vida, ou até a morte, para o outro. </a:t>
            </a:r>
            <a:r>
              <a:rPr lang="pt-BR" sz="1800" i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 pacto da branquitude, Cida Bento)</a:t>
            </a:r>
            <a:endParaRPr lang="pt-BR" sz="18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O que é necropolítica. E como se aplica à segurança pública no Brasil -  Ponte Jornalismo">
            <a:extLst>
              <a:ext uri="{FF2B5EF4-FFF2-40B4-BE49-F238E27FC236}">
                <a16:creationId xmlns:a16="http://schemas.microsoft.com/office/drawing/2014/main" id="{0AD2F40D-83E4-4E8A-B220-9E4ADF13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28" y="2678437"/>
            <a:ext cx="8365654" cy="35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5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32" y="779493"/>
            <a:ext cx="1700787" cy="1682499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169114" y="1542592"/>
            <a:ext cx="8365655" cy="470580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0"/>
              </a:spcBef>
              <a:buFont typeface="Arial"/>
              <a:buNone/>
            </a:pP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46649" y="789716"/>
            <a:ext cx="8288120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170" name="Picture 2" descr="Onde está o CENTRO do UNIVERSO? - YouTube">
            <a:extLst>
              <a:ext uri="{FF2B5EF4-FFF2-40B4-BE49-F238E27FC236}">
                <a16:creationId xmlns:a16="http://schemas.microsoft.com/office/drawing/2014/main" id="{68A10CFF-3D7A-42AE-91B7-772C7448A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50" y="1388140"/>
            <a:ext cx="8288120" cy="486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5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246649" y="771678"/>
            <a:ext cx="8288120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22" y="771678"/>
            <a:ext cx="1700787" cy="16824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3FF067-70F7-442E-8EF0-43C72E53FB79}"/>
              </a:ext>
            </a:extLst>
          </p:cNvPr>
          <p:cNvSpPr txBox="1"/>
          <p:nvPr/>
        </p:nvSpPr>
        <p:spPr>
          <a:xfrm>
            <a:off x="1160417" y="1612927"/>
            <a:ext cx="8374352" cy="4602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Segundo dados da Fundação Sistema Estadual de Análise de Dados (Seade) e do Departamento Intersindical de Estatística e Estudos Socioeconômicos (Dieese) </a:t>
            </a:r>
            <a:r>
              <a:rPr lang="pt-BR" sz="2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população negra trabalha duas horas a mais do que a branca, em qualquer parte do Brasil. </a:t>
            </a:r>
            <a:r>
              <a:rPr lang="pt-BR" sz="2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recentemente, em novembro de 2019, outra análise do Dieese indicou que </a:t>
            </a:r>
            <a:r>
              <a:rPr lang="pt-BR" sz="2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população negra trabalha mais e ganha menos em todos os estados do Brasil – a média é de 30% menos em comparação com os não negros, sendo as mulheres negras o grupo mais afetado, visto que trabalham quase o dobro do tempo para obter o salário de um homem branco.</a:t>
            </a:r>
            <a:endParaRPr lang="pt-BR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582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246649" y="771678"/>
            <a:ext cx="8288120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22" y="771678"/>
            <a:ext cx="1700787" cy="16824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3FF067-70F7-442E-8EF0-43C72E53FB79}"/>
              </a:ext>
            </a:extLst>
          </p:cNvPr>
          <p:cNvSpPr txBox="1"/>
          <p:nvPr/>
        </p:nvSpPr>
        <p:spPr>
          <a:xfrm>
            <a:off x="1160417" y="1612927"/>
            <a:ext cx="8374352" cy="4229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64% da população prisional é negra.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jovem negro é </a:t>
            </a:r>
            <a:r>
              <a:rPr lang="pt-BR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assassinado a cada 23 minutos, </a:t>
            </a:r>
            <a:r>
              <a:rPr lang="pt-BR" sz="2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caracterizando o que o movimento negro define como </a:t>
            </a:r>
            <a:r>
              <a:rPr lang="pt-BR" sz="2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“genocídio da população negra”. </a:t>
            </a: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5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500" i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 pacto da branquitude, Cida Bento)</a:t>
            </a:r>
            <a:endParaRPr lang="pt-BR" sz="15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5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5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30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246649" y="771678"/>
            <a:ext cx="8288120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22" y="771678"/>
            <a:ext cx="1700787" cy="16824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13FF067-70F7-442E-8EF0-43C72E53FB79}"/>
              </a:ext>
            </a:extLst>
          </p:cNvPr>
          <p:cNvSpPr txBox="1"/>
          <p:nvPr/>
        </p:nvSpPr>
        <p:spPr>
          <a:xfrm>
            <a:off x="1160417" y="1517881"/>
            <a:ext cx="8374352" cy="433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sistemático </a:t>
            </a:r>
            <a:r>
              <a:rPr lang="pt-BR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genocídio da população negra </a:t>
            </a: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vem representando essa política de morte que é, acima de tudo, um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ataque à democracia no Brasil, ao Estado democrático de direito, e é engendrado no interior das instituições que constituem a sociedade brasileira.</a:t>
            </a: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“Não são as pessoas individualmente que decidem que a violência é a resposta; são as instituições ao nosso redor que estão saturadas de violência”, nos ensina Ângela Davis.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Assim, são nas instituições públicas e privadas que precisamos incidir, debater perspectivas e valores orientadores, fazer diagnósticos e alterar normas, políticas e processos que estruturam as relações de dominação, em particular àquelas relacionadas à Branquitude.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246649" y="771678"/>
            <a:ext cx="8288120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22" y="771678"/>
            <a:ext cx="1700787" cy="1682499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4C45753-72B4-4409-82D4-EF85F7D3D6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2444060"/>
              </p:ext>
            </p:extLst>
          </p:nvPr>
        </p:nvGraphicFramePr>
        <p:xfrm>
          <a:off x="1246649" y="1370102"/>
          <a:ext cx="8288120" cy="4716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3546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32" y="779493"/>
            <a:ext cx="1700787" cy="168249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8B3F80CF-616B-4404-8838-0D51BFC7C843}"/>
              </a:ext>
            </a:extLst>
          </p:cNvPr>
          <p:cNvSpPr txBox="1">
            <a:spLocks/>
          </p:cNvSpPr>
          <p:nvPr/>
        </p:nvSpPr>
        <p:spPr>
          <a:xfrm>
            <a:off x="1227015" y="928710"/>
            <a:ext cx="8417169" cy="26917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6000"/>
              </a:lnSpc>
            </a:pPr>
            <a:endParaRPr lang="pt-BR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80C294-60B9-434B-A9C7-459D3D473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1" y="609600"/>
            <a:ext cx="327060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azon.com.br eBooks Kindle: Mulheres, raça e classe (Angela Davis), Davis,  Angela, Borges, Rosane, Candiani, Heci Regina">
            <a:extLst>
              <a:ext uri="{FF2B5EF4-FFF2-40B4-BE49-F238E27FC236}">
                <a16:creationId xmlns:a16="http://schemas.microsoft.com/office/drawing/2014/main" id="{E1FFAACA-5859-400E-8864-D5B007EB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34" y="609601"/>
            <a:ext cx="3467532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2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55" y="745821"/>
            <a:ext cx="1700787" cy="1682499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C267EBC0-EFDD-4956-96A4-962B8AC685DA}"/>
              </a:ext>
            </a:extLst>
          </p:cNvPr>
          <p:cNvSpPr txBox="1">
            <a:spLocks/>
          </p:cNvSpPr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</a:pPr>
            <a:endParaRPr lang="pt-BR" sz="24000" dirty="0"/>
          </a:p>
        </p:txBody>
      </p:sp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8B1089-B212-4BC6-B301-3EA99F33F78C}"/>
              </a:ext>
            </a:extLst>
          </p:cNvPr>
          <p:cNvSpPr txBox="1"/>
          <p:nvPr/>
        </p:nvSpPr>
        <p:spPr>
          <a:xfrm>
            <a:off x="1173474" y="3332930"/>
            <a:ext cx="84718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significa ser uma pessoa branca no Brasil?</a:t>
            </a:r>
          </a:p>
        </p:txBody>
      </p:sp>
    </p:spTree>
    <p:extLst>
      <p:ext uri="{BB962C8B-B14F-4D97-AF65-F5344CB8AC3E}">
        <p14:creationId xmlns:p14="http://schemas.microsoft.com/office/powerpoint/2010/main" val="421548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55" y="745821"/>
            <a:ext cx="1700787" cy="1682499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C267EBC0-EFDD-4956-96A4-962B8AC685DA}"/>
              </a:ext>
            </a:extLst>
          </p:cNvPr>
          <p:cNvSpPr txBox="1">
            <a:spLocks/>
          </p:cNvSpPr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02CAB2-3C04-4FD8-B9E3-168E918810D8}"/>
              </a:ext>
            </a:extLst>
          </p:cNvPr>
          <p:cNvSpPr txBox="1"/>
          <p:nvPr/>
        </p:nvSpPr>
        <p:spPr>
          <a:xfrm>
            <a:off x="1173474" y="3332930"/>
            <a:ext cx="84718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significa ser uma pessoa negra no Brasil?</a:t>
            </a:r>
          </a:p>
        </p:txBody>
      </p:sp>
    </p:spTree>
    <p:extLst>
      <p:ext uri="{BB962C8B-B14F-4D97-AF65-F5344CB8AC3E}">
        <p14:creationId xmlns:p14="http://schemas.microsoft.com/office/powerpoint/2010/main" val="180483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55" y="745821"/>
            <a:ext cx="1700787" cy="1682499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C267EBC0-EFDD-4956-96A4-962B8AC685DA}"/>
              </a:ext>
            </a:extLst>
          </p:cNvPr>
          <p:cNvSpPr txBox="1">
            <a:spLocks/>
          </p:cNvSpPr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D_BR apresenta_ Jogo do Privilégio Branco">
            <a:hlinkClick r:id="" action="ppaction://media"/>
            <a:extLst>
              <a:ext uri="{FF2B5EF4-FFF2-40B4-BE49-F238E27FC236}">
                <a16:creationId xmlns:a16="http://schemas.microsoft.com/office/drawing/2014/main" id="{8841373E-5396-4D08-A05A-FE0CBD718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903" y="1701413"/>
            <a:ext cx="8471877" cy="42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01" y="738006"/>
            <a:ext cx="1700787" cy="1682499"/>
          </a:xfrm>
          <a:prstGeom prst="rect">
            <a:avLst/>
          </a:prstGeom>
        </p:spPr>
      </p:pic>
      <p:sp>
        <p:nvSpPr>
          <p:cNvPr id="5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46649" y="789716"/>
            <a:ext cx="8381905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026" name="Picture 2" descr="Foto: Reprodução / Internet">
            <a:extLst>
              <a:ext uri="{FF2B5EF4-FFF2-40B4-BE49-F238E27FC236}">
                <a16:creationId xmlns:a16="http://schemas.microsoft.com/office/drawing/2014/main" id="{A72940D0-C1DE-4DE4-B5A6-968A5E0A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49" y="1388140"/>
            <a:ext cx="8381904" cy="486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12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55" y="745822"/>
            <a:ext cx="1700787" cy="1682499"/>
          </a:xfrm>
          <a:prstGeom prst="rect">
            <a:avLst/>
          </a:prstGeom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A37F39F5-EFA6-4D21-A675-BD7BE7181A79}"/>
              </a:ext>
            </a:extLst>
          </p:cNvPr>
          <p:cNvSpPr txBox="1">
            <a:spLocks/>
          </p:cNvSpPr>
          <p:nvPr/>
        </p:nvSpPr>
        <p:spPr>
          <a:xfrm>
            <a:off x="1156675" y="1587071"/>
            <a:ext cx="8542217" cy="457926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7" name="Retângulo 6"/>
          <p:cNvSpPr/>
          <p:nvPr/>
        </p:nvSpPr>
        <p:spPr>
          <a:xfrm>
            <a:off x="1336430" y="753209"/>
            <a:ext cx="8284308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050" name="Picture 2" descr="O Mito da Democracia Racial no Brasil - YouTube">
            <a:extLst>
              <a:ext uri="{FF2B5EF4-FFF2-40B4-BE49-F238E27FC236}">
                <a16:creationId xmlns:a16="http://schemas.microsoft.com/office/drawing/2014/main" id="{5A196916-019E-4F09-B6CD-FA050A642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5754" r="25250" b="28427"/>
          <a:stretch/>
        </p:blipFill>
        <p:spPr bwMode="auto">
          <a:xfrm>
            <a:off x="1336430" y="1445623"/>
            <a:ext cx="7193804" cy="48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848" y="753209"/>
            <a:ext cx="1700787" cy="1682499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C2A93A36-67EA-4D9C-8FC0-74DBF2EA7721}"/>
              </a:ext>
            </a:extLst>
          </p:cNvPr>
          <p:cNvSpPr txBox="1">
            <a:spLocks/>
          </p:cNvSpPr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t-BR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757EAB4-73B8-4666-B3CD-98515D69B2DB}"/>
              </a:ext>
            </a:extLst>
          </p:cNvPr>
          <p:cNvSpPr txBox="1"/>
          <p:nvPr/>
        </p:nvSpPr>
        <p:spPr>
          <a:xfrm>
            <a:off x="1066800" y="1828128"/>
            <a:ext cx="84718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Justificar as desigualdades a partir da ideia de mérito</a:t>
            </a:r>
          </a:p>
          <a:p>
            <a:pPr marL="285750" indent="-285750" algn="just">
              <a:buFontTx/>
              <a:buChar char="-"/>
            </a:pP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Conceito comum é o de um conjunto de habilidades intrínsecas a uma pessoa que despende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esforço individual</a:t>
            </a:r>
            <a:r>
              <a:rPr lang="pt-B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não estabelece nenhuma relação dessas “habilidades” com </a:t>
            </a:r>
            <a:r>
              <a:rPr lang="pt-BR" sz="20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t-B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história social do grupo a que ela pertence e com o contexto no qual está inserida.	</a:t>
            </a:r>
          </a:p>
          <a:p>
            <a:r>
              <a:rPr lang="pt-BR" sz="1500" i="1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 pacto da branquitude, Cida Bento)</a:t>
            </a:r>
            <a:endParaRPr lang="pt-BR" sz="15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Meritocracia: o que é, significado, no Brasil - Toda Matéria">
            <a:extLst>
              <a:ext uri="{FF2B5EF4-FFF2-40B4-BE49-F238E27FC236}">
                <a16:creationId xmlns:a16="http://schemas.microsoft.com/office/drawing/2014/main" id="{0B855DF5-10F1-4F29-89C3-04B850F6D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/>
          <a:stretch/>
        </p:blipFill>
        <p:spPr bwMode="auto">
          <a:xfrm>
            <a:off x="4798423" y="3204755"/>
            <a:ext cx="4822314" cy="304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5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55" y="745821"/>
            <a:ext cx="1700787" cy="1682499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C267EBC0-EFDD-4956-96A4-962B8AC685DA}"/>
              </a:ext>
            </a:extLst>
          </p:cNvPr>
          <p:cNvSpPr txBox="1">
            <a:spLocks/>
          </p:cNvSpPr>
          <p:nvPr/>
        </p:nvSpPr>
        <p:spPr>
          <a:xfrm>
            <a:off x="1205903" y="1701413"/>
            <a:ext cx="8407021" cy="441021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D8B1089-B212-4BC6-B301-3EA99F33F78C}"/>
              </a:ext>
            </a:extLst>
          </p:cNvPr>
          <p:cNvSpPr txBox="1"/>
          <p:nvPr/>
        </p:nvSpPr>
        <p:spPr>
          <a:xfrm>
            <a:off x="1141046" y="1863634"/>
            <a:ext cx="847187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Pacto narcísico da branquitude: Acordo não verbalizado de autopreservação que atende a interesses de determinados grupos e perpetua o poder de pessoas brancas. </a:t>
            </a:r>
          </a:p>
          <a:p>
            <a:pPr algn="ctr"/>
            <a:endParaRPr lang="pt-BR" sz="25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25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Cida Bento</a:t>
            </a:r>
            <a:endParaRPr lang="pt-BR" sz="25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2BBE70-C285-4C09-91AB-D065BDFDE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t="50414" r="19681" b="1994"/>
          <a:stretch/>
        </p:blipFill>
        <p:spPr bwMode="auto">
          <a:xfrm>
            <a:off x="8482149" y="2861922"/>
            <a:ext cx="2993493" cy="338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517" y="791735"/>
            <a:ext cx="1700787" cy="1682499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314FDB69-469B-43B6-856B-289210734EDC}"/>
              </a:ext>
            </a:extLst>
          </p:cNvPr>
          <p:cNvSpPr txBox="1">
            <a:spLocks/>
          </p:cNvSpPr>
          <p:nvPr/>
        </p:nvSpPr>
        <p:spPr>
          <a:xfrm>
            <a:off x="1175406" y="1632984"/>
            <a:ext cx="8335917" cy="443957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pt-B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www.sinpeem.com.br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098" name="Picture 2" descr="Nenhuma descrição de foto disponível.">
            <a:extLst>
              <a:ext uri="{FF2B5EF4-FFF2-40B4-BE49-F238E27FC236}">
                <a16:creationId xmlns:a16="http://schemas.microsoft.com/office/drawing/2014/main" id="{DB3C4906-12D7-4E6A-AB58-354F327A9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46" y="1351632"/>
            <a:ext cx="8471877" cy="48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1580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rgânico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296</TotalTime>
  <Words>589</Words>
  <Application>Microsoft Office PowerPoint</Application>
  <PresentationFormat>Widescreen</PresentationFormat>
  <Paragraphs>59</Paragraphs>
  <Slides>17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Impact</vt:lpstr>
      <vt:lpstr>Orgânico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das Graças de Souza Donegati</dc:creator>
  <cp:lastModifiedBy>SINPEEM.EDU</cp:lastModifiedBy>
  <cp:revision>62</cp:revision>
  <dcterms:created xsi:type="dcterms:W3CDTF">2022-02-14T14:33:20Z</dcterms:created>
  <dcterms:modified xsi:type="dcterms:W3CDTF">2023-03-10T18:29:29Z</dcterms:modified>
</cp:coreProperties>
</file>