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14"/>
  </p:notesMasterIdLst>
  <p:sldIdLst>
    <p:sldId id="256" r:id="rId2"/>
    <p:sldId id="257" r:id="rId3"/>
    <p:sldId id="258" r:id="rId4"/>
    <p:sldId id="259" r:id="rId5"/>
    <p:sldId id="260" r:id="rId6"/>
    <p:sldId id="261" r:id="rId7"/>
    <p:sldId id="262" r:id="rId8"/>
    <p:sldId id="263" r:id="rId9"/>
    <p:sldId id="267" r:id="rId10"/>
    <p:sldId id="269"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70" d="100"/>
          <a:sy n="70" d="100"/>
        </p:scale>
        <p:origin x="-61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AB859-164B-43CF-9165-F5DC084A915E}" type="datetimeFigureOut">
              <a:rPr lang="pt-BR" smtClean="0"/>
              <a:pPr/>
              <a:t>31/05/2022</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A197C-9061-4A54-8489-A9931E25D3AE}" type="slidenum">
              <a:rPr lang="pt-BR" smtClean="0"/>
              <a:pPr/>
              <a:t>‹nº›</a:t>
            </a:fld>
            <a:endParaRPr lang="pt-BR" dirty="0"/>
          </a:p>
        </p:txBody>
      </p:sp>
    </p:spTree>
    <p:extLst>
      <p:ext uri="{BB962C8B-B14F-4D97-AF65-F5344CB8AC3E}">
        <p14:creationId xmlns="" xmlns:p14="http://schemas.microsoft.com/office/powerpoint/2010/main" val="323611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AAA197C-9061-4A54-8489-A9931E25D3AE}" type="slidenum">
              <a:rPr lang="pt-BR" smtClean="0"/>
              <a:pPr/>
              <a:t>1</a:t>
            </a:fld>
            <a:endParaRPr lang="pt-BR" dirty="0"/>
          </a:p>
        </p:txBody>
      </p:sp>
    </p:spTree>
    <p:extLst>
      <p:ext uri="{BB962C8B-B14F-4D97-AF65-F5344CB8AC3E}">
        <p14:creationId xmlns="" xmlns:p14="http://schemas.microsoft.com/office/powerpoint/2010/main" val="211722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AAA197C-9061-4A54-8489-A9931E25D3AE}" type="slidenum">
              <a:rPr lang="pt-BR" smtClean="0"/>
              <a:pPr/>
              <a:t>2</a:t>
            </a:fld>
            <a:endParaRPr lang="pt-BR" dirty="0"/>
          </a:p>
        </p:txBody>
      </p:sp>
    </p:spTree>
    <p:extLst>
      <p:ext uri="{BB962C8B-B14F-4D97-AF65-F5344CB8AC3E}">
        <p14:creationId xmlns="" xmlns:p14="http://schemas.microsoft.com/office/powerpoint/2010/main" val="2896844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F59A01-40F6-44B9-A8B6-E663F12E1FEB}" type="datetime1">
              <a:rPr lang="en-US" smtClean="0"/>
              <a:pPr/>
              <a:t>5/31/2022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9340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0D4C1860-C692-42DD-96D1-EBAE4F4A9CAB}" type="datetime1">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44302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6873634-3942-4DA7-9F9B-A1F7B2EE32B2}"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9272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5885A54-5DFD-400C-AACF-E2DCACAC7157}"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57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CD88DF5A-1FA6-4B90-A89E-990F731649AA}"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5699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0F98754D-9933-4268-906D-A5FD1B109031}"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63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66A31F9-D182-41A2-87DD-5E3BE3E0F493}"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3021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66A9DB-27D9-48E0-B8EB-6B3EE9FC3969}"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7147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3C092B-99CD-48F8-AFA2-BC77D631D4B2}"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2858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57E336-350C-4EFE-9C7C-89BE22A2BCB6}"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35288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F928B13-42F0-4AF5-A6F8-CC3416C0A040}" type="datetime1">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8277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A3ECFC3-8D4D-4C3C-B3D1-08C2734C35B3}" type="datetime1">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6506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553F4A7-C9A3-495A-9094-DA6BDB6CD0EF}" type="datetime1">
              <a:rPr lang="en-US" smtClean="0"/>
              <a:pPr/>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3766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36B6740-87FD-475B-A96A-E80C7968B865}" type="datetime1">
              <a:rPr lang="en-US" smtClean="0"/>
              <a:pPr/>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9558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3CAD6-6E58-4A76-9725-980D8D9BDBC4}" type="datetime1">
              <a:rPr lang="en-US" smtClean="0"/>
              <a:pPr/>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27360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1B7197A1-8356-45F5-9433-E778EE676E8B}" type="datetime1">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8782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7B87C45-4281-4C9A-BACB-128DD629AD1E}" type="datetime1">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118177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23E4E0-3A0C-4373-9D33-6B2607B4F4E2}" type="datetime1">
              <a:rPr lang="en-US" smtClean="0"/>
              <a:pPr/>
              <a:t>5/31/2022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 xmlns:p14="http://schemas.microsoft.com/office/powerpoint/2010/main" val="31261471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pensador.com/autor/mario_quintan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38248" y="440388"/>
            <a:ext cx="1700787" cy="1682499"/>
          </a:xfrm>
          <a:prstGeom prst="rect">
            <a:avLst/>
          </a:prstGeom>
        </p:spPr>
      </p:pic>
      <p:sp>
        <p:nvSpPr>
          <p:cNvPr id="11" name="Retângulo 10"/>
          <p:cNvSpPr/>
          <p:nvPr/>
        </p:nvSpPr>
        <p:spPr>
          <a:xfrm>
            <a:off x="2321169" y="680888"/>
            <a:ext cx="7541846" cy="584775"/>
          </a:xfrm>
          <a:prstGeom prst="rect">
            <a:avLst/>
          </a:prstGeom>
        </p:spPr>
        <p:txBody>
          <a:bodyPr wrap="square">
            <a:spAutoFit/>
          </a:bodyPr>
          <a:lstStyle/>
          <a:p>
            <a:pPr algn="ctr"/>
            <a:r>
              <a:rPr lang="pt-BR" sz="3200" kern="1800" dirty="0">
                <a:solidFill>
                  <a:srgbClr val="FF0000"/>
                </a:solidFill>
                <a:latin typeface="Impact" panose="020B0806030902050204" pitchFamily="34" charset="0"/>
                <a:ea typeface="Times New Roman" panose="02020603050405020304" pitchFamily="18" charset="0"/>
              </a:rPr>
              <a:t>CURSO EaD</a:t>
            </a:r>
          </a:p>
        </p:txBody>
      </p:sp>
      <p:sp>
        <p:nvSpPr>
          <p:cNvPr id="14337" name="Rectangle 1"/>
          <p:cNvSpPr>
            <a:spLocks noChangeArrowheads="1"/>
          </p:cNvSpPr>
          <p:nvPr/>
        </p:nvSpPr>
        <p:spPr bwMode="auto">
          <a:xfrm>
            <a:off x="2692111" y="3177020"/>
            <a:ext cx="6623339"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pt-BR"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BNCC E CURR</a:t>
            </a:r>
            <a:r>
              <a:rPr kumimoji="0" lang="pt-BR" sz="15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CULO DA CIDADE: REFLEXÕES SOBRE AS POL</a:t>
            </a:r>
            <a:r>
              <a:rPr kumimoji="0" lang="pt-BR" sz="15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TICAS EDUCACIONAIS </a:t>
            </a:r>
          </a:p>
          <a:p>
            <a:pPr marL="0" marR="0" lvl="0" indent="0" algn="ctr" defTabSz="914400" rtl="0" eaLnBrk="1" fontAlgn="base" latinLnBrk="0" hangingPunct="1">
              <a:lnSpc>
                <a:spcPct val="100000"/>
              </a:lnSpc>
              <a:spcBef>
                <a:spcPct val="0"/>
              </a:spcBef>
              <a:spcAft>
                <a:spcPct val="0"/>
              </a:spcAft>
              <a:buClrTx/>
              <a:buSzTx/>
              <a:tabLst/>
            </a:pPr>
            <a:endParaRPr lang="pt-BR" sz="15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pt-BR" sz="1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tabLst/>
            </a:pPr>
            <a:r>
              <a:rPr lang="pt-BR" sz="1500" dirty="0" err="1" smtClean="0">
                <a:latin typeface="Arial" pitchFamily="34" charset="0"/>
                <a:cs typeface="Arial" pitchFamily="34" charset="0"/>
              </a:rPr>
              <a:t>Profa</a:t>
            </a:r>
            <a:r>
              <a:rPr lang="pt-BR" sz="1500" dirty="0" smtClean="0">
                <a:latin typeface="Arial" pitchFamily="34" charset="0"/>
                <a:cs typeface="Arial" pitchFamily="34" charset="0"/>
              </a:rPr>
              <a:t> Ma Luciana Cury</a:t>
            </a:r>
            <a:endParaRPr lang="pt-BR" sz="1500" b="1" dirty="0" smtClean="0">
              <a:latin typeface="Arial" pitchFamily="34" charset="0"/>
              <a:cs typeface="Arial" pitchFamily="34" charset="0"/>
            </a:endParaRPr>
          </a:p>
        </p:txBody>
      </p:sp>
    </p:spTree>
    <p:extLst>
      <p:ext uri="{BB962C8B-B14F-4D97-AF65-F5344CB8AC3E}">
        <p14:creationId xmlns="" xmlns:p14="http://schemas.microsoft.com/office/powerpoint/2010/main" val="326937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10</a:t>
            </a:fld>
            <a:endParaRPr lang="en-US" dirty="0"/>
          </a:p>
        </p:txBody>
      </p:sp>
      <p:sp>
        <p:nvSpPr>
          <p:cNvPr id="3" name="Retângulo 2"/>
          <p:cNvSpPr/>
          <p:nvPr/>
        </p:nvSpPr>
        <p:spPr>
          <a:xfrm>
            <a:off x="1246649" y="771678"/>
            <a:ext cx="828812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CURRÍCULO DA CIDADE – competências gerais</a:t>
            </a:r>
            <a:endParaRPr lang="pt-BR" sz="3200" dirty="0">
              <a:solidFill>
                <a:schemeClr val="bg1"/>
              </a:solidFill>
              <a:latin typeface="Impact" panose="020B0806030902050204" pitchFamily="34" charset="0"/>
            </a:endParaRPr>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59222" y="771678"/>
            <a:ext cx="1700787" cy="1682499"/>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750938" y="1724807"/>
            <a:ext cx="8951717" cy="3816184"/>
          </a:xfrm>
          <a:prstGeom prst="rect">
            <a:avLst/>
          </a:prstGeom>
          <a:noFill/>
          <a:ln w="9525">
            <a:noFill/>
            <a:miter lim="800000"/>
            <a:headEnd/>
            <a:tailEnd/>
          </a:ln>
          <a:effectLst/>
        </p:spPr>
      </p:pic>
    </p:spTree>
    <p:extLst>
      <p:ext uri="{BB962C8B-B14F-4D97-AF65-F5344CB8AC3E}">
        <p14:creationId xmlns="" xmlns:p14="http://schemas.microsoft.com/office/powerpoint/2010/main" val="420058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04517" y="791735"/>
            <a:ext cx="1700787" cy="1682499"/>
          </a:xfrm>
          <a:prstGeom prst="rect">
            <a:avLst/>
          </a:prstGeom>
        </p:spPr>
      </p:pic>
      <p:sp>
        <p:nvSpPr>
          <p:cNvPr id="5" name="Subtítulo 4">
            <a:extLst>
              <a:ext uri="{FF2B5EF4-FFF2-40B4-BE49-F238E27FC236}">
                <a16:creationId xmlns="" xmlns:a16="http://schemas.microsoft.com/office/drawing/2014/main" id="{314FDB69-469B-43B6-856B-289210734EDC}"/>
              </a:ext>
            </a:extLst>
          </p:cNvPr>
          <p:cNvSpPr txBox="1">
            <a:spLocks/>
          </p:cNvSpPr>
          <p:nvPr/>
        </p:nvSpPr>
        <p:spPr>
          <a:xfrm>
            <a:off x="1175406" y="1632984"/>
            <a:ext cx="8335917" cy="443957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endParaRPr lang="pt-BR" sz="2800" dirty="0">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Referências</a:t>
            </a:r>
            <a:endParaRPr lang="pt-BR" sz="3200" dirty="0">
              <a:solidFill>
                <a:schemeClr val="bg1"/>
              </a:solidFill>
              <a:latin typeface="Impact" panose="020B0806030902050204" pitchFamily="34" charset="0"/>
            </a:endParaRPr>
          </a:p>
        </p:txBody>
      </p:sp>
      <p:sp>
        <p:nvSpPr>
          <p:cNvPr id="7" name="CaixaDeTexto 6"/>
          <p:cNvSpPr txBox="1"/>
          <p:nvPr/>
        </p:nvSpPr>
        <p:spPr>
          <a:xfrm>
            <a:off x="955343" y="2210937"/>
            <a:ext cx="9034818" cy="4031873"/>
          </a:xfrm>
          <a:prstGeom prst="rect">
            <a:avLst/>
          </a:prstGeom>
          <a:noFill/>
        </p:spPr>
        <p:txBody>
          <a:bodyPr wrap="square" rtlCol="0">
            <a:spAutoFit/>
          </a:bodyPr>
          <a:lstStyle/>
          <a:p>
            <a:r>
              <a:rPr lang="pt-BR" sz="1600" dirty="0" smtClean="0"/>
              <a:t>BRASIL, </a:t>
            </a:r>
            <a:r>
              <a:rPr lang="pt-BR" sz="1600" b="1" dirty="0" smtClean="0"/>
              <a:t>Portaria nº 331</a:t>
            </a:r>
            <a:r>
              <a:rPr lang="pt-BR" sz="1600" dirty="0" smtClean="0"/>
              <a:t>, de 5 de abril de 2018. Institui o Programa de Apoio à Implementação da Base Nacional Comum Curricular - </a:t>
            </a:r>
            <a:r>
              <a:rPr lang="pt-BR" sz="1600" dirty="0" err="1" smtClean="0"/>
              <a:t>ProBNCC</a:t>
            </a:r>
            <a:r>
              <a:rPr lang="pt-BR" sz="1600" dirty="0" smtClean="0"/>
              <a:t> e estabelece diretrizes, parâmetros e critérios para sua implementação. Brasília, DF, abr. 2018</a:t>
            </a:r>
            <a:r>
              <a:rPr lang="pt-BR" sz="1600" dirty="0" smtClean="0"/>
              <a:t>.</a:t>
            </a:r>
          </a:p>
          <a:p>
            <a:endParaRPr lang="pt-BR" sz="1600" dirty="0" smtClean="0"/>
          </a:p>
          <a:p>
            <a:r>
              <a:rPr lang="pt-BR" sz="1600" dirty="0" smtClean="0"/>
              <a:t>São Paulo (SP). Secretaria Municipal de Educação. Coordenadoria Pedagógica. Educação Integral : política São Paulo educadora. – São Paulo : </a:t>
            </a:r>
            <a:r>
              <a:rPr lang="pt-BR" sz="1600" dirty="0" smtClean="0"/>
              <a:t>SME/COPED</a:t>
            </a:r>
            <a:r>
              <a:rPr lang="pt-BR" sz="1600" dirty="0" smtClean="0"/>
              <a:t>, 2020</a:t>
            </a:r>
            <a:r>
              <a:rPr lang="pt-BR" sz="1600" dirty="0" smtClean="0"/>
              <a:t>.</a:t>
            </a:r>
          </a:p>
          <a:p>
            <a:endParaRPr lang="pt-BR" sz="1600" dirty="0" smtClean="0"/>
          </a:p>
          <a:p>
            <a:r>
              <a:rPr lang="pt-BR" sz="1600" dirty="0" smtClean="0"/>
              <a:t>APPLE, Michael W. Ideologia e currículo. Porto Alegre: ARTMED, 2006</a:t>
            </a:r>
          </a:p>
          <a:p>
            <a:endParaRPr lang="pt-BR" sz="1600" dirty="0" smtClean="0"/>
          </a:p>
          <a:p>
            <a:r>
              <a:rPr lang="pt-BR" sz="1600" dirty="0" smtClean="0"/>
              <a:t>BALL, Stephen J.; MAINARDES, Jefferson. Políticas Educacionais: questões e dilemas. São Paulo: Cortez, 2011.</a:t>
            </a:r>
          </a:p>
          <a:p>
            <a:endParaRPr lang="pt-BR" sz="1600" dirty="0" smtClean="0"/>
          </a:p>
          <a:p>
            <a:r>
              <a:rPr lang="pt-BR" sz="1600" dirty="0" smtClean="0"/>
              <a:t>LOPES, Alice Casimiro; OLIVEIRA,  </a:t>
            </a:r>
            <a:r>
              <a:rPr lang="pt-BR" sz="1600" dirty="0" err="1" smtClean="0"/>
              <a:t>Marcia</a:t>
            </a:r>
            <a:r>
              <a:rPr lang="pt-BR" sz="1600" dirty="0" smtClean="0"/>
              <a:t> </a:t>
            </a:r>
            <a:r>
              <a:rPr lang="pt-BR" sz="1600" dirty="0" err="1" smtClean="0"/>
              <a:t>Betania</a:t>
            </a:r>
            <a:r>
              <a:rPr lang="pt-BR" sz="1600" dirty="0" smtClean="0"/>
              <a:t> de. Políticas de Currículo: pesquisas e articulações discursivas.</a:t>
            </a:r>
            <a:r>
              <a:rPr lang="pt-BR" sz="1600" dirty="0" smtClean="0"/>
              <a:t> </a:t>
            </a:r>
            <a:r>
              <a:rPr lang="pt-BR" sz="1600" dirty="0" smtClean="0"/>
              <a:t>Curitiba: CRV, 2017.</a:t>
            </a:r>
          </a:p>
          <a:p>
            <a:endParaRPr lang="pt-BR" sz="1600" dirty="0" smtClean="0"/>
          </a:p>
          <a:p>
            <a:r>
              <a:rPr lang="pt-BR" sz="1600" dirty="0" smtClean="0"/>
              <a:t>RIVERA, Carmem Alicia </a:t>
            </a:r>
            <a:r>
              <a:rPr lang="pt-BR" sz="1600" dirty="0" smtClean="0"/>
              <a:t>M</a:t>
            </a:r>
            <a:r>
              <a:rPr lang="pt-BR" sz="1600" dirty="0" smtClean="0"/>
              <a:t>artinez; RIVERA, Vilma </a:t>
            </a:r>
            <a:r>
              <a:rPr lang="pt-BR" sz="1600" dirty="0" err="1" smtClean="0"/>
              <a:t>Graciela</a:t>
            </a:r>
            <a:r>
              <a:rPr lang="pt-BR" sz="1600" dirty="0" smtClean="0"/>
              <a:t> Martinez. O conhecimento escolar: a face oculta do currículo. IN: </a:t>
            </a:r>
            <a:r>
              <a:rPr lang="pt-BR" sz="1600" dirty="0" smtClean="0"/>
              <a:t>Políticas de Currículo: pesquisas e articulações discursivas. Curitiba: CRV</a:t>
            </a:r>
            <a:r>
              <a:rPr lang="pt-BR" sz="1600" dirty="0" smtClean="0"/>
              <a:t>, 2017, p.31- 55.</a:t>
            </a:r>
            <a:endParaRPr lang="pt-BR" sz="1600" dirty="0"/>
          </a:p>
        </p:txBody>
      </p:sp>
    </p:spTree>
    <p:extLst>
      <p:ext uri="{BB962C8B-B14F-4D97-AF65-F5344CB8AC3E}">
        <p14:creationId xmlns="" xmlns:p14="http://schemas.microsoft.com/office/powerpoint/2010/main" val="120115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5" name="Image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2332" y="779493"/>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Título 3">
            <a:extLst>
              <a:ext uri="{FF2B5EF4-FFF2-40B4-BE49-F238E27FC236}">
                <a16:creationId xmlns="" xmlns:a16="http://schemas.microsoft.com/office/drawing/2014/main" id="{8B3F80CF-616B-4404-8838-0D51BFC7C843}"/>
              </a:ext>
            </a:extLst>
          </p:cNvPr>
          <p:cNvSpPr txBox="1">
            <a:spLocks/>
          </p:cNvSpPr>
          <p:nvPr/>
        </p:nvSpPr>
        <p:spPr>
          <a:xfrm>
            <a:off x="1227015" y="928710"/>
            <a:ext cx="8417169" cy="269173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6000"/>
              </a:lnSpc>
            </a:pPr>
            <a:endParaRPr lang="pt-BR" sz="4000" dirty="0"/>
          </a:p>
        </p:txBody>
      </p:sp>
      <p:pic>
        <p:nvPicPr>
          <p:cNvPr id="1025" name="Picture 1"/>
          <p:cNvPicPr>
            <a:picLocks noChangeAspect="1" noChangeArrowheads="1"/>
          </p:cNvPicPr>
          <p:nvPr/>
        </p:nvPicPr>
        <p:blipFill>
          <a:blip r:embed="rId3"/>
          <a:srcRect/>
          <a:stretch>
            <a:fillRect/>
          </a:stretch>
        </p:blipFill>
        <p:spPr bwMode="auto">
          <a:xfrm>
            <a:off x="3304325" y="1409700"/>
            <a:ext cx="5039575" cy="4527076"/>
          </a:xfrm>
          <a:prstGeom prst="rect">
            <a:avLst/>
          </a:prstGeom>
          <a:noFill/>
          <a:ln w="9525">
            <a:noFill/>
            <a:miter lim="800000"/>
            <a:headEnd/>
            <a:tailEnd/>
          </a:ln>
          <a:effectLst/>
        </p:spPr>
      </p:pic>
    </p:spTree>
    <p:extLst>
      <p:ext uri="{BB962C8B-B14F-4D97-AF65-F5344CB8AC3E}">
        <p14:creationId xmlns="" xmlns:p14="http://schemas.microsoft.com/office/powerpoint/2010/main" val="195592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830701" y="738006"/>
            <a:ext cx="1700787" cy="1682499"/>
          </a:xfrm>
          <a:prstGeom prst="rect">
            <a:avLst/>
          </a:prstGeom>
        </p:spPr>
      </p:pic>
      <p:sp>
        <p:nvSpPr>
          <p:cNvPr id="5" name="Espaço Reservado para Número de Slide 1"/>
          <p:cNvSpPr>
            <a:spLocks noGrp="1"/>
          </p:cNvSpPr>
          <p:nvPr>
            <p:ph type="sldNum" sz="quarter" idx="12"/>
          </p:nvPr>
        </p:nvSpPr>
        <p:spPr/>
        <p:txBody>
          <a:bodyPr/>
          <a:lstStyle/>
          <a:p>
            <a:r>
              <a:rPr lang="en-US" dirty="0"/>
              <a:t>2</a:t>
            </a:r>
          </a:p>
        </p:txBody>
      </p:sp>
      <p:sp>
        <p:nvSpPr>
          <p:cNvPr id="9" name="Retângulo 8"/>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10" name="Retângulo 9"/>
          <p:cNvSpPr/>
          <p:nvPr/>
        </p:nvSpPr>
        <p:spPr>
          <a:xfrm>
            <a:off x="1246649" y="789716"/>
            <a:ext cx="8381905"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PÁSSARO</a:t>
            </a:r>
            <a:endParaRPr lang="pt-BR" sz="3200" dirty="0">
              <a:solidFill>
                <a:schemeClr val="bg1"/>
              </a:solidFill>
              <a:latin typeface="Impact" panose="020B0806030902050204" pitchFamily="34" charset="0"/>
            </a:endParaRPr>
          </a:p>
        </p:txBody>
      </p:sp>
      <p:sp>
        <p:nvSpPr>
          <p:cNvPr id="6" name="Retângulo 5"/>
          <p:cNvSpPr/>
          <p:nvPr/>
        </p:nvSpPr>
        <p:spPr>
          <a:xfrm>
            <a:off x="1385455" y="1443841"/>
            <a:ext cx="7758545" cy="4339650"/>
          </a:xfrm>
          <a:prstGeom prst="rect">
            <a:avLst/>
          </a:prstGeom>
        </p:spPr>
        <p:txBody>
          <a:bodyPr wrap="square">
            <a:spAutoFit/>
          </a:bodyPr>
          <a:lstStyle/>
          <a:p>
            <a:r>
              <a:rPr lang="pt-BR" sz="2000" dirty="0" smtClean="0">
                <a:latin typeface="Calibri" pitchFamily="34" charset="0"/>
              </a:rPr>
              <a:t>Os poemas são pássaros que chegam</a:t>
            </a:r>
            <a:br>
              <a:rPr lang="pt-BR" sz="2000" dirty="0" smtClean="0">
                <a:latin typeface="Calibri" pitchFamily="34" charset="0"/>
              </a:rPr>
            </a:br>
            <a:r>
              <a:rPr lang="pt-BR" sz="2000" dirty="0" smtClean="0">
                <a:latin typeface="Calibri" pitchFamily="34" charset="0"/>
              </a:rPr>
              <a:t>não se sabe de onde e pousam</a:t>
            </a:r>
            <a:br>
              <a:rPr lang="pt-BR" sz="2000" dirty="0" smtClean="0">
                <a:latin typeface="Calibri" pitchFamily="34" charset="0"/>
              </a:rPr>
            </a:br>
            <a:r>
              <a:rPr lang="pt-BR" sz="2000" dirty="0" smtClean="0">
                <a:latin typeface="Calibri" pitchFamily="34" charset="0"/>
              </a:rPr>
              <a:t>no livro que lês.</a:t>
            </a:r>
            <a:br>
              <a:rPr lang="pt-BR" sz="2000" dirty="0" smtClean="0">
                <a:latin typeface="Calibri" pitchFamily="34" charset="0"/>
              </a:rPr>
            </a:br>
            <a:r>
              <a:rPr lang="pt-BR" sz="2000" dirty="0" smtClean="0">
                <a:latin typeface="Calibri" pitchFamily="34" charset="0"/>
              </a:rPr>
              <a:t>Quando fechas o livro, eles alçam vôo</a:t>
            </a:r>
            <a:br>
              <a:rPr lang="pt-BR" sz="2000" dirty="0" smtClean="0">
                <a:latin typeface="Calibri" pitchFamily="34" charset="0"/>
              </a:rPr>
            </a:br>
            <a:r>
              <a:rPr lang="pt-BR" sz="2000" dirty="0" smtClean="0">
                <a:latin typeface="Calibri" pitchFamily="34" charset="0"/>
              </a:rPr>
              <a:t>como de um alçapão.</a:t>
            </a:r>
            <a:br>
              <a:rPr lang="pt-BR" sz="2000" dirty="0" smtClean="0">
                <a:latin typeface="Calibri" pitchFamily="34" charset="0"/>
              </a:rPr>
            </a:br>
            <a:r>
              <a:rPr lang="pt-BR" sz="2000" dirty="0" smtClean="0">
                <a:latin typeface="Calibri" pitchFamily="34" charset="0"/>
              </a:rPr>
              <a:t>Eles não têm pouso</a:t>
            </a:r>
            <a:br>
              <a:rPr lang="pt-BR" sz="2000" dirty="0" smtClean="0">
                <a:latin typeface="Calibri" pitchFamily="34" charset="0"/>
              </a:rPr>
            </a:br>
            <a:r>
              <a:rPr lang="pt-BR" sz="2000" dirty="0" smtClean="0">
                <a:latin typeface="Calibri" pitchFamily="34" charset="0"/>
              </a:rPr>
              <a:t>nem porto;</a:t>
            </a:r>
            <a:br>
              <a:rPr lang="pt-BR" sz="2000" dirty="0" smtClean="0">
                <a:latin typeface="Calibri" pitchFamily="34" charset="0"/>
              </a:rPr>
            </a:br>
            <a:r>
              <a:rPr lang="pt-BR" sz="2000" dirty="0" smtClean="0">
                <a:latin typeface="Calibri" pitchFamily="34" charset="0"/>
              </a:rPr>
              <a:t>alimentam-se um instante em cada</a:t>
            </a:r>
            <a:br>
              <a:rPr lang="pt-BR" sz="2000" dirty="0" smtClean="0">
                <a:latin typeface="Calibri" pitchFamily="34" charset="0"/>
              </a:rPr>
            </a:br>
            <a:r>
              <a:rPr lang="pt-BR" sz="2000" dirty="0" smtClean="0">
                <a:latin typeface="Calibri" pitchFamily="34" charset="0"/>
              </a:rPr>
              <a:t>par de mãos e partem.</a:t>
            </a:r>
            <a:br>
              <a:rPr lang="pt-BR" sz="2000" dirty="0" smtClean="0">
                <a:latin typeface="Calibri" pitchFamily="34" charset="0"/>
              </a:rPr>
            </a:br>
            <a:r>
              <a:rPr lang="pt-BR" sz="2000" dirty="0" smtClean="0">
                <a:latin typeface="Calibri" pitchFamily="34" charset="0"/>
              </a:rPr>
              <a:t>E olhas, então, essas tuas mãos vazias,</a:t>
            </a:r>
            <a:br>
              <a:rPr lang="pt-BR" sz="2000" dirty="0" smtClean="0">
                <a:latin typeface="Calibri" pitchFamily="34" charset="0"/>
              </a:rPr>
            </a:br>
            <a:r>
              <a:rPr lang="pt-BR" sz="2000" dirty="0" smtClean="0">
                <a:latin typeface="Calibri" pitchFamily="34" charset="0"/>
              </a:rPr>
              <a:t>no maravilhado espanto de saberes</a:t>
            </a:r>
            <a:br>
              <a:rPr lang="pt-BR" sz="2000" dirty="0" smtClean="0">
                <a:latin typeface="Calibri" pitchFamily="34" charset="0"/>
              </a:rPr>
            </a:br>
            <a:r>
              <a:rPr lang="pt-BR" sz="2000" dirty="0" smtClean="0">
                <a:latin typeface="Calibri" pitchFamily="34" charset="0"/>
              </a:rPr>
              <a:t>que o alimento deles já estava em ti</a:t>
            </a:r>
            <a:r>
              <a:rPr lang="pt-BR" sz="2000" dirty="0" smtClean="0">
                <a:latin typeface="Calibri" pitchFamily="34" charset="0"/>
              </a:rPr>
              <a:t>...</a:t>
            </a:r>
          </a:p>
          <a:p>
            <a:endParaRPr lang="pt-BR" dirty="0" smtClean="0"/>
          </a:p>
          <a:p>
            <a:r>
              <a:rPr lang="pt-BR" dirty="0" smtClean="0">
                <a:hlinkClick r:id="rId4"/>
              </a:rPr>
              <a:t>Mario </a:t>
            </a:r>
            <a:r>
              <a:rPr lang="pt-BR" dirty="0" smtClean="0">
                <a:hlinkClick r:id="rId4"/>
              </a:rPr>
              <a:t>Quintana</a:t>
            </a:r>
            <a:r>
              <a:rPr lang="pt-BR" dirty="0" smtClean="0"/>
              <a:t>, </a:t>
            </a:r>
            <a:r>
              <a:rPr lang="pt-BR" dirty="0" smtClean="0"/>
              <a:t>Poesia Completa. Rio de Janeiro: Nova Aguilar. 2005. p. 469.</a:t>
            </a:r>
            <a:endParaRPr lang="pt-BR" dirty="0"/>
          </a:p>
        </p:txBody>
      </p:sp>
      <p:pic>
        <p:nvPicPr>
          <p:cNvPr id="12290" name="Picture 2"/>
          <p:cNvPicPr>
            <a:picLocks noChangeAspect="1" noChangeArrowheads="1"/>
          </p:cNvPicPr>
          <p:nvPr/>
        </p:nvPicPr>
        <p:blipFill>
          <a:blip r:embed="rId5"/>
          <a:srcRect/>
          <a:stretch>
            <a:fillRect/>
          </a:stretch>
        </p:blipFill>
        <p:spPr bwMode="auto">
          <a:xfrm>
            <a:off x="6306823" y="2334126"/>
            <a:ext cx="4690040" cy="2662989"/>
          </a:xfrm>
          <a:prstGeom prst="rect">
            <a:avLst/>
          </a:prstGeom>
          <a:noFill/>
          <a:ln w="9525">
            <a:noFill/>
            <a:miter lim="800000"/>
            <a:headEnd/>
            <a:tailEnd/>
          </a:ln>
          <a:effectLst/>
        </p:spPr>
      </p:pic>
    </p:spTree>
    <p:extLst>
      <p:ext uri="{BB962C8B-B14F-4D97-AF65-F5344CB8AC3E}">
        <p14:creationId xmlns="" xmlns:p14="http://schemas.microsoft.com/office/powerpoint/2010/main" val="77141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74855" y="745822"/>
            <a:ext cx="1700787" cy="1682499"/>
          </a:xfrm>
          <a:prstGeom prst="rect">
            <a:avLst/>
          </a:prstGeom>
        </p:spPr>
      </p:pic>
      <p:sp>
        <p:nvSpPr>
          <p:cNvPr id="5" name="Subtítulo 2">
            <a:extLst>
              <a:ext uri="{FF2B5EF4-FFF2-40B4-BE49-F238E27FC236}">
                <a16:creationId xmlns="" xmlns:a16="http://schemas.microsoft.com/office/drawing/2014/main" id="{A37F39F5-EFA6-4D21-A675-BD7BE7181A79}"/>
              </a:ext>
            </a:extLst>
          </p:cNvPr>
          <p:cNvSpPr txBox="1">
            <a:spLocks/>
          </p:cNvSpPr>
          <p:nvPr/>
        </p:nvSpPr>
        <p:spPr>
          <a:xfrm>
            <a:off x="1156675" y="1587071"/>
            <a:ext cx="8542217" cy="457926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336430" y="753209"/>
            <a:ext cx="8284308"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POLÍTICAS EDUCACIONAIS</a:t>
            </a:r>
            <a:endParaRPr lang="pt-BR" sz="3200" dirty="0">
              <a:solidFill>
                <a:schemeClr val="bg1"/>
              </a:solidFill>
              <a:latin typeface="Impact" panose="020B0806030902050204" pitchFamily="34" charset="0"/>
            </a:endParaRPr>
          </a:p>
        </p:txBody>
      </p:sp>
      <p:sp>
        <p:nvSpPr>
          <p:cNvPr id="8" name="CaixaDeTexto 7"/>
          <p:cNvSpPr txBox="1"/>
          <p:nvPr/>
        </p:nvSpPr>
        <p:spPr>
          <a:xfrm>
            <a:off x="831272" y="1978925"/>
            <a:ext cx="9309015" cy="4401205"/>
          </a:xfrm>
          <a:prstGeom prst="rect">
            <a:avLst/>
          </a:prstGeom>
          <a:noFill/>
        </p:spPr>
        <p:txBody>
          <a:bodyPr wrap="square" rtlCol="0">
            <a:spAutoFit/>
          </a:bodyPr>
          <a:lstStyle/>
          <a:p>
            <a:pPr algn="just"/>
            <a:r>
              <a:rPr lang="pt-BR" sz="2000" dirty="0" smtClean="0">
                <a:latin typeface="Calibri" pitchFamily="34" charset="0"/>
              </a:rPr>
              <a:t>“Os fluxos da política são também fluxos do discurso – metalinguagens que orientam pessoas a viver como pessoas.” (BALL, MAINARDES, 2011) </a:t>
            </a:r>
          </a:p>
          <a:p>
            <a:pPr algn="just"/>
            <a:endParaRPr lang="pt-BR" sz="2000" dirty="0" smtClean="0">
              <a:latin typeface="Calibri" pitchFamily="34" charset="0"/>
            </a:endParaRPr>
          </a:p>
          <a:p>
            <a:pPr algn="just"/>
            <a:r>
              <a:rPr lang="pt-BR" sz="2000" dirty="0" smtClean="0">
                <a:latin typeface="Calibri" pitchFamily="34" charset="0"/>
              </a:rPr>
              <a:t>“As políticas envolvem confusão, necessidades (legais e institucionais), crenças e valores discordantes, incoerentes e contraditórios, pragmatismo, empréstimos, criatividade e experimentações, relações de poder assimétricas (de vários tipos, sedimentação, lacunas e espaços, dissenso e constrangimentos materiais e contextuais”</a:t>
            </a:r>
            <a:r>
              <a:rPr lang="pt-BR" sz="2000" dirty="0" smtClean="0">
                <a:latin typeface="Calibri" pitchFamily="34" charset="0"/>
              </a:rPr>
              <a:t> (BALL, MAINARDES, 2011) </a:t>
            </a:r>
            <a:endParaRPr lang="pt-BR" sz="2000" dirty="0" smtClean="0">
              <a:latin typeface="Calibri" pitchFamily="34" charset="0"/>
            </a:endParaRPr>
          </a:p>
          <a:p>
            <a:pPr algn="just"/>
            <a:endParaRPr lang="pt-BR" sz="2000" dirty="0" smtClean="0">
              <a:latin typeface="Calibri" pitchFamily="34" charset="0"/>
            </a:endParaRPr>
          </a:p>
          <a:p>
            <a:pPr algn="just"/>
            <a:r>
              <a:rPr lang="pt-BR" sz="2000" dirty="0" smtClean="0">
                <a:latin typeface="Calibri" pitchFamily="34" charset="0"/>
              </a:rPr>
              <a:t>“As políticas, particularmente as políticas educacionais, em geral são pensadas e escritas para contextos que possuem </a:t>
            </a:r>
            <a:r>
              <a:rPr lang="pt-BR" sz="2000" dirty="0" err="1" smtClean="0">
                <a:latin typeface="Calibri" pitchFamily="34" charset="0"/>
              </a:rPr>
              <a:t>infraestrutura</a:t>
            </a:r>
            <a:r>
              <a:rPr lang="pt-BR" sz="2000" dirty="0" smtClean="0">
                <a:latin typeface="Calibri" pitchFamily="34" charset="0"/>
              </a:rPr>
              <a:t> e condições de trabalho adequadas (seja qual for o nível de ensino), sem levar em conta variações enormes de contexto, de recursos, de desigualdades regionais ou das capacidades locais” </a:t>
            </a:r>
            <a:r>
              <a:rPr lang="pt-BR" sz="2000" dirty="0" smtClean="0">
                <a:latin typeface="Calibri" pitchFamily="34" charset="0"/>
              </a:rPr>
              <a:t>(BALL, MAINARDES, 2011) </a:t>
            </a:r>
            <a:endParaRPr lang="pt-BR" sz="2000" dirty="0">
              <a:latin typeface="Calibri" pitchFamily="34" charset="0"/>
            </a:endParaRPr>
          </a:p>
        </p:txBody>
      </p:sp>
    </p:spTree>
    <p:extLst>
      <p:ext uri="{BB962C8B-B14F-4D97-AF65-F5344CB8AC3E}">
        <p14:creationId xmlns="" xmlns:p14="http://schemas.microsoft.com/office/powerpoint/2010/main" val="26775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74855" y="745821"/>
            <a:ext cx="1700787" cy="1682499"/>
          </a:xfrm>
          <a:prstGeom prst="rect">
            <a:avLst/>
          </a:prstGeom>
        </p:spPr>
      </p:pic>
      <p:sp>
        <p:nvSpPr>
          <p:cNvPr id="5" name="Subtítulo 2">
            <a:extLst>
              <a:ext uri="{FF2B5EF4-FFF2-40B4-BE49-F238E27FC236}">
                <a16:creationId xmlns="" xmlns:a16="http://schemas.microsoft.com/office/drawing/2014/main" id="{E168E223-F721-4319-918E-3FEA2A2108A8}"/>
              </a:ext>
            </a:extLst>
          </p:cNvPr>
          <p:cNvSpPr txBox="1">
            <a:spLocks/>
          </p:cNvSpPr>
          <p:nvPr/>
        </p:nvSpPr>
        <p:spPr>
          <a:xfrm>
            <a:off x="1070708" y="1587070"/>
            <a:ext cx="8628184" cy="438193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Professores e conhecimento escolar no currículo</a:t>
            </a:r>
            <a:endParaRPr lang="pt-BR" sz="3200" dirty="0">
              <a:solidFill>
                <a:schemeClr val="bg1"/>
              </a:solidFill>
              <a:latin typeface="Impact" panose="020B0806030902050204" pitchFamily="34" charset="0"/>
            </a:endParaRPr>
          </a:p>
        </p:txBody>
      </p:sp>
      <p:sp>
        <p:nvSpPr>
          <p:cNvPr id="8" name="CaixaDeTexto 7"/>
          <p:cNvSpPr txBox="1"/>
          <p:nvPr/>
        </p:nvSpPr>
        <p:spPr>
          <a:xfrm>
            <a:off x="1296537" y="1992573"/>
            <a:ext cx="7009804" cy="1200329"/>
          </a:xfrm>
          <a:prstGeom prst="rect">
            <a:avLst/>
          </a:prstGeom>
          <a:noFill/>
          <a:ln>
            <a:solidFill>
              <a:schemeClr val="bg2">
                <a:lumMod val="25000"/>
              </a:schemeClr>
            </a:solidFill>
          </a:ln>
        </p:spPr>
        <p:txBody>
          <a:bodyPr wrap="none" rtlCol="0">
            <a:spAutoFit/>
          </a:bodyPr>
          <a:lstStyle/>
          <a:p>
            <a:r>
              <a:rPr lang="pt-BR" dirty="0" smtClean="0"/>
              <a:t>PROBLEMAS E TENSÕES</a:t>
            </a:r>
          </a:p>
          <a:p>
            <a:r>
              <a:rPr lang="pt-BR" dirty="0" smtClean="0"/>
              <a:t>Conhecimento escolar </a:t>
            </a:r>
            <a:r>
              <a:rPr lang="pt-BR" dirty="0" err="1" smtClean="0"/>
              <a:t>invisibilizado</a:t>
            </a:r>
            <a:r>
              <a:rPr lang="pt-BR" dirty="0" smtClean="0"/>
              <a:t> nas reformas e propostas curriculares;</a:t>
            </a:r>
          </a:p>
          <a:p>
            <a:r>
              <a:rPr lang="pt-BR" dirty="0" smtClean="0"/>
              <a:t>Os efeitos das provas padronizadas na diversidade do conhecimento escolar;</a:t>
            </a:r>
          </a:p>
          <a:p>
            <a:r>
              <a:rPr lang="pt-BR" dirty="0" smtClean="0"/>
              <a:t>Discursos que menosprezam o professor e o conhecimento escolar</a:t>
            </a:r>
            <a:endParaRPr lang="pt-BR" dirty="0"/>
          </a:p>
        </p:txBody>
      </p:sp>
      <p:sp>
        <p:nvSpPr>
          <p:cNvPr id="9" name="CaixaDeTexto 8"/>
          <p:cNvSpPr txBox="1"/>
          <p:nvPr/>
        </p:nvSpPr>
        <p:spPr>
          <a:xfrm>
            <a:off x="3018430" y="3714466"/>
            <a:ext cx="6500177" cy="1200329"/>
          </a:xfrm>
          <a:prstGeom prst="rect">
            <a:avLst/>
          </a:prstGeom>
          <a:noFill/>
          <a:ln>
            <a:solidFill>
              <a:srgbClr val="FF0000"/>
            </a:solidFill>
          </a:ln>
        </p:spPr>
        <p:txBody>
          <a:bodyPr wrap="none" rtlCol="0">
            <a:spAutoFit/>
          </a:bodyPr>
          <a:lstStyle/>
          <a:p>
            <a:r>
              <a:rPr lang="pt-BR" dirty="0" smtClean="0"/>
              <a:t>POTENCIAIS</a:t>
            </a:r>
          </a:p>
          <a:p>
            <a:r>
              <a:rPr lang="pt-BR" dirty="0" smtClean="0"/>
              <a:t>Reconhecimento do potencial criativo na escola</a:t>
            </a:r>
          </a:p>
          <a:p>
            <a:r>
              <a:rPr lang="pt-BR" dirty="0" smtClean="0"/>
              <a:t>Conhecimento profissional do professor</a:t>
            </a:r>
          </a:p>
          <a:p>
            <a:r>
              <a:rPr lang="pt-BR" dirty="0" smtClean="0"/>
              <a:t>Professores e alunos construindo estratégias de ensino e aprendizagem</a:t>
            </a:r>
            <a:endParaRPr lang="pt-BR" dirty="0"/>
          </a:p>
        </p:txBody>
      </p:sp>
    </p:spTree>
    <p:extLst>
      <p:ext uri="{BB962C8B-B14F-4D97-AF65-F5344CB8AC3E}">
        <p14:creationId xmlns="" xmlns:p14="http://schemas.microsoft.com/office/powerpoint/2010/main" val="405984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64848" y="753209"/>
            <a:ext cx="1700787" cy="1682499"/>
          </a:xfrm>
          <a:prstGeom prst="rect">
            <a:avLst/>
          </a:prstGeom>
        </p:spPr>
      </p:pic>
      <p:sp>
        <p:nvSpPr>
          <p:cNvPr id="5" name="Subtítulo 4">
            <a:extLst>
              <a:ext uri="{FF2B5EF4-FFF2-40B4-BE49-F238E27FC236}">
                <a16:creationId xmlns="" xmlns:a16="http://schemas.microsoft.com/office/drawing/2014/main" id="{C2A93A36-67EA-4D9C-8FC0-74DBF2EA7721}"/>
              </a:ext>
            </a:extLst>
          </p:cNvPr>
          <p:cNvSpPr txBox="1">
            <a:spLocks/>
          </p:cNvSpPr>
          <p:nvPr/>
        </p:nvSpPr>
        <p:spPr>
          <a:xfrm>
            <a:off x="1148861" y="1828128"/>
            <a:ext cx="8307755" cy="3963072"/>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spcBef>
                <a:spcPts val="0"/>
              </a:spcBef>
              <a:spcAft>
                <a:spcPts val="0"/>
              </a:spcAft>
              <a:buNone/>
            </a:pPr>
            <a:endParaRPr lang="pt-BR" sz="2800" dirty="0">
              <a:solidFill>
                <a:schemeClr val="tx1"/>
              </a:solidFill>
              <a:latin typeface="Calibri" panose="020F0502020204030204" pitchFamily="34" charset="0"/>
              <a:cs typeface="Calibri" panose="020F0502020204030204" pitchFamily="34" charset="0"/>
            </a:endParaRPr>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BNCC E CURRÍCULO DA CIDADE - compromissos</a:t>
            </a:r>
            <a:endParaRPr lang="pt-BR" sz="3200" dirty="0">
              <a:solidFill>
                <a:schemeClr val="bg1"/>
              </a:solidFill>
              <a:latin typeface="Impact" panose="020B0806030902050204" pitchFamily="34" charset="0"/>
            </a:endParaRPr>
          </a:p>
        </p:txBody>
      </p:sp>
      <p:sp>
        <p:nvSpPr>
          <p:cNvPr id="7" name="CaixaDeTexto 6"/>
          <p:cNvSpPr txBox="1"/>
          <p:nvPr/>
        </p:nvSpPr>
        <p:spPr>
          <a:xfrm>
            <a:off x="1037230" y="2033516"/>
            <a:ext cx="8993875" cy="2862322"/>
          </a:xfrm>
          <a:prstGeom prst="rect">
            <a:avLst/>
          </a:prstGeom>
          <a:noFill/>
        </p:spPr>
        <p:txBody>
          <a:bodyPr wrap="square" rtlCol="0">
            <a:spAutoFit/>
          </a:bodyPr>
          <a:lstStyle/>
          <a:p>
            <a:r>
              <a:rPr lang="pt-BR" dirty="0" smtClean="0">
                <a:latin typeface="Calibri" pitchFamily="34" charset="0"/>
              </a:rPr>
              <a:t>“A </a:t>
            </a:r>
            <a:r>
              <a:rPr lang="pt-BR" dirty="0" smtClean="0">
                <a:latin typeface="Calibri" pitchFamily="34" charset="0"/>
              </a:rPr>
              <a:t>BNCC por si só não alterará o quadro de desigualdade ainda presente na Educação Básica do Brasil, mas é essencial para que a mudança tenha início porque, além dos currículos, influenciará a formação inicial e continuada dos educadores, a produção de materiais didáticos, as matrizes de avaliações e os exames nacionais que serão revistos à luz do texto homologado da </a:t>
            </a:r>
            <a:r>
              <a:rPr lang="pt-BR" dirty="0" smtClean="0">
                <a:latin typeface="Calibri" pitchFamily="34" charset="0"/>
              </a:rPr>
              <a:t>Base”. (BRASIL, MEC, 2018)</a:t>
            </a:r>
          </a:p>
          <a:p>
            <a:endParaRPr lang="pt-BR" dirty="0" smtClean="0">
              <a:latin typeface="Calibri" pitchFamily="34" charset="0"/>
            </a:endParaRPr>
          </a:p>
          <a:p>
            <a:r>
              <a:rPr lang="pt-BR" dirty="0" smtClean="0">
                <a:latin typeface="Calibri" pitchFamily="34" charset="0"/>
              </a:rPr>
              <a:t>“A </a:t>
            </a:r>
            <a:r>
              <a:rPr lang="pt-BR" dirty="0" smtClean="0">
                <a:latin typeface="Calibri" pitchFamily="34" charset="0"/>
              </a:rPr>
              <a:t>Secretaria Municipal de Educação de São Paulo tem como premissa a Educação Integral. </a:t>
            </a:r>
            <a:r>
              <a:rPr lang="pt-BR" dirty="0" smtClean="0">
                <a:latin typeface="Calibri" pitchFamily="34" charset="0"/>
              </a:rPr>
              <a:t>[...] Trata-se </a:t>
            </a:r>
            <a:r>
              <a:rPr lang="pt-BR" dirty="0" smtClean="0">
                <a:latin typeface="Calibri" pitchFamily="34" charset="0"/>
              </a:rPr>
              <a:t>não de uma modalidade, mas uma concepção política, um paradigma urgente, necessário e possível para a qualidade social em educação na nossa cidade</a:t>
            </a:r>
            <a:r>
              <a:rPr lang="pt-BR" dirty="0" smtClean="0">
                <a:latin typeface="Calibri" pitchFamily="34" charset="0"/>
              </a:rPr>
              <a:t>. (SÃO PAULO,  2020)</a:t>
            </a:r>
            <a:endParaRPr lang="pt-BR" dirty="0">
              <a:latin typeface="Calibri" pitchFamily="34" charset="0"/>
            </a:endParaRPr>
          </a:p>
        </p:txBody>
      </p:sp>
    </p:spTree>
    <p:extLst>
      <p:ext uri="{BB962C8B-B14F-4D97-AF65-F5344CB8AC3E}">
        <p14:creationId xmlns="" xmlns:p14="http://schemas.microsoft.com/office/powerpoint/2010/main" val="109605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3" name="Imagem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74855" y="745821"/>
            <a:ext cx="1700787" cy="1682499"/>
          </a:xfrm>
          <a:prstGeom prst="rect">
            <a:avLst/>
          </a:prstGeom>
        </p:spPr>
      </p:pic>
      <p:sp>
        <p:nvSpPr>
          <p:cNvPr id="5" name="Subtítulo 4">
            <a:extLst>
              <a:ext uri="{FF2B5EF4-FFF2-40B4-BE49-F238E27FC236}">
                <a16:creationId xmlns="" xmlns:a16="http://schemas.microsoft.com/office/drawing/2014/main" id="{C267EBC0-EFDD-4956-96A4-962B8AC685DA}"/>
              </a:ext>
            </a:extLst>
          </p:cNvPr>
          <p:cNvSpPr txBox="1">
            <a:spLocks/>
          </p:cNvSpPr>
          <p:nvPr/>
        </p:nvSpPr>
        <p:spPr>
          <a:xfrm>
            <a:off x="1205903" y="1701413"/>
            <a:ext cx="8407021" cy="441021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ts val="3400"/>
              </a:lnSpc>
            </a:pPr>
            <a:endParaRPr lang="pt-BR" dirty="0"/>
          </a:p>
        </p:txBody>
      </p:sp>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41046" y="753209"/>
            <a:ext cx="8471877"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BNCC E CURRÍCULO DA CIDADE - Elaboração</a:t>
            </a:r>
            <a:endParaRPr lang="pt-BR" sz="3200" dirty="0">
              <a:solidFill>
                <a:schemeClr val="bg1"/>
              </a:solidFill>
              <a:latin typeface="Impact" panose="020B0806030902050204" pitchFamily="34" charset="0"/>
            </a:endParaRPr>
          </a:p>
        </p:txBody>
      </p:sp>
      <p:sp>
        <p:nvSpPr>
          <p:cNvPr id="7" name="CaixaDeTexto 6"/>
          <p:cNvSpPr txBox="1"/>
          <p:nvPr/>
        </p:nvSpPr>
        <p:spPr>
          <a:xfrm>
            <a:off x="859809" y="2442949"/>
            <a:ext cx="10467833" cy="3139321"/>
          </a:xfrm>
          <a:prstGeom prst="rect">
            <a:avLst/>
          </a:prstGeom>
          <a:noFill/>
        </p:spPr>
        <p:txBody>
          <a:bodyPr wrap="square" rtlCol="0">
            <a:spAutoFit/>
          </a:bodyPr>
          <a:lstStyle/>
          <a:p>
            <a:pPr algn="just"/>
            <a:r>
              <a:rPr lang="pt-BR" dirty="0" smtClean="0"/>
              <a:t>“O </a:t>
            </a:r>
            <a:r>
              <a:rPr lang="pt-BR" dirty="0" smtClean="0"/>
              <a:t>presente documento é resultado de um trabalho de produção coletiva a partir de pesquisa documental sobre Educação Integral, considerando-se, principalmente, o percurso do Programa São Paulo Integral na Rede Municipal de Ensino, bem como as experiências vivenciadas, tanto no processo de acompanhamento, quanto no de formação dos diversos sujeitos que atuam na </a:t>
            </a:r>
            <a:r>
              <a:rPr lang="pt-BR" dirty="0" smtClean="0"/>
              <a:t>Rede”. (SÃO PAULO, 2020)</a:t>
            </a:r>
          </a:p>
          <a:p>
            <a:pPr algn="just"/>
            <a:endParaRPr lang="pt-BR" dirty="0" smtClean="0"/>
          </a:p>
          <a:p>
            <a:pPr algn="just"/>
            <a:r>
              <a:rPr lang="pt-BR" dirty="0" smtClean="0"/>
              <a:t>“Elaborada </a:t>
            </a:r>
            <a:r>
              <a:rPr lang="pt-BR" dirty="0" smtClean="0"/>
              <a:t>por especialistas de todas as áreas do conhecimento, a Base é um documento completo e contemporâneo, que corresponde às demandas do estudante desta época, preparando-o para o futuro. Concluída após amplos debates com a sociedade e os educadores do Brasil, o texto referente ao Ensino Médio possibilitará dar </a:t>
            </a:r>
            <a:r>
              <a:rPr lang="pt-BR" dirty="0" err="1" smtClean="0"/>
              <a:t>sequência</a:t>
            </a:r>
            <a:r>
              <a:rPr lang="pt-BR" dirty="0" smtClean="0"/>
              <a:t> ao trabalho de adequação dos currículos regionais e das propostas pedagógicas das escolas públicas e particulares brasileiras iniciado quando da homologação da etapa até o 9º ano do Ensino </a:t>
            </a:r>
            <a:r>
              <a:rPr lang="pt-BR" dirty="0" smtClean="0"/>
              <a:t>Fundamental”(BRASIL, MEC, 2018)</a:t>
            </a:r>
            <a:endParaRPr lang="pt-BR" dirty="0"/>
          </a:p>
        </p:txBody>
      </p:sp>
    </p:spTree>
    <p:extLst>
      <p:ext uri="{BB962C8B-B14F-4D97-AF65-F5344CB8AC3E}">
        <p14:creationId xmlns="" xmlns:p14="http://schemas.microsoft.com/office/powerpoint/2010/main" val="15611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7</a:t>
            </a:fld>
            <a:endParaRPr lang="en-US" dirty="0"/>
          </a:p>
        </p:txBody>
      </p:sp>
      <p:sp>
        <p:nvSpPr>
          <p:cNvPr id="4" name="Subtítulo 4">
            <a:extLst>
              <a:ext uri="{FF2B5EF4-FFF2-40B4-BE49-F238E27FC236}">
                <a16:creationId xmlns="" xmlns:a16="http://schemas.microsoft.com/office/drawing/2014/main" id="{354DFBCA-82EA-46FD-AF1D-DDCB0716AB22}"/>
              </a:ext>
            </a:extLst>
          </p:cNvPr>
          <p:cNvSpPr txBox="1">
            <a:spLocks/>
          </p:cNvSpPr>
          <p:nvPr/>
        </p:nvSpPr>
        <p:spPr>
          <a:xfrm>
            <a:off x="1148862" y="1466951"/>
            <a:ext cx="8424985" cy="472283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spcAft>
                <a:spcPts val="0"/>
              </a:spcAft>
              <a:buNone/>
            </a:pPr>
            <a:r>
              <a:rPr lang="pt-BR" sz="2800" dirty="0">
                <a:solidFill>
                  <a:schemeClr val="tx1"/>
                </a:solidFill>
                <a:latin typeface="Calibri" panose="020F0502020204030204" pitchFamily="34" charset="0"/>
                <a:cs typeface="Calibri" panose="020F0502020204030204" pitchFamily="34" charset="0"/>
              </a:rPr>
              <a:t>	</a:t>
            </a:r>
            <a:endParaRPr lang="pt-BR" dirty="0">
              <a:latin typeface="+mj-lt"/>
            </a:endParaRPr>
          </a:p>
        </p:txBody>
      </p:sp>
      <p:pic>
        <p:nvPicPr>
          <p:cNvPr id="5" name="Image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81070" y="709155"/>
            <a:ext cx="1700787" cy="1682499"/>
          </a:xfrm>
          <a:prstGeom prst="rect">
            <a:avLst/>
          </a:prstGeom>
        </p:spPr>
      </p:pic>
      <p:sp>
        <p:nvSpPr>
          <p:cNvPr id="6" name="Retângulo 5"/>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7" name="Retângulo 6"/>
          <p:cNvSpPr/>
          <p:nvPr/>
        </p:nvSpPr>
        <p:spPr>
          <a:xfrm>
            <a:off x="1162510" y="909470"/>
            <a:ext cx="833120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BNCC E CURRÍCULO DA CIDADE </a:t>
            </a:r>
            <a:r>
              <a:rPr lang="pt-BR" sz="2000" dirty="0" smtClean="0">
                <a:solidFill>
                  <a:schemeClr val="bg1"/>
                </a:solidFill>
                <a:latin typeface="Impact" panose="020B0806030902050204" pitchFamily="34" charset="0"/>
              </a:rPr>
              <a:t>– competências e saberes</a:t>
            </a:r>
            <a:endParaRPr lang="pt-BR" sz="2000" dirty="0">
              <a:solidFill>
                <a:schemeClr val="bg1"/>
              </a:solidFill>
              <a:latin typeface="Impact" panose="020B0806030902050204" pitchFamily="34" charset="0"/>
            </a:endParaRPr>
          </a:p>
        </p:txBody>
      </p:sp>
      <p:sp>
        <p:nvSpPr>
          <p:cNvPr id="8" name="CaixaDeTexto 7"/>
          <p:cNvSpPr txBox="1"/>
          <p:nvPr/>
        </p:nvSpPr>
        <p:spPr>
          <a:xfrm>
            <a:off x="1214652" y="2088107"/>
            <a:ext cx="8666328" cy="2308324"/>
          </a:xfrm>
          <a:prstGeom prst="rect">
            <a:avLst/>
          </a:prstGeom>
          <a:noFill/>
        </p:spPr>
        <p:txBody>
          <a:bodyPr wrap="square" rtlCol="0">
            <a:spAutoFit/>
          </a:bodyPr>
          <a:lstStyle/>
          <a:p>
            <a:pPr algn="just"/>
            <a:r>
              <a:rPr lang="pt-BR" dirty="0" smtClean="0"/>
              <a:t>“Ao </a:t>
            </a:r>
            <a:r>
              <a:rPr lang="pt-BR" dirty="0" smtClean="0"/>
              <a:t>longo da Educação Básica, as aprendizagens essenciais definidas na BNCC devem concorrer para assegurar aos estudantes o desenvolvimento de dez competências gerais, que consubstanciam, no âmbito pedagógico, os direitos de aprendizagem e desenvolvimento. Na BNCC, competência é definida como a mobilização de conhecimentos (conceitos e procedimentos), habilidades (práticas, cognitivas e </a:t>
            </a:r>
            <a:r>
              <a:rPr lang="pt-BR" dirty="0" err="1" smtClean="0"/>
              <a:t>socioemocionais</a:t>
            </a:r>
            <a:r>
              <a:rPr lang="pt-BR" dirty="0" smtClean="0"/>
              <a:t>), atitudes e valores para resolver demandas complexas da vida cotidiana, do pleno exercício da cidadania e do mundo do trabalho</a:t>
            </a:r>
            <a:r>
              <a:rPr lang="pt-BR" dirty="0" smtClean="0"/>
              <a:t>.”(</a:t>
            </a:r>
            <a:r>
              <a:rPr lang="pt-BR" dirty="0" smtClean="0"/>
              <a:t>BRASIL, MEC, 2018</a:t>
            </a:r>
            <a:r>
              <a:rPr lang="pt-BR" dirty="0" smtClean="0"/>
              <a:t>)</a:t>
            </a:r>
          </a:p>
          <a:p>
            <a:pPr algn="just"/>
            <a:endParaRPr lang="pt-BR" dirty="0" smtClean="0"/>
          </a:p>
        </p:txBody>
      </p:sp>
    </p:spTree>
    <p:extLst>
      <p:ext uri="{BB962C8B-B14F-4D97-AF65-F5344CB8AC3E}">
        <p14:creationId xmlns="" xmlns:p14="http://schemas.microsoft.com/office/powerpoint/2010/main" val="218400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8</a:t>
            </a:fld>
            <a:endParaRPr lang="en-US" dirty="0"/>
          </a:p>
        </p:txBody>
      </p:sp>
      <p:sp>
        <p:nvSpPr>
          <p:cNvPr id="4" name="Retângulo 3"/>
          <p:cNvSpPr/>
          <p:nvPr/>
        </p:nvSpPr>
        <p:spPr>
          <a:xfrm>
            <a:off x="1176929" y="779493"/>
            <a:ext cx="8365655" cy="707886"/>
          </a:xfrm>
          <a:prstGeom prst="rect">
            <a:avLst/>
          </a:prstGeom>
        </p:spPr>
        <p:txBody>
          <a:bodyPr wrap="square">
            <a:spAutoFit/>
          </a:bodyPr>
          <a:lstStyle/>
          <a:p>
            <a:pPr algn="ctr"/>
            <a:r>
              <a:rPr lang="pt-BR" sz="4000" b="1" dirty="0">
                <a:effectLst>
                  <a:outerShdw blurRad="38100" dist="38100" dir="2700000" algn="tl">
                    <a:srgbClr val="000000">
                      <a:alpha val="43137"/>
                    </a:srgbClr>
                  </a:outerShdw>
                </a:effectLst>
              </a:rPr>
              <a:t>Avaliação</a:t>
            </a:r>
            <a:endParaRPr lang="pt-BR" sz="3200" dirty="0"/>
          </a:p>
        </p:txBody>
      </p:sp>
      <p:sp>
        <p:nvSpPr>
          <p:cNvPr id="5" name="Subtítulo 4">
            <a:extLst>
              <a:ext uri="{FF2B5EF4-FFF2-40B4-BE49-F238E27FC236}">
                <a16:creationId xmlns="" xmlns:a16="http://schemas.microsoft.com/office/drawing/2014/main" id="{4C078ABC-0ECF-438E-805A-405A8A317BB9}"/>
              </a:ext>
            </a:extLst>
          </p:cNvPr>
          <p:cNvSpPr txBox="1">
            <a:spLocks/>
          </p:cNvSpPr>
          <p:nvPr/>
        </p:nvSpPr>
        <p:spPr>
          <a:xfrm>
            <a:off x="1176929" y="1448303"/>
            <a:ext cx="8365655" cy="4741481"/>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pt-BR" dirty="0"/>
              <a:t/>
            </a:r>
            <a:br>
              <a:rPr lang="pt-BR" dirty="0"/>
            </a:br>
            <a:endParaRPr lang="pt-BR" dirty="0"/>
          </a:p>
        </p:txBody>
      </p:sp>
      <p:pic>
        <p:nvPicPr>
          <p:cNvPr id="6" name="Imagem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2332" y="779493"/>
            <a:ext cx="1700787" cy="1682499"/>
          </a:xfrm>
          <a:prstGeom prst="rect">
            <a:avLst/>
          </a:prstGeom>
        </p:spPr>
      </p:pic>
      <p:sp>
        <p:nvSpPr>
          <p:cNvPr id="7" name="Retângulo 6"/>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8" name="Retângulo 7"/>
          <p:cNvSpPr/>
          <p:nvPr/>
        </p:nvSpPr>
        <p:spPr>
          <a:xfrm>
            <a:off x="1176929" y="853451"/>
            <a:ext cx="8365655"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BNCC E CURRÍCULO DA CIDADE </a:t>
            </a:r>
            <a:r>
              <a:rPr lang="pt-BR" sz="2000" dirty="0" smtClean="0">
                <a:solidFill>
                  <a:schemeClr val="bg1"/>
                </a:solidFill>
                <a:latin typeface="Impact" panose="020B0806030902050204" pitchFamily="34" charset="0"/>
              </a:rPr>
              <a:t>– competências e saberes</a:t>
            </a:r>
            <a:endParaRPr lang="pt-BR" sz="2000" dirty="0">
              <a:solidFill>
                <a:schemeClr val="bg1"/>
              </a:solidFill>
              <a:latin typeface="Impact" panose="020B0806030902050204" pitchFamily="34" charset="0"/>
            </a:endParaRPr>
          </a:p>
        </p:txBody>
      </p:sp>
      <p:sp>
        <p:nvSpPr>
          <p:cNvPr id="9" name="Retângulo 8"/>
          <p:cNvSpPr/>
          <p:nvPr/>
        </p:nvSpPr>
        <p:spPr>
          <a:xfrm>
            <a:off x="1091821" y="1997839"/>
            <a:ext cx="8625385" cy="2031325"/>
          </a:xfrm>
          <a:prstGeom prst="rect">
            <a:avLst/>
          </a:prstGeom>
        </p:spPr>
        <p:txBody>
          <a:bodyPr wrap="square">
            <a:spAutoFit/>
          </a:bodyPr>
          <a:lstStyle/>
          <a:p>
            <a:pPr algn="just"/>
            <a:r>
              <a:rPr lang="pt-BR" dirty="0" smtClean="0"/>
              <a:t>“O </a:t>
            </a:r>
            <a:r>
              <a:rPr lang="pt-BR" dirty="0" smtClean="0"/>
              <a:t>Currículo da Cidade, em todas as suas etapas, modalidades e formas de atendimento, orienta-se pela Educação Integral entendida como aquela que promove o desenvolvimento dos estudantes em todas as suas dimensões (intelectual, física, social, emocional e cultural) como parte indissociável do processo de aprendizagem ao longo da vida e sua formação como sujeitos de direitos e deveres, comprometida com o exercício da cidadania. Trata-se não de uma modalidade, mas uma concepção política, um paradigma urgente, necessário e possível para a qualidade social em educação na nossa cidade</a:t>
            </a:r>
            <a:r>
              <a:rPr lang="pt-BR" dirty="0" smtClean="0"/>
              <a:t>.” </a:t>
            </a:r>
            <a:r>
              <a:rPr lang="pt-BR" dirty="0" smtClean="0"/>
              <a:t>(SÃO PAULO, 2020)</a:t>
            </a:r>
            <a:endParaRPr lang="pt-BR" dirty="0"/>
          </a:p>
        </p:txBody>
      </p:sp>
    </p:spTree>
    <p:extLst>
      <p:ext uri="{BB962C8B-B14F-4D97-AF65-F5344CB8AC3E}">
        <p14:creationId xmlns="" xmlns:p14="http://schemas.microsoft.com/office/powerpoint/2010/main" val="30710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2332" y="779493"/>
            <a:ext cx="1700787" cy="1682499"/>
          </a:xfrm>
          <a:prstGeom prst="rect">
            <a:avLst/>
          </a:prstGeom>
        </p:spPr>
      </p:pic>
      <p:sp>
        <p:nvSpPr>
          <p:cNvPr id="6" name="Espaço Reservado para Conteúdo 2"/>
          <p:cNvSpPr txBox="1">
            <a:spLocks/>
          </p:cNvSpPr>
          <p:nvPr/>
        </p:nvSpPr>
        <p:spPr>
          <a:xfrm>
            <a:off x="1169114" y="1542592"/>
            <a:ext cx="8365655" cy="470580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457200" algn="just">
              <a:spcBef>
                <a:spcPts val="0"/>
              </a:spcBef>
              <a:buFont typeface="Arial"/>
              <a:buNone/>
            </a:pPr>
            <a:endParaRPr lang="pt-BR" sz="2800" dirty="0">
              <a:latin typeface="Calibri" panose="020F0502020204030204" pitchFamily="34" charset="0"/>
              <a:cs typeface="Calibri" panose="020F0502020204030204" pitchFamily="34" charset="0"/>
            </a:endParaRPr>
          </a:p>
        </p:txBody>
      </p:sp>
      <p:sp>
        <p:nvSpPr>
          <p:cNvPr id="9" name="Retângulo 8"/>
          <p:cNvSpPr/>
          <p:nvPr/>
        </p:nvSpPr>
        <p:spPr>
          <a:xfrm>
            <a:off x="10027138" y="6488668"/>
            <a:ext cx="1570892" cy="276999"/>
          </a:xfrm>
          <a:prstGeom prst="rect">
            <a:avLst/>
          </a:prstGeom>
        </p:spPr>
        <p:txBody>
          <a:bodyPr wrap="square">
            <a:spAutoFit/>
          </a:bodyPr>
          <a:lstStyle/>
          <a:p>
            <a:pPr algn="r"/>
            <a:r>
              <a:rPr lang="pt-BR" sz="1200" i="1" dirty="0">
                <a:latin typeface="Calibri" panose="020F0502020204030204" pitchFamily="34" charset="0"/>
                <a:cs typeface="Calibri" panose="020F0502020204030204" pitchFamily="34" charset="0"/>
              </a:rPr>
              <a:t>www.sinpeem.com.br</a:t>
            </a:r>
          </a:p>
        </p:txBody>
      </p:sp>
      <p:sp>
        <p:nvSpPr>
          <p:cNvPr id="10" name="Retângulo 9"/>
          <p:cNvSpPr/>
          <p:nvPr/>
        </p:nvSpPr>
        <p:spPr>
          <a:xfrm>
            <a:off x="1246649" y="789716"/>
            <a:ext cx="8288120" cy="5984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bg1"/>
                </a:solidFill>
                <a:latin typeface="Impact" panose="020B0806030902050204" pitchFamily="34" charset="0"/>
              </a:rPr>
              <a:t>IDEAOLOGIA E CURRÍCULO</a:t>
            </a:r>
            <a:endParaRPr lang="pt-BR" sz="3200" dirty="0">
              <a:solidFill>
                <a:schemeClr val="bg1"/>
              </a:solidFill>
              <a:latin typeface="Impact" panose="020B0806030902050204" pitchFamily="34" charset="0"/>
            </a:endParaRPr>
          </a:p>
        </p:txBody>
      </p:sp>
      <p:sp>
        <p:nvSpPr>
          <p:cNvPr id="7" name="CaixaDeTexto 6"/>
          <p:cNvSpPr txBox="1"/>
          <p:nvPr/>
        </p:nvSpPr>
        <p:spPr>
          <a:xfrm>
            <a:off x="1433015" y="2060812"/>
            <a:ext cx="8188657" cy="1631216"/>
          </a:xfrm>
          <a:prstGeom prst="rect">
            <a:avLst/>
          </a:prstGeom>
          <a:noFill/>
        </p:spPr>
        <p:txBody>
          <a:bodyPr wrap="square" rtlCol="0">
            <a:spAutoFit/>
          </a:bodyPr>
          <a:lstStyle/>
          <a:p>
            <a:r>
              <a:rPr lang="pt-BR" sz="2000" dirty="0" smtClean="0"/>
              <a:t>[...]  um estudo verdadeiramente crítico da educação precisa ir além das questões técnicas de como ensinar eficiente e eficazmente – que são em geral as questões dominantes ou únicas questões levantadas pelos educadores. Esse estudo deve pensar criticamente a relação da educação como o poder econômico, político e cultural. (APPLE, 2006)</a:t>
            </a:r>
            <a:endParaRPr lang="pt-BR" sz="2000" dirty="0"/>
          </a:p>
        </p:txBody>
      </p:sp>
    </p:spTree>
    <p:extLst>
      <p:ext uri="{BB962C8B-B14F-4D97-AF65-F5344CB8AC3E}">
        <p14:creationId xmlns="" xmlns:p14="http://schemas.microsoft.com/office/powerpoint/2010/main" val="13193508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â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372</TotalTime>
  <Words>1023</Words>
  <Application>Microsoft Office PowerPoint</Application>
  <PresentationFormat>Personalizar</PresentationFormat>
  <Paragraphs>77</Paragraphs>
  <Slides>12</Slides>
  <Notes>2</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Orgânico</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das Graças de Souza Donegati</dc:creator>
  <cp:lastModifiedBy>particular</cp:lastModifiedBy>
  <cp:revision>59</cp:revision>
  <dcterms:created xsi:type="dcterms:W3CDTF">2022-02-14T14:33:20Z</dcterms:created>
  <dcterms:modified xsi:type="dcterms:W3CDTF">2022-05-31T18:14:16Z</dcterms:modified>
</cp:coreProperties>
</file>