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5" r:id="rId9"/>
    <p:sldId id="262" r:id="rId10"/>
    <p:sldId id="263" r:id="rId11"/>
    <p:sldId id="271" r:id="rId12"/>
    <p:sldId id="267" r:id="rId13"/>
    <p:sldId id="269" r:id="rId14"/>
    <p:sldId id="272" r:id="rId15"/>
    <p:sldId id="275" r:id="rId16"/>
    <p:sldId id="277" r:id="rId17"/>
    <p:sldId id="268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" initials="B" lastIdx="16" clrIdx="0">
    <p:extLst>
      <p:ext uri="{19B8F6BF-5375-455C-9EA6-DF929625EA0E}">
        <p15:presenceInfo xmlns:p15="http://schemas.microsoft.com/office/powerpoint/2012/main" userId="d0cfc3fc20e8b6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t>04/03/2022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2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84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42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422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iqi1oaKvz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98884" y="2233846"/>
            <a:ext cx="6877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Construindo uma escola sem discriminação de gênero...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255553" y="4525468"/>
            <a:ext cx="360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Profa. Me. Beatriz </a:t>
            </a:r>
            <a:r>
              <a:rPr lang="pt-BR" dirty="0" err="1"/>
              <a:t>Campanharo</a:t>
            </a:r>
            <a:r>
              <a:rPr lang="pt-BR" dirty="0"/>
              <a:t> Dutra</a:t>
            </a:r>
          </a:p>
          <a:p>
            <a:pPr algn="r"/>
            <a:r>
              <a:rPr lang="pt-BR" dirty="0"/>
              <a:t>biacampanharo@hotmail.com</a:t>
            </a:r>
          </a:p>
        </p:txBody>
      </p:sp>
    </p:spTree>
    <p:extLst>
      <p:ext uri="{BB962C8B-B14F-4D97-AF65-F5344CB8AC3E}">
        <p14:creationId xmlns:p14="http://schemas.microsoft.com/office/powerpoint/2010/main" val="32693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C078ABC-0ECF-438E-805A-405A8A317BB9}"/>
              </a:ext>
            </a:extLst>
          </p:cNvPr>
          <p:cNvSpPr txBox="1">
            <a:spLocks/>
          </p:cNvSpPr>
          <p:nvPr/>
        </p:nvSpPr>
        <p:spPr>
          <a:xfrm>
            <a:off x="1176929" y="1448303"/>
            <a:ext cx="8365655" cy="474148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76928" y="905816"/>
            <a:ext cx="836565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FFFF00"/>
                </a:solidFill>
                <a:latin typeface="+mj-lt"/>
              </a:rPr>
              <a:t>Gênero e docência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0333" y="1912105"/>
            <a:ext cx="10877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escola é um anexo da sociedade?</a:t>
            </a:r>
          </a:p>
          <a:p>
            <a:r>
              <a:rPr lang="pt-B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Brasil República e a </a:t>
            </a:r>
            <a:r>
              <a:rPr lang="pt-BR" sz="2000" i="1" dirty="0"/>
              <a:t>publicização</a:t>
            </a:r>
            <a:r>
              <a:rPr lang="pt-BR" sz="2000" dirty="0"/>
              <a:t> do ensino</a:t>
            </a:r>
            <a:br>
              <a:rPr lang="pt-BR" sz="2000" dirty="0"/>
            </a:b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Ideário de </a:t>
            </a:r>
            <a:r>
              <a:rPr lang="pt-BR" sz="2000" b="1" dirty="0"/>
              <a:t>vocação</a:t>
            </a:r>
            <a:r>
              <a:rPr lang="pt-BR" sz="2000" dirty="0"/>
              <a:t> para a profissão e o aumento crescente da participação feminina no magistério</a:t>
            </a:r>
            <a:br>
              <a:rPr lang="pt-BR" sz="2000" dirty="0"/>
            </a:br>
            <a:r>
              <a:rPr lang="pt-BR" sz="2000" dirty="0"/>
              <a:t>- Jardim de Infância e assistência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Distribuição de docentes por sexo segundo o Censo Escolar 2021:</a:t>
            </a:r>
            <a:br>
              <a:rPr lang="pt-BR" sz="2000" dirty="0"/>
            </a:br>
            <a:r>
              <a:rPr lang="pt-BR" sz="2000" dirty="0"/>
              <a:t>- Na </a:t>
            </a:r>
            <a:r>
              <a:rPr lang="pt-BR" sz="2000" i="1" dirty="0"/>
              <a:t>Educação Infantil</a:t>
            </a:r>
            <a:r>
              <a:rPr lang="pt-BR" sz="2000" b="1" dirty="0"/>
              <a:t> </a:t>
            </a:r>
            <a:r>
              <a:rPr lang="pt-BR" sz="2000" dirty="0"/>
              <a:t>brasileira, atuam 595 mil docentes. São </a:t>
            </a:r>
            <a:r>
              <a:rPr lang="pt-BR" sz="2000" b="1" dirty="0"/>
              <a:t>96,3% </a:t>
            </a:r>
            <a:r>
              <a:rPr lang="pt-BR" sz="2000" dirty="0"/>
              <a:t>mulheres e </a:t>
            </a:r>
            <a:r>
              <a:rPr lang="pt-BR" sz="2000" b="1" dirty="0"/>
              <a:t>3,7%</a:t>
            </a:r>
            <a:r>
              <a:rPr lang="pt-BR" sz="2000" dirty="0"/>
              <a:t> homens.</a:t>
            </a:r>
          </a:p>
          <a:p>
            <a:r>
              <a:rPr lang="pt-BR" sz="2000" dirty="0"/>
              <a:t>     - No </a:t>
            </a:r>
            <a:r>
              <a:rPr lang="pt-BR" sz="2000" i="1" dirty="0"/>
              <a:t>Ensino Fundamental</a:t>
            </a:r>
            <a:r>
              <a:rPr lang="pt-BR" sz="2000" dirty="0"/>
              <a:t>, atuam 1.373.693 docentes. </a:t>
            </a:r>
            <a:r>
              <a:rPr lang="pt-BR" sz="2000" b="1" dirty="0"/>
              <a:t>88,1%</a:t>
            </a:r>
            <a:r>
              <a:rPr lang="pt-BR" sz="2000" dirty="0"/>
              <a:t> são mulheres e </a:t>
            </a:r>
            <a:r>
              <a:rPr lang="pt-BR" sz="2000" b="1" dirty="0"/>
              <a:t>11,9%</a:t>
            </a:r>
            <a:r>
              <a:rPr lang="pt-BR" sz="2000" dirty="0"/>
              <a:t> homens.</a:t>
            </a:r>
          </a:p>
          <a:p>
            <a:r>
              <a:rPr lang="pt-BR" sz="2000" dirty="0"/>
              <a:t>     - Um total de 516.484 professores atuou no </a:t>
            </a:r>
            <a:r>
              <a:rPr lang="pt-BR" sz="2000" i="1" dirty="0"/>
              <a:t>Ensino Médio </a:t>
            </a:r>
            <a:r>
              <a:rPr lang="pt-BR" sz="2000" dirty="0"/>
              <a:t>em 2021. São </a:t>
            </a:r>
            <a:r>
              <a:rPr lang="pt-BR" sz="2000" b="1" dirty="0"/>
              <a:t>57,7%</a:t>
            </a:r>
            <a:r>
              <a:rPr lang="pt-BR" sz="2000" dirty="0"/>
              <a:t> mulheres e </a:t>
            </a:r>
            <a:r>
              <a:rPr lang="pt-BR" sz="2000" b="1" dirty="0"/>
              <a:t>42,3% </a:t>
            </a:r>
            <a:r>
              <a:rPr lang="pt-BR" sz="2000" dirty="0"/>
              <a:t>homens.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7105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35349" y="4987577"/>
            <a:ext cx="1036663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/>
              <a:t>Noções de masculinidade hegemônica e concepções de infância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dirty="0"/>
              <a:t>O esperado é que os homens que optam por carreiras consideradas femininas ocupem funções de gestão escolar, e não de professor.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563" y="1749961"/>
            <a:ext cx="5398208" cy="318134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35349" y="927868"/>
            <a:ext cx="844932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i="1" dirty="0"/>
              <a:t>Homens na Educação Infantil: olhares de suspeita e tentativas de segregação</a:t>
            </a:r>
            <a:r>
              <a:rPr lang="pt-BR" dirty="0"/>
              <a:t> (ALTMAN, MONTEIRO, 2014)</a:t>
            </a:r>
          </a:p>
        </p:txBody>
      </p:sp>
    </p:spTree>
    <p:extLst>
      <p:ext uri="{BB962C8B-B14F-4D97-AF65-F5344CB8AC3E}">
        <p14:creationId xmlns:p14="http://schemas.microsoft.com/office/powerpoint/2010/main" val="249746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46649" y="789716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FFFF00"/>
                </a:solidFill>
                <a:latin typeface="+mj-lt"/>
              </a:rPr>
              <a:t>Legislação e os Avanços Educacionais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48567" y="2123882"/>
            <a:ext cx="6309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Lei de Diretrizes e Bases da Educação Nacional (9.394/96);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Parâmetros Curriculares Nacionais para o (1997; 1999 e 2006)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Plano Nacional da Educação (2001);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Criação da Secretaria Especial de Políticas para as Mulheres (2003);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Criação da Secretaria de Educação Continuada, Alfabetização e Diversidade do MEC (2004);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Realização da 1ª Conferência Nacional de Políticas para as Mulheres e a formulação do I Plano Nacional de Políticas para as Mulheres (2004);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Lançamento do Plano de Desenvolvimento da Educação (2007);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Realização da Conferência Nacional de Educação (</a:t>
            </a:r>
            <a:r>
              <a:rPr lang="pt-BR" dirty="0" err="1"/>
              <a:t>Conae</a:t>
            </a:r>
            <a:r>
              <a:rPr lang="pt-BR" dirty="0"/>
              <a:t>) e o lançamento do PNE 2011-2020 (2010).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46" y="2123882"/>
            <a:ext cx="2944041" cy="384511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246649" y="1529359"/>
            <a:ext cx="653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Marcos de políticas em Educação Formal, Mulheres e Gênero:</a:t>
            </a:r>
          </a:p>
        </p:txBody>
      </p:sp>
    </p:spTree>
    <p:extLst>
      <p:ext uri="{BB962C8B-B14F-4D97-AF65-F5344CB8AC3E}">
        <p14:creationId xmlns:p14="http://schemas.microsoft.com/office/powerpoint/2010/main" val="131935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1246649" y="771678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FFFF00"/>
                </a:solidFill>
                <a:latin typeface="+mj-lt"/>
              </a:rPr>
              <a:t>Pandemia do Covid-19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46649" y="1463649"/>
            <a:ext cx="8810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j-lt"/>
              </a:rPr>
              <a:t>Evidências científicas sobre desigualdades de gênero e raça na pandemia: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60202" y="2406096"/>
            <a:ext cx="6936395" cy="344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- Casos emblemáticos: Miguel (RE) e Miguel Pereira (RJ)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dirty="0"/>
            </a:br>
            <a:r>
              <a:rPr lang="pt-BR" dirty="0"/>
              <a:t>- São elas que estão na </a:t>
            </a:r>
            <a:r>
              <a:rPr lang="pt-BR" b="1" dirty="0"/>
              <a:t>linha de frente</a:t>
            </a:r>
            <a:r>
              <a:rPr lang="pt-BR" dirty="0"/>
              <a:t> do combate ao vírus, já que </a:t>
            </a:r>
            <a:r>
              <a:rPr lang="pt-BR" b="1" dirty="0"/>
              <a:t>84,7%</a:t>
            </a:r>
            <a:r>
              <a:rPr lang="pt-BR" dirty="0"/>
              <a:t> dos </a:t>
            </a:r>
            <a:r>
              <a:rPr lang="pt-BR" b="1" dirty="0"/>
              <a:t>auxiliares e técnicos de enfermagem </a:t>
            </a:r>
            <a:r>
              <a:rPr lang="pt-BR" dirty="0"/>
              <a:t>são mulheres e </a:t>
            </a:r>
            <a:r>
              <a:rPr lang="pt-BR" b="1" dirty="0"/>
              <a:t>92% </a:t>
            </a:r>
            <a:r>
              <a:rPr lang="pt-BR" dirty="0"/>
              <a:t>do </a:t>
            </a:r>
            <a:r>
              <a:rPr lang="pt-BR" b="1" dirty="0"/>
              <a:t>emprego doméstico </a:t>
            </a:r>
            <a:r>
              <a:rPr lang="pt-BR" dirty="0"/>
              <a:t>é exercido por mulheres, sendo que </a:t>
            </a:r>
            <a:r>
              <a:rPr lang="pt-BR" b="1" dirty="0"/>
              <a:t>68%</a:t>
            </a:r>
            <a:r>
              <a:rPr lang="pt-BR" dirty="0"/>
              <a:t> delas são negras. São elas que perdem primeiro os empregos, sofrem cortes de salários que normalmente já são 30% mais baixos que os dos homens. Elas também acumulam a jornada de trabalho doméstico não remunerado e são responsáveis pela educação domiciliar de dependentes.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49" y="1957306"/>
            <a:ext cx="2925807" cy="42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1246649" y="771678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FFFF00"/>
                </a:solidFill>
                <a:latin typeface="+mj-lt"/>
              </a:rPr>
              <a:t>E as/os/es estudantes </a:t>
            </a:r>
            <a:r>
              <a:rPr lang="pt-BR" sz="3000" b="1" dirty="0" err="1">
                <a:solidFill>
                  <a:srgbClr val="FFFF00"/>
                </a:solidFill>
                <a:latin typeface="+mj-lt"/>
              </a:rPr>
              <a:t>trans</a:t>
            </a:r>
            <a:r>
              <a:rPr lang="pt-BR" sz="3000" b="1" dirty="0">
                <a:solidFill>
                  <a:srgbClr val="FFFF00"/>
                </a:solidFill>
                <a:latin typeface="+mj-lt"/>
              </a:rPr>
              <a:t>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2" y="771678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00425" y="1643898"/>
            <a:ext cx="9453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/>
              <a:t>Dificuldade no acesso e permanência da comunidade </a:t>
            </a:r>
            <a:r>
              <a:rPr lang="pt-BR" sz="2000" dirty="0" err="1"/>
              <a:t>trans</a:t>
            </a:r>
            <a:r>
              <a:rPr lang="pt-BR" sz="2000" dirty="0"/>
              <a:t>;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Rejeição pela família, escola, trabalho leva o trabalho sexual como única possibilidade, expondo-se a riscos de doenças, violência física, exploração e colocando seu corpo como fetiche sexual.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Resolução do CNE que autoriza o uso do nome social de travestis e transexuais nos registros escolares da educação básica (2017), anulada pelo Projeto de Decreto Legislativo (PDL) 520/19.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29" y="3963606"/>
            <a:ext cx="3550697" cy="20984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494" y="3707844"/>
            <a:ext cx="4191928" cy="233405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62" y="3582574"/>
            <a:ext cx="2108062" cy="25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1246649" y="771678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FFFF00"/>
                </a:solidFill>
                <a:latin typeface="+mj-lt"/>
              </a:rPr>
              <a:t>Onde se esconde o currículo oculto?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956603" y="1800665"/>
            <a:ext cx="7290357" cy="44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currículo oculto estabelece uma rede de suposições que visa determinar regras sobre a conduta dos estudantes. Representa tudo o que as crianças aprendem diariamente através de práticas, atitudes, gestos, percepções que vigoram no meio social e escolar. É aquele currículo implícito, geralmente </a:t>
            </a: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inconsciente.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 o ensino da submissão, do preconceito, do individualismo; </a:t>
            </a:r>
            <a:r>
              <a:rPr lang="pt-BR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</a:t>
            </a: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também pode ser o da autonomia, solidariedade e diversidade.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Exemplos: brinquedos, roupas, livros didáticos, literários, elogios.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+mj-lt"/>
              </a:rPr>
              <a:t>“[...]o </a:t>
            </a:r>
            <a:r>
              <a:rPr lang="pt-BR" sz="2000" b="1" dirty="0">
                <a:latin typeface="+mj-lt"/>
              </a:rPr>
              <a:t>homem descobriu</a:t>
            </a:r>
            <a:r>
              <a:rPr lang="pt-BR" sz="2000" dirty="0">
                <a:latin typeface="+mj-lt"/>
              </a:rPr>
              <a:t> uma forma nova de obter alimentos: através da agricultura.”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960" y="2687573"/>
            <a:ext cx="2950923" cy="30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6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665753"/>
            <a:ext cx="1700787" cy="16824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7" y="2425527"/>
            <a:ext cx="2660898" cy="35478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9" y="2425526"/>
            <a:ext cx="2628124" cy="35041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1" y="2427989"/>
            <a:ext cx="2525628" cy="3367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64" y="2425526"/>
            <a:ext cx="1999761" cy="3555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tângulo 10"/>
          <p:cNvSpPr/>
          <p:nvPr/>
        </p:nvSpPr>
        <p:spPr>
          <a:xfrm>
            <a:off x="832441" y="1788577"/>
            <a:ext cx="69712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200" dirty="0"/>
              <a:t>Brincadeira/ludicidade como fazer privilegiado das crianças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2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32" y="779493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51870" y="1722248"/>
            <a:ext cx="3399065" cy="3550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4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 possível construir uma escola </a:t>
            </a:r>
            <a:r>
              <a:rPr lang="pt-BR" sz="42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pt-BR" sz="4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discriminação de gênero? </a:t>
            </a:r>
            <a:endParaRPr lang="pt-BR" sz="4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06314" y="5072439"/>
            <a:ext cx="2912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https://youtu.be/9iqi1oaKvzs</a:t>
            </a:r>
            <a:endParaRPr lang="pt-BR" dirty="0"/>
          </a:p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74" y="1922389"/>
            <a:ext cx="4067843" cy="31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2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1246649" y="771678"/>
            <a:ext cx="828812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FFFF00"/>
                </a:solidFill>
                <a:latin typeface="+mj-lt"/>
              </a:rPr>
              <a:t>Bibliografia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01951" y="1584385"/>
            <a:ext cx="10138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BOURDIEU, Pierre. </a:t>
            </a:r>
            <a:r>
              <a:rPr lang="fr-FR" sz="1600" i="1" dirty="0"/>
              <a:t>A Dominação Masculina.</a:t>
            </a:r>
            <a:r>
              <a:rPr lang="fr-FR" sz="1600" dirty="0"/>
              <a:t> </a:t>
            </a:r>
            <a:r>
              <a:rPr lang="pt-BR" sz="1600" dirty="0"/>
              <a:t>Rio de Janeiro: Bertrand Brasil, 2010.</a:t>
            </a:r>
          </a:p>
          <a:p>
            <a:r>
              <a:rPr lang="pt-BR" sz="1600" dirty="0"/>
              <a:t>BUTLER, Judith. </a:t>
            </a:r>
            <a:r>
              <a:rPr lang="pt-BR" sz="1600" i="1" dirty="0"/>
              <a:t>Problemas de gênero:</a:t>
            </a:r>
            <a:r>
              <a:rPr lang="pt-BR" sz="1600" dirty="0"/>
              <a:t> feminismo e subversão de identidade. 6 ed. Rio de Janeiro: Civilização Brasileira, 2013.</a:t>
            </a:r>
          </a:p>
          <a:p>
            <a:r>
              <a:rPr lang="pt-BR" sz="1600" dirty="0"/>
              <a:t>GÊNERO E COVID-19 NA AMÉRICA LATINA E NO CARIBE: DIMENSÕES DE GÊNERO NA RESPOSTA: 2020. </a:t>
            </a:r>
            <a:r>
              <a:rPr lang="pt-BR" sz="1600" i="1" dirty="0"/>
              <a:t>ONU Mulheres.</a:t>
            </a:r>
            <a:r>
              <a:rPr lang="pt-BR" sz="1600" dirty="0"/>
              <a:t>. Disponível em: https://www.onumulheres.org.br/wp-content/uploads/2020/03/ONU. </a:t>
            </a:r>
          </a:p>
          <a:p>
            <a:r>
              <a:rPr lang="pt-BR" sz="1600" dirty="0"/>
              <a:t>HILL COLLINS, </a:t>
            </a:r>
            <a:r>
              <a:rPr lang="pt-BR" sz="1600" dirty="0" err="1"/>
              <a:t>Patricia</a:t>
            </a:r>
            <a:r>
              <a:rPr lang="pt-BR" sz="1600" dirty="0"/>
              <a:t>. Em direção a uma nova visão: raça, classe e gênero como categorias de análise e conexão. In: MORENO, Renata (org.). </a:t>
            </a:r>
            <a:r>
              <a:rPr lang="pt-BR" sz="1600" i="1" dirty="0"/>
              <a:t>Reflexões e práticas de transformação feminista.</a:t>
            </a:r>
            <a:r>
              <a:rPr lang="pt-BR" sz="1600" dirty="0"/>
              <a:t> São Paulo: SOF, 96p. (Coleção Cadernos </a:t>
            </a:r>
            <a:r>
              <a:rPr lang="pt-BR" sz="1600" dirty="0" err="1"/>
              <a:t>Sempreviva</a:t>
            </a:r>
            <a:r>
              <a:rPr lang="pt-BR" sz="1600" dirty="0"/>
              <a:t>). Série Economia e Feminismo, 2015.</a:t>
            </a:r>
          </a:p>
          <a:p>
            <a:r>
              <a:rPr lang="pt-BR" sz="1600" dirty="0"/>
              <a:t>HIRATA, Helena. Gênero, classe e raça </a:t>
            </a:r>
            <a:r>
              <a:rPr lang="pt-BR" sz="1600" dirty="0" err="1"/>
              <a:t>Interseccionalidade</a:t>
            </a:r>
            <a:r>
              <a:rPr lang="pt-BR" sz="1600" dirty="0"/>
              <a:t> e consubstancialidade das relações sociais. </a:t>
            </a:r>
            <a:r>
              <a:rPr lang="pt-BR" sz="1600" i="1" dirty="0"/>
              <a:t>Tempo soc.</a:t>
            </a:r>
            <a:r>
              <a:rPr lang="pt-BR" sz="1600" dirty="0"/>
              <a:t> São Paulo, v. 26, n. 1, p. 61-73, 2014.</a:t>
            </a:r>
          </a:p>
          <a:p>
            <a:r>
              <a:rPr lang="pt-BR" sz="1600" dirty="0"/>
              <a:t>HOOKS, Bell. Ensinando a transgredir: a Educação como prática de liberdade. Tradução de Marcelo Brandão Cipolla- São Paulo. 2013. Editora Martins Fontes, 2013.</a:t>
            </a:r>
          </a:p>
          <a:p>
            <a:r>
              <a:rPr lang="pt-BR" sz="1600" dirty="0"/>
              <a:t>IBGE. </a:t>
            </a:r>
            <a:r>
              <a:rPr lang="pt-BR" sz="1600" i="1" dirty="0"/>
              <a:t>Estatísticas de gênero:</a:t>
            </a:r>
            <a:r>
              <a:rPr lang="pt-BR" sz="1600" dirty="0"/>
              <a:t> indicadores sociais das mulheres no Brasil. [Rio de Janeiro]: IBGE, 2021a. (Estudos e pesquisas. Informação Demográfica e Socioeconômica, n. 38). Disponível em: https://biblioteca.ibge.gov.br/visualizacao/livros/liv101784_informativo.pdf. Acesso em 18 mai. 2021.  </a:t>
            </a:r>
          </a:p>
          <a:p>
            <a:r>
              <a:rPr lang="pt-BR" sz="1600" dirty="0"/>
              <a:t>LOURO, G.L. Currículo, Gênero e Sexualidade. Porto: Porto Editora, 2000. </a:t>
            </a:r>
          </a:p>
          <a:p>
            <a:r>
              <a:rPr lang="pt-BR" sz="1600" dirty="0"/>
              <a:t>MONTEIRO, Mariana </a:t>
            </a:r>
            <a:r>
              <a:rPr lang="pt-BR" sz="1600" dirty="0" err="1"/>
              <a:t>Kubilius</a:t>
            </a:r>
            <a:r>
              <a:rPr lang="pt-BR" sz="1600" dirty="0"/>
              <a:t>; ALTMANN, Helena. Homens na educação infantil: olhares de suspeita e tentativas de segregação. Cadernos de Pesquisa [online]. 2014, v. 44, n. 153, 2014. p. 720-741. Disponível em: &lt;https://doi.org/10.1590/198053142824&gt;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57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46649" y="789716"/>
            <a:ext cx="838190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65161" y="834142"/>
            <a:ext cx="29231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rgbClr val="FFFF00"/>
                </a:solidFill>
              </a:rPr>
              <a:t>De onde eu falo?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65161" y="1880315"/>
            <a:ext cx="56903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palestra e a palestrante;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Quem pode falar sobre gênero?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Mito da neutralidade científica;</a:t>
            </a:r>
          </a:p>
          <a:p>
            <a:r>
              <a:rPr lang="pt-BR" sz="2000" i="1" dirty="0"/>
              <a:t>“O homem descobriu a América”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Noção de conhecimento corporificado em </a:t>
            </a:r>
            <a:r>
              <a:rPr lang="pt-BR" sz="2000" dirty="0" err="1"/>
              <a:t>Haraway</a:t>
            </a:r>
            <a:r>
              <a:rPr lang="pt-BR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7141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68204" y="3683267"/>
            <a:ext cx="8140520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/>
        </p:spPr>
        <p:txBody>
          <a:bodyPr wrap="square">
            <a:spAutoFit/>
          </a:bodyPr>
          <a:lstStyle/>
          <a:p>
            <a:pPr algn="r"/>
            <a:r>
              <a:rPr lang="pt-BR" sz="2300" i="1" dirty="0">
                <a:latin typeface="+mj-lt"/>
              </a:rPr>
              <a:t>“A prática do diálogo é um dos meios mais simples com que nós, como professores, acadêmicos e pensadores críticos, podemos começar a cruzar as fronteiras, as barreiras que podem ou não ser erguidas pela raça, pelo gênero, pela classe social, pela reputação profissional e por um sem-número de outras diferenças.” 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50736" y="5191372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err="1">
                <a:latin typeface="+mj-lt"/>
              </a:rPr>
              <a:t>bell</a:t>
            </a:r>
            <a:r>
              <a:rPr lang="pt-BR" sz="2300" dirty="0">
                <a:latin typeface="+mj-lt"/>
              </a:rPr>
              <a:t> </a:t>
            </a:r>
            <a:r>
              <a:rPr lang="pt-BR" sz="2300" dirty="0" err="1">
                <a:latin typeface="+mj-lt"/>
              </a:rPr>
              <a:t>hooks</a:t>
            </a:r>
            <a:endParaRPr lang="pt-BR" sz="2300" dirty="0">
              <a:latin typeface="+mj-l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15" y="872228"/>
            <a:ext cx="2993586" cy="26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99" y="681811"/>
            <a:ext cx="1601329" cy="158411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89206" y="776905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FFFF00"/>
                </a:solidFill>
              </a:rPr>
              <a:t>Um giro pelas notícias...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4846" y="2204575"/>
            <a:ext cx="959905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Estudo aponta que 705 mil homens brancos têm mais renda que todas ______ ______ no Brasil</a:t>
            </a:r>
          </a:p>
          <a:p>
            <a:r>
              <a:rPr lang="pt-BR" i="1" dirty="0"/>
              <a:t>Renda mensal média desse grupo é de R$ 114 mil, enquanto mulheres negras têm renda média de R$ 1.619,45 </a:t>
            </a:r>
            <a:r>
              <a:rPr lang="pt-BR" dirty="0"/>
              <a:t>(FOLHA, 2021)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8549" y="1473866"/>
            <a:ext cx="88994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pt-BR" b="1" dirty="0"/>
              <a:t>____ são responsáveis pela criação dos filhos até 3 anos em 89% dos casos </a:t>
            </a:r>
            <a:r>
              <a:rPr lang="pt-BR" dirty="0"/>
              <a:t>(AGÊNCIA BRASIL, 2017)</a:t>
            </a:r>
          </a:p>
        </p:txBody>
      </p:sp>
      <p:sp>
        <p:nvSpPr>
          <p:cNvPr id="9" name="Retângulo 8"/>
          <p:cNvSpPr/>
          <p:nvPr/>
        </p:nvSpPr>
        <p:spPr>
          <a:xfrm>
            <a:off x="775977" y="3973511"/>
            <a:ext cx="10600207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80 pessoas _______ foram mortas no Brasil no 1º semestre deste ano, aponta associação</a:t>
            </a:r>
          </a:p>
          <a:p>
            <a:r>
              <a:rPr lang="pt-BR" i="1" dirty="0"/>
              <a:t>Adolescente de 13 anos </a:t>
            </a:r>
            <a:r>
              <a:rPr lang="pt-BR" i="1" dirty="0" err="1"/>
              <a:t>Keron</a:t>
            </a:r>
            <a:r>
              <a:rPr lang="pt-BR" i="1" dirty="0"/>
              <a:t> </a:t>
            </a:r>
            <a:r>
              <a:rPr lang="pt-BR" i="1" dirty="0" err="1"/>
              <a:t>Ravach</a:t>
            </a:r>
            <a:r>
              <a:rPr lang="pt-BR" i="1" dirty="0"/>
              <a:t>, morta a pauladas no Ceará, em janeiro, se tornou a vítima mais jovem no levantamento feito desde 2018 pela </a:t>
            </a:r>
            <a:r>
              <a:rPr lang="pt-BR" i="1" dirty="0" err="1"/>
              <a:t>Antra</a:t>
            </a:r>
            <a:r>
              <a:rPr lang="pt-BR" i="1" dirty="0"/>
              <a:t>. 'Nunca houve um momento tão vulnerável e violento como o que estamos vendo agora', diz autora do boletim. </a:t>
            </a:r>
            <a:r>
              <a:rPr lang="pt-BR" dirty="0"/>
              <a:t>(G1, 2021)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8549" y="5259231"/>
            <a:ext cx="1050074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Contratação de _______ em cargos de liderança cai e a diferença de gênero no mercado se acentua</a:t>
            </a:r>
          </a:p>
          <a:p>
            <a:r>
              <a:rPr lang="pt-BR" i="1" dirty="0"/>
              <a:t>Estudo realizado pelo </a:t>
            </a:r>
            <a:r>
              <a:rPr lang="pt-BR" i="1" dirty="0" err="1"/>
              <a:t>LinkedIn</a:t>
            </a:r>
            <a:r>
              <a:rPr lang="pt-BR" i="1" dirty="0"/>
              <a:t> revelou que, em todo o mundo, pessoas do sexo _______ se candidataram a 11% menos empregos em 2020 em comparação com _ _____. </a:t>
            </a:r>
            <a:r>
              <a:rPr lang="pt-BR" dirty="0"/>
              <a:t>(FORBES, 2021)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75977" y="3227721"/>
            <a:ext cx="1042092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Brasil teve uma ligação de denúncia de violência doméstica a cada minuto em 2020</a:t>
            </a:r>
          </a:p>
          <a:p>
            <a:r>
              <a:rPr lang="pt-BR" i="1" dirty="0"/>
              <a:t>Dados do _______ coletados por Fórum de Segurança Pública também mostram que 67% das vítimas eram _____. </a:t>
            </a:r>
            <a:r>
              <a:rPr lang="pt-BR" dirty="0"/>
              <a:t>(CNN, 2021</a:t>
            </a:r>
            <a:r>
              <a:rPr lang="pt-BR" sz="1600" dirty="0"/>
              <a:t>)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8" y="753209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14211" y="2435708"/>
            <a:ext cx="6902509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200" dirty="0"/>
              <a:t>“As expressões da masculinidade e da feminilidade são </a:t>
            </a:r>
            <a:r>
              <a:rPr lang="pt-BR" sz="2200" b="1" dirty="0"/>
              <a:t>historicamente construídas</a:t>
            </a:r>
            <a:r>
              <a:rPr lang="pt-BR" sz="2200" dirty="0"/>
              <a:t> e referem-se aos </a:t>
            </a:r>
            <a:r>
              <a:rPr lang="pt-BR" sz="2200" b="1" dirty="0"/>
              <a:t>símbolos</a:t>
            </a:r>
            <a:r>
              <a:rPr lang="pt-BR" sz="2200" dirty="0"/>
              <a:t> culturalmente disponíveis em uma dada organização social, às </a:t>
            </a:r>
            <a:r>
              <a:rPr lang="pt-BR" sz="2200" b="1" dirty="0"/>
              <a:t>normas</a:t>
            </a:r>
            <a:r>
              <a:rPr lang="pt-BR" sz="2200" dirty="0"/>
              <a:t> expressas em suas doutrinas e instituições, à </a:t>
            </a:r>
            <a:r>
              <a:rPr lang="pt-BR" sz="2200" b="1" dirty="0"/>
              <a:t>subjetividade</a:t>
            </a:r>
            <a:r>
              <a:rPr lang="pt-BR" sz="2200" dirty="0"/>
              <a:t> e às </a:t>
            </a:r>
            <a:r>
              <a:rPr lang="pt-BR" sz="2200" b="1" dirty="0"/>
              <a:t>relações de poder </a:t>
            </a:r>
            <a:r>
              <a:rPr lang="pt-BR" sz="2200" dirty="0"/>
              <a:t>estabelecidas nesse contexto.” (VIANNA, 2001, p. 90)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46649" y="789716"/>
            <a:ext cx="8381905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rgbClr val="FFFF00"/>
                </a:solidFill>
                <a:latin typeface="+mj-lt"/>
              </a:rPr>
              <a:t>O </a:t>
            </a:r>
            <a:r>
              <a:rPr lang="pt-BR" sz="3200" b="1">
                <a:solidFill>
                  <a:srgbClr val="FFFF00"/>
                </a:solidFill>
                <a:latin typeface="+mj-lt"/>
              </a:rPr>
              <a:t>que entendemos </a:t>
            </a:r>
            <a:r>
              <a:rPr lang="pt-BR" sz="3200" b="1" dirty="0">
                <a:solidFill>
                  <a:srgbClr val="FFFF00"/>
                </a:solidFill>
                <a:latin typeface="+mj-lt"/>
              </a:rPr>
              <a:t>por gênero?</a:t>
            </a:r>
          </a:p>
        </p:txBody>
      </p:sp>
    </p:spTree>
    <p:extLst>
      <p:ext uri="{BB962C8B-B14F-4D97-AF65-F5344CB8AC3E}">
        <p14:creationId xmlns:p14="http://schemas.microsoft.com/office/powerpoint/2010/main" val="109605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86868" y="1587070"/>
            <a:ext cx="8740270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buFontTx/>
              <a:buChar char="-"/>
            </a:pPr>
            <a:r>
              <a:rPr lang="pt-BR" dirty="0"/>
              <a:t>Segmente as características abaixo em “femininas” e “masculinas”</a:t>
            </a:r>
          </a:p>
          <a:p>
            <a:pPr>
              <a:lnSpc>
                <a:spcPts val="3400"/>
              </a:lnSpc>
              <a:buFontTx/>
              <a:buChar char="-"/>
            </a:pPr>
            <a:endParaRPr lang="pt-BR" dirty="0"/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Agressividade                               Docilidade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Liderança                                    Emoção       Cuidado                                           Razão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Fraqueza                                                      Passividade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Inteligência                 Força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pt-BR" sz="3000" b="1" dirty="0">
                <a:solidFill>
                  <a:srgbClr val="FFFF00"/>
                </a:solidFill>
              </a:rPr>
              <a:t>Pescando a dimensão simbólica da opressão:</a:t>
            </a:r>
          </a:p>
        </p:txBody>
      </p:sp>
    </p:spTree>
    <p:extLst>
      <p:ext uri="{BB962C8B-B14F-4D97-AF65-F5344CB8AC3E}">
        <p14:creationId xmlns:p14="http://schemas.microsoft.com/office/powerpoint/2010/main" val="15611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86867" y="1587069"/>
            <a:ext cx="9067033" cy="477152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buFontTx/>
              <a:buChar char="-"/>
            </a:pPr>
            <a:endParaRPr lang="pt-BR" dirty="0"/>
          </a:p>
          <a:p>
            <a:pPr>
              <a:lnSpc>
                <a:spcPts val="3400"/>
              </a:lnSpc>
              <a:buFontTx/>
              <a:buChar char="-"/>
            </a:pPr>
            <a:endParaRPr lang="pt-BR" dirty="0"/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Agressividade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Docilidade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Liderança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Emoção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Razão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Fraqueza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Passividade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Inteligência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pt-BR" sz="3000" b="1" dirty="0">
                <a:solidFill>
                  <a:srgbClr val="FFFF00"/>
                </a:solidFill>
              </a:rPr>
              <a:t>Pescando a dimensão simbólica da opressão: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79557" y="5647035"/>
            <a:ext cx="424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que essa classificação revela?</a:t>
            </a:r>
          </a:p>
        </p:txBody>
      </p:sp>
    </p:spTree>
    <p:extLst>
      <p:ext uri="{BB962C8B-B14F-4D97-AF65-F5344CB8AC3E}">
        <p14:creationId xmlns:p14="http://schemas.microsoft.com/office/powerpoint/2010/main" val="415213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17" y="791735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314FDB69-469B-43B6-856B-289210734EDC}"/>
              </a:ext>
            </a:extLst>
          </p:cNvPr>
          <p:cNvSpPr txBox="1">
            <a:spLocks/>
          </p:cNvSpPr>
          <p:nvPr/>
        </p:nvSpPr>
        <p:spPr>
          <a:xfrm>
            <a:off x="1175406" y="1632984"/>
            <a:ext cx="8335917" cy="443957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9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175406" y="1906528"/>
            <a:ext cx="4550145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pt-BR" dirty="0"/>
              <a:t>Pensamento dicotômico;</a:t>
            </a:r>
          </a:p>
          <a:p>
            <a:pPr>
              <a:lnSpc>
                <a:spcPts val="3400"/>
              </a:lnSpc>
            </a:pPr>
            <a:r>
              <a:rPr lang="pt-BR" dirty="0"/>
              <a:t>Necessidade de hierarquizar ambos os lados da dicotomia;</a:t>
            </a:r>
          </a:p>
          <a:p>
            <a:pPr>
              <a:lnSpc>
                <a:spcPts val="3400"/>
              </a:lnSpc>
            </a:pPr>
            <a:r>
              <a:rPr lang="pt-BR" dirty="0"/>
              <a:t>Que tipo de homens e mulheres a classificação corresponde?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sz="2200" dirty="0">
                <a:solidFill>
                  <a:schemeClr val="tx1"/>
                </a:solidFill>
              </a:rPr>
              <a:t>                                                                                 </a:t>
            </a:r>
            <a:endParaRPr lang="pt-BR" sz="2200" i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60" y="2157519"/>
            <a:ext cx="3541563" cy="215346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938823" y="4333532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Patricia</a:t>
            </a:r>
            <a:r>
              <a:rPr lang="pt-BR" i="1" dirty="0"/>
              <a:t> Hill Collins</a:t>
            </a:r>
          </a:p>
        </p:txBody>
      </p:sp>
    </p:spTree>
    <p:extLst>
      <p:ext uri="{BB962C8B-B14F-4D97-AF65-F5344CB8AC3E}">
        <p14:creationId xmlns:p14="http://schemas.microsoft.com/office/powerpoint/2010/main" val="120115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354DFBCA-82EA-46FD-AF1D-DDCB0716AB22}"/>
              </a:ext>
            </a:extLst>
          </p:cNvPr>
          <p:cNvSpPr txBox="1">
            <a:spLocks/>
          </p:cNvSpPr>
          <p:nvPr/>
        </p:nvSpPr>
        <p:spPr>
          <a:xfrm>
            <a:off x="1148862" y="1466951"/>
            <a:ext cx="8424985" cy="47228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pt-BR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70" y="709155"/>
            <a:ext cx="1700787" cy="16824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8862" y="868527"/>
            <a:ext cx="8331200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FFFF00"/>
                </a:solidFill>
                <a:latin typeface="+mj-lt"/>
              </a:rPr>
              <a:t>Gênero, Parentesco e Escola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21" y="3404580"/>
            <a:ext cx="2663482" cy="27885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82" y="3404579"/>
            <a:ext cx="2888417" cy="278852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148862" y="1677814"/>
            <a:ext cx="91892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Ser mãe e ser pai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mãe não é uma categoria social em si mesma, não é independente da categoria mulher.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Categoria mãe e a narrativa do amor.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ser mulher/homem passa por uma classificação heterossexualizada do desejo.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400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2254</TotalTime>
  <Words>1624</Words>
  <Application>Microsoft Office PowerPoint</Application>
  <PresentationFormat>Widescreen</PresentationFormat>
  <Paragraphs>135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Impact</vt:lpstr>
      <vt:lpstr>Symbol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Elizabeth</cp:lastModifiedBy>
  <cp:revision>117</cp:revision>
  <dcterms:created xsi:type="dcterms:W3CDTF">2022-02-14T14:33:20Z</dcterms:created>
  <dcterms:modified xsi:type="dcterms:W3CDTF">2022-03-04T12:54:50Z</dcterms:modified>
</cp:coreProperties>
</file>