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aramond" panose="02020404030301010803" pitchFamily="18" charset="0"/>
      <p:regular r:id="rId30"/>
      <p:bold r:id="rId31"/>
      <p:italic r:id="rId32"/>
      <p:boldItalic r:id="rId33"/>
    </p:embeddedFont>
    <p:embeddedFont>
      <p:font typeface="Impact" panose="020B0806030902050204" pitchFamily="34" charset="0"/>
      <p:regular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4643b3e0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e4643b3e06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1e4643b3e06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e4639548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e4639548c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e4639548c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e4643b3e06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Benefícios da Natureza no Desenvolvi</a:t>
            </a:r>
            <a:endParaRPr/>
          </a:p>
        </p:txBody>
      </p:sp>
      <p:sp>
        <p:nvSpPr>
          <p:cNvPr id="267" name="Google Shape;267;g1e4643b3e0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e467652a67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Benefícios da Natureza no Desenvolvi</a:t>
            </a:r>
            <a:endParaRPr/>
          </a:p>
        </p:txBody>
      </p:sp>
      <p:sp>
        <p:nvSpPr>
          <p:cNvPr id="279" name="Google Shape;279;g1e467652a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e46980eb96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e46980eb9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e4643b3e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e4643b3e0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1e4643b3e0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e45ec9acd7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1e45ec9acd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e46b266cd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e46b266cd8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1e46b266cd8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e467652a6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1e467652a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8728b4d274585fe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78728b4d274585f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de título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2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22" name="Google Shape;22;p2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;p2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" name="Google Shape;24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31" name="Google Shape;31;p2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Panorâmica com Legenda">
  <p:cSld name="Foto Panorâmica com Legenda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Legenda">
  <p:cSld name="Título e Legenda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02" name="Google Shape;102;p1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 com Legenda">
  <p:cSld name="Citação com Legenda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0" name="Google Shape;110;p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12" name="Google Shape;112;p13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rtão de Nome">
  <p:cSld name="Cartão de Nom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o Cartão de Nome">
  <p:cSld name="Citar o Cartão de Nom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iro ou Falso">
  <p:cSld name="Verdadeiro ou Falso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36" name="Google Shape;136;p16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43" name="Google Shape;143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8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4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150" name="Google Shape;150;p18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4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6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3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4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67" name="Google Shape;67;p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73" name="Google Shape;73;p8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81" name="Google Shape;81;p9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" name="Google Shape;85;p10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Google Shape;11;p1" descr="HD-PanelConten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1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13;p1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hyperlink" Target="http://www.youtube.com/watch?v=_GeRQKzMmC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iancaenatureza.org.br/wp-content/uploads/2019/04/escola_lugar_de_ENCONTROS.pdf" TargetMode="External"/><Relationship Id="rId4" Type="http://schemas.openxmlformats.org/officeDocument/2006/relationships/hyperlink" Target="https://criancaenatureza.org.br/wp-content/uploads/2019/04/escola_lugar_de_BRINCAR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hyperlink" Target="http://www.youtube.com/watch?v=DCULd07RzpQ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p.com.br/fileadmin/user_upload/manual_orientacao_sbp_cen1.pdf" TargetMode="External"/><Relationship Id="rId7" Type="http://schemas.openxmlformats.org/officeDocument/2006/relationships/hyperlink" Target="https://www.youtube.com/watch?v=DCULd07RzpQ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GeRQKzMmCM" TargetMode="External"/><Relationship Id="rId5" Type="http://schemas.openxmlformats.org/officeDocument/2006/relationships/hyperlink" Target="https://www.sescsp.org.br/o-livre-brincar-como-antidoto-natural-contra-ansiedade-infantil/" TargetMode="External"/><Relationship Id="rId4" Type="http://schemas.openxmlformats.org/officeDocument/2006/relationships/hyperlink" Target="https://issuu.com/sercriancaenatural/docs/oficinas_4elementos__1_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8248" y="440388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/>
          <p:nvPr/>
        </p:nvSpPr>
        <p:spPr>
          <a:xfrm>
            <a:off x="2321169" y="680888"/>
            <a:ext cx="75418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CURSO EaD</a:t>
            </a:r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2871787" y="1592071"/>
            <a:ext cx="600074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Encontros: Educação, Infância e Natureza</a:t>
            </a:r>
            <a:endParaRPr/>
          </a:p>
        </p:txBody>
      </p:sp>
      <p:sp>
        <p:nvSpPr>
          <p:cNvPr id="159" name="Google Shape;159;p19"/>
          <p:cNvSpPr txBox="1"/>
          <p:nvPr/>
        </p:nvSpPr>
        <p:spPr>
          <a:xfrm>
            <a:off x="4634645" y="4349153"/>
            <a:ext cx="2938615" cy="57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Ma. Celina Nakamura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pic>
        <p:nvPicPr>
          <p:cNvPr id="257" name="Google Shape;257;p28"/>
          <p:cNvPicPr preferRelativeResize="0"/>
          <p:nvPr/>
        </p:nvPicPr>
        <p:blipFill rotWithShape="1">
          <a:blip r:embed="rId3">
            <a:alphaModFix/>
          </a:blip>
          <a:srcRect l="21850" t="44107" r="23426" b="31020"/>
          <a:stretch/>
        </p:blipFill>
        <p:spPr>
          <a:xfrm>
            <a:off x="669950" y="1776325"/>
            <a:ext cx="10881850" cy="278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pic>
        <p:nvPicPr>
          <p:cNvPr id="264" name="Google Shape;264;p29"/>
          <p:cNvPicPr preferRelativeResize="0"/>
          <p:nvPr/>
        </p:nvPicPr>
        <p:blipFill rotWithShape="1">
          <a:blip r:embed="rId3">
            <a:alphaModFix/>
          </a:blip>
          <a:srcRect l="21588" t="30614" r="21176" b="23306"/>
          <a:stretch/>
        </p:blipFill>
        <p:spPr>
          <a:xfrm>
            <a:off x="822750" y="966975"/>
            <a:ext cx="10531775" cy="47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 txBox="1"/>
          <p:nvPr/>
        </p:nvSpPr>
        <p:spPr>
          <a:xfrm>
            <a:off x="1148861" y="1828128"/>
            <a:ext cx="8307900" cy="3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0"/>
          <p:cNvSpPr/>
          <p:nvPr/>
        </p:nvSpPr>
        <p:spPr>
          <a:xfrm>
            <a:off x="10027138" y="6488668"/>
            <a:ext cx="15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73" name="Google Shape;273;p30"/>
          <p:cNvSpPr txBox="1"/>
          <p:nvPr/>
        </p:nvSpPr>
        <p:spPr>
          <a:xfrm>
            <a:off x="1167000" y="832275"/>
            <a:ext cx="9669600" cy="5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27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highlight>
                <a:srgbClr val="F9F9F9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rgbClr val="F9F9F9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lang="pt-BR" sz="2800" i="1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“Evidências científicas demonstram que o convívio com a natureza, desde a infância, melhora o controle de doenças crônicas – como diabetes, asma e obesidade –, diminui o risco de dependência ao álcool e a outras drogas, favorece o desenvolvimento neuropsicomotor e reduz os problemas de comportamento. Além disso, proporciona bem-estar mental, equilibra os níveis de vitamina D e diminui significativamente o número de visitas ao médico.”</a:t>
            </a:r>
            <a:endParaRPr sz="2800" i="1">
              <a:solidFill>
                <a:schemeClr val="dk1"/>
              </a:solidFill>
              <a:highlight>
                <a:srgbClr val="F9F9F9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lang="pt-BR" sz="1800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Manual da </a:t>
            </a:r>
            <a:r>
              <a:rPr lang="pt-BR" sz="1800" b="1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Sociedade Brasileira de Pediatria</a:t>
            </a:r>
            <a:r>
              <a:rPr lang="pt-BR" sz="1800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: “Benefícios da Natureza no desenvolvimento                de crianças e adolescentes”</a:t>
            </a:r>
            <a:endParaRPr sz="1800" i="1">
              <a:solidFill>
                <a:schemeClr val="dk1"/>
              </a:solidFill>
              <a:highlight>
                <a:srgbClr val="F9F9F9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74" name="Google Shape;274;p30"/>
          <p:cNvSpPr/>
          <p:nvPr/>
        </p:nvSpPr>
        <p:spPr>
          <a:xfrm>
            <a:off x="1141046" y="753209"/>
            <a:ext cx="8472000" cy="598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985250" y="753200"/>
            <a:ext cx="9001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Recomendações e vantagens: criança e natureza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4549" y="4773976"/>
            <a:ext cx="1167002" cy="123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282" name="Google Shape;2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1148861" y="1828128"/>
            <a:ext cx="8307900" cy="3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10027138" y="6488668"/>
            <a:ext cx="15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85" name="Google Shape;285;p31"/>
          <p:cNvSpPr txBox="1"/>
          <p:nvPr/>
        </p:nvSpPr>
        <p:spPr>
          <a:xfrm>
            <a:off x="1167000" y="832275"/>
            <a:ext cx="9669600" cy="5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270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highlight>
                <a:srgbClr val="F9F9F9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highlight>
                <a:srgbClr val="F9F9F9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None/>
            </a:pPr>
            <a:r>
              <a:rPr lang="pt-BR" sz="2800" i="1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“Evidências científicas demonstram que o convívio com a natureza, desde a infância, melhora o controle de doenças crônicas – como diabetes, asma e obesidade –, diminui o risco de dependência ao álcool e a outras drogas, favorece o desenvolvimento neuropsicomotor e reduz os problemas de comportamento. Além disso, proporciona bem-estar mental, equilibra os níveis de vitamina D e diminui significativamente o número de visitas ao médico.”</a:t>
            </a:r>
            <a:endParaRPr sz="2800" i="1">
              <a:solidFill>
                <a:schemeClr val="dk1"/>
              </a:solidFill>
              <a:highlight>
                <a:srgbClr val="F9F9F9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lang="pt-BR" sz="1800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Manual da </a:t>
            </a:r>
            <a:r>
              <a:rPr lang="pt-BR" sz="1800" b="1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Sociedade Brasileira de Pediatria</a:t>
            </a:r>
            <a:r>
              <a:rPr lang="pt-BR" sz="1800">
                <a:solidFill>
                  <a:schemeClr val="dk1"/>
                </a:solidFill>
                <a:highlight>
                  <a:srgbClr val="F9F9F9"/>
                </a:highlight>
                <a:latin typeface="Garamond"/>
                <a:ea typeface="Garamond"/>
                <a:cs typeface="Garamond"/>
                <a:sym typeface="Garamond"/>
              </a:rPr>
              <a:t>: “Benefícios da Natureza no desenvolvimento                de crianças e adolescentes”</a:t>
            </a:r>
            <a:endParaRPr sz="1800" i="1">
              <a:solidFill>
                <a:schemeClr val="dk1"/>
              </a:solidFill>
              <a:highlight>
                <a:srgbClr val="F9F9F9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86" name="Google Shape;286;p31"/>
          <p:cNvSpPr/>
          <p:nvPr/>
        </p:nvSpPr>
        <p:spPr>
          <a:xfrm>
            <a:off x="1141046" y="753209"/>
            <a:ext cx="8472000" cy="598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7" name="Google Shape;287;p31"/>
          <p:cNvSpPr txBox="1"/>
          <p:nvPr/>
        </p:nvSpPr>
        <p:spPr>
          <a:xfrm>
            <a:off x="985250" y="753200"/>
            <a:ext cx="9001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Recomendações e vantagens: criança e natureza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88" name="Google Shape;28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4549" y="4773976"/>
            <a:ext cx="1167002" cy="123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294" name="Google Shape;29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4855" y="745821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2"/>
          <p:cNvSpPr txBox="1"/>
          <p:nvPr/>
        </p:nvSpPr>
        <p:spPr>
          <a:xfrm>
            <a:off x="1070708" y="1587070"/>
            <a:ext cx="8628184" cy="438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1141046" y="753209"/>
            <a:ext cx="8472000" cy="598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Criança e natureza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" name="Google Shape;298;p32"/>
          <p:cNvSpPr/>
          <p:nvPr/>
        </p:nvSpPr>
        <p:spPr>
          <a:xfrm>
            <a:off x="1371600" y="2050475"/>
            <a:ext cx="8241300" cy="2984100"/>
          </a:xfrm>
          <a:prstGeom prst="rect">
            <a:avLst/>
          </a:prstGeom>
          <a:gradFill>
            <a:gsLst>
              <a:gs pos="0">
                <a:srgbClr val="EDD9CA"/>
              </a:gs>
              <a:gs pos="100000">
                <a:srgbClr val="D8A97F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99" name="Google Shape;299;p32" descr="A criança é natureza. Permitir e fortalecer o vínculo de todas as crianças e adolescentes com a natureza é promover um ganho para as infâncias, para a sociedade e para nosso planeta.&#10;&#10;Os dados presentes são das seguintes fontes:&#10;*Nos centros urbanos, as crianças passam 90% do tempo em lugares fechados e 40% delas passa 1 hora ou menos brincando ao ar livre: (pesquisa Univeler, 2016)&#10;*80% da população mora em cidades (IBGE, censo 2010). &#10;*Informações sobre saúde e medicalização estão disponíveis em: https://www.incb.org/incb/en/publicat... INCB, 2014 - ONU Report).&#10;&#10;Saiba mais sobre o programa Criança e Natureza:&#10;https://criancaenatureza.org.br/&#10;https://instagram.com/criancaenatureza&#10;https://facebook.com/programacriancaenatureza/" title="Criança Natureza | Conheça o program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4075" y="2050475"/>
            <a:ext cx="5305097" cy="29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 txBox="1"/>
          <p:nvPr/>
        </p:nvSpPr>
        <p:spPr>
          <a:xfrm>
            <a:off x="1148861" y="1828128"/>
            <a:ext cx="8307900" cy="3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3"/>
          <p:cNvSpPr/>
          <p:nvPr/>
        </p:nvSpPr>
        <p:spPr>
          <a:xfrm>
            <a:off x="10027138" y="6488668"/>
            <a:ext cx="15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08" name="Google Shape;308;p33"/>
          <p:cNvSpPr/>
          <p:nvPr/>
        </p:nvSpPr>
        <p:spPr>
          <a:xfrm>
            <a:off x="1141046" y="753209"/>
            <a:ext cx="8472000" cy="598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9" name="Google Shape;309;p33"/>
          <p:cNvSpPr/>
          <p:nvPr/>
        </p:nvSpPr>
        <p:spPr>
          <a:xfrm>
            <a:off x="1352922" y="2257908"/>
            <a:ext cx="8674200" cy="3533400"/>
          </a:xfrm>
          <a:prstGeom prst="rect">
            <a:avLst/>
          </a:prstGeom>
          <a:gradFill>
            <a:gsLst>
              <a:gs pos="0">
                <a:srgbClr val="FCE1D1"/>
              </a:gs>
              <a:gs pos="100000">
                <a:srgbClr val="F9AD77"/>
              </a:gs>
            </a:gsLst>
            <a:lin ang="5400012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4"/>
              </a:rPr>
              <a:t>https://criancaenatureza.org.br/wp-content/uploads/2019/04/escola_lugar_de_BRINCAR.pdf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https://criancaenatureza.org.br/wp-content/uploads/2019/04/escola_lugar_de_ENCONTROS.pdf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2431750" y="658425"/>
            <a:ext cx="6375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 criança e o brincar na natureza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316" name="Google Shape;31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4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4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19" name="Google Shape;319;p34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0" name="Google Shape;320;p34"/>
          <p:cNvSpPr/>
          <p:nvPr/>
        </p:nvSpPr>
        <p:spPr>
          <a:xfrm>
            <a:off x="1352922" y="2257908"/>
            <a:ext cx="8674216" cy="3533292"/>
          </a:xfrm>
          <a:prstGeom prst="rect">
            <a:avLst/>
          </a:prstGeom>
          <a:gradFill>
            <a:gsLst>
              <a:gs pos="0">
                <a:srgbClr val="FCE1D1"/>
              </a:gs>
              <a:gs pos="100000">
                <a:srgbClr val="F9AD77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3873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Char char="●"/>
            </a:pPr>
            <a:r>
              <a:rPr lang="pt-BR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 importância do contato da criança com a natureza implica na necessidade dos pais e demais educadores se auto educarem. 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-3873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Char char="●"/>
            </a:pPr>
            <a:r>
              <a:rPr lang="pt-BR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Educa-se a si mesmo para ser um bom espelho para o outro também se autoeducar.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-3873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aramond"/>
              <a:buChar char="●"/>
            </a:pPr>
            <a:r>
              <a:rPr lang="pt-BR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Ao se conter a ansiedade no excesso de cuidados, as crianças deixam de ser privadas de administrarem seus próprios riscos.</a:t>
            </a:r>
            <a:endParaRPr sz="2100"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21" name="Google Shape;321;p34"/>
          <p:cNvSpPr txBox="1"/>
          <p:nvPr/>
        </p:nvSpPr>
        <p:spPr>
          <a:xfrm>
            <a:off x="2355550" y="658425"/>
            <a:ext cx="6375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 preparação do educador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328" name="Google Shape;3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3650" y="205675"/>
            <a:ext cx="756471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pic>
        <p:nvPicPr>
          <p:cNvPr id="334" name="Google Shape;334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4855" y="745821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37" name="Google Shape;337;p36"/>
          <p:cNvPicPr preferRelativeResize="0"/>
          <p:nvPr/>
        </p:nvPicPr>
        <p:blipFill rotWithShape="1">
          <a:blip r:embed="rId4">
            <a:alphaModFix/>
          </a:blip>
          <a:srcRect l="14148" t="20510" r="13882" b="6523"/>
          <a:stretch/>
        </p:blipFill>
        <p:spPr>
          <a:xfrm>
            <a:off x="3979623" y="3536750"/>
            <a:ext cx="4232776" cy="2412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6"/>
          <p:cNvSpPr txBox="1"/>
          <p:nvPr/>
        </p:nvSpPr>
        <p:spPr>
          <a:xfrm>
            <a:off x="2431750" y="658425"/>
            <a:ext cx="6375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Educação e ritmos da natureza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1383400" y="1799975"/>
            <a:ext cx="8472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Garamond"/>
              <a:buChar char="●"/>
            </a:pPr>
            <a:r>
              <a:rPr lang="pt-BR" sz="2900">
                <a:solidFill>
                  <a:srgbClr val="040C28"/>
                </a:solidFill>
                <a:latin typeface="Garamond"/>
                <a:ea typeface="Garamond"/>
                <a:cs typeface="Garamond"/>
                <a:sym typeface="Garamond"/>
              </a:rPr>
              <a:t>Os ritmos</a:t>
            </a:r>
            <a:r>
              <a:rPr lang="pt-BR" sz="2900">
                <a:solidFill>
                  <a:srgbClr val="202124"/>
                </a:solidFill>
                <a:latin typeface="Garamond"/>
                <a:ea typeface="Garamond"/>
                <a:cs typeface="Garamond"/>
                <a:sym typeface="Garamond"/>
              </a:rPr>
              <a:t> permeiam os fenômenos da vida</a:t>
            </a:r>
            <a:endParaRPr sz="2900">
              <a:solidFill>
                <a:srgbClr val="202124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Garamond"/>
              <a:buChar char="●"/>
            </a:pPr>
            <a:r>
              <a:rPr lang="pt-BR" sz="2900">
                <a:solidFill>
                  <a:srgbClr val="202124"/>
                </a:solidFill>
                <a:latin typeface="Garamond"/>
                <a:ea typeface="Garamond"/>
                <a:cs typeface="Garamond"/>
                <a:sym typeface="Garamond"/>
              </a:rPr>
              <a:t>Indicam, pelas alterações, a necessidade de mudanças que restabelecem o equilíbrio.</a:t>
            </a:r>
            <a:endParaRPr sz="28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sp>
        <p:nvSpPr>
          <p:cNvPr id="345" name="Google Shape;345;p37"/>
          <p:cNvSpPr/>
          <p:nvPr/>
        </p:nvSpPr>
        <p:spPr>
          <a:xfrm>
            <a:off x="1246649" y="771678"/>
            <a:ext cx="8288100" cy="598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46" name="Google Shape;34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9222" y="771678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7"/>
          <p:cNvSpPr/>
          <p:nvPr/>
        </p:nvSpPr>
        <p:spPr>
          <a:xfrm>
            <a:off x="3325900" y="771675"/>
            <a:ext cx="4035000" cy="851400"/>
          </a:xfrm>
          <a:prstGeom prst="ellipse">
            <a:avLst/>
          </a:prstGeom>
          <a:solidFill>
            <a:schemeClr val="l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/>
          </a:p>
        </p:txBody>
      </p:sp>
      <p:pic>
        <p:nvPicPr>
          <p:cNvPr id="348" name="Google Shape;348;p37" descr="É fundamental para o desenvolvimento integral da criança aprender a correr - e avaliar - riscos, para tornar-se um adulto resiliente e capaz de explorar o mundo, em vez de temê-lo. E a natureza é o ambiente ideal para que a criança se depare com situações que a ajudarão a aprender sobre seus limites e possibilidades.&#10;&#10;Saiba mais sobre o programa Criança e Natureza:&#10;https://criancaenatureza.org.br/&#10;https://instagram.com/criancaenatureza&#10;https://facebook.com/programacriancaenatureza/" title="Pílulas | Quando o risco vale a pen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1400" y="1940327"/>
            <a:ext cx="6281875" cy="35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 txBox="1"/>
          <p:nvPr/>
        </p:nvSpPr>
        <p:spPr>
          <a:xfrm>
            <a:off x="3966900" y="8079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Para finalizar...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0701" y="738006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</a:t>
            </a:r>
            <a:endParaRPr/>
          </a:p>
        </p:txBody>
      </p:sp>
      <p:sp>
        <p:nvSpPr>
          <p:cNvPr id="167" name="Google Shape;167;p20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168" name="Google Shape;168;p20"/>
          <p:cNvSpPr/>
          <p:nvPr/>
        </p:nvSpPr>
        <p:spPr>
          <a:xfrm>
            <a:off x="1246649" y="789716"/>
            <a:ext cx="8381905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1076422" y="1528763"/>
            <a:ext cx="8754279" cy="3957637"/>
          </a:xfrm>
          <a:prstGeom prst="rect">
            <a:avLst/>
          </a:prstGeom>
          <a:gradFill>
            <a:gsLst>
              <a:gs pos="0">
                <a:srgbClr val="FFEFD2"/>
              </a:gs>
              <a:gs pos="100000">
                <a:srgbClr val="FFD575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200" b="1">
              <a:solidFill>
                <a:schemeClr val="dk1"/>
              </a:solidFill>
              <a:highlight>
                <a:srgbClr val="FFEFD2"/>
              </a:highlight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3200" b="1">
                <a:solidFill>
                  <a:schemeClr val="dk1"/>
                </a:solidFill>
                <a:highlight>
                  <a:srgbClr val="FFEFD2"/>
                </a:highlight>
                <a:latin typeface="Garamond"/>
                <a:ea typeface="Garamond"/>
                <a:cs typeface="Garamond"/>
                <a:sym typeface="Garamond"/>
              </a:rPr>
              <a:t>Objetivos</a:t>
            </a:r>
            <a:endParaRPr sz="44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EFD2"/>
              </a:highlight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highlight>
                <a:srgbClr val="FFEFD2"/>
              </a:highlight>
            </a:endParaRPr>
          </a:p>
          <a:p>
            <a:pPr marL="514350" marR="0" lvl="0" indent="-4889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Char char="●"/>
            </a:pPr>
            <a:r>
              <a:rPr lang="pt-BR" sz="2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Refletir sobre a importância de aproximar a prática pedagógica e um olhar vivo para a natureza.</a:t>
            </a:r>
            <a:endParaRPr sz="2800" b="1"/>
          </a:p>
          <a:p>
            <a:pPr marL="514350" marR="0" lvl="0" indent="-4889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Char char="●"/>
            </a:pPr>
            <a:r>
              <a:rPr lang="pt-BR" sz="2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Articular a realidade local, das comunidades, da escola e o entorno educativo.</a:t>
            </a:r>
            <a:endParaRPr sz="2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514350" marR="0" lvl="0" indent="-4889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aramond"/>
              <a:buChar char="●"/>
            </a:pPr>
            <a:r>
              <a:rPr lang="pt-BR" sz="2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Despertar para o fato de que, por meio da natureza, a criança pode conectar-se com a própria essência.</a:t>
            </a:r>
            <a:endParaRPr sz="2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514350" marR="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endParaRPr sz="32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355" name="Google Shape;35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2332" y="779493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8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57" name="Google Shape;357;p38"/>
          <p:cNvSpPr txBox="1"/>
          <p:nvPr/>
        </p:nvSpPr>
        <p:spPr>
          <a:xfrm>
            <a:off x="1679765" y="3794173"/>
            <a:ext cx="8417100" cy="2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</a:pPr>
            <a:endParaRPr sz="40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58" name="Google Shape;358;p38"/>
          <p:cNvSpPr/>
          <p:nvPr/>
        </p:nvSpPr>
        <p:spPr>
          <a:xfrm>
            <a:off x="8977745" y="4405746"/>
            <a:ext cx="2382982" cy="1468582"/>
          </a:xfrm>
          <a:prstGeom prst="rect">
            <a:avLst/>
          </a:prstGeom>
          <a:gradFill>
            <a:gsLst>
              <a:gs pos="0">
                <a:srgbClr val="FFEFD2"/>
              </a:gs>
              <a:gs pos="100000">
                <a:srgbClr val="FFD575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OBRIGADA!!!</a:t>
            </a:r>
            <a:endParaRPr/>
          </a:p>
        </p:txBody>
      </p:sp>
      <p:sp>
        <p:nvSpPr>
          <p:cNvPr id="359" name="Google Shape;359;p38"/>
          <p:cNvSpPr txBox="1"/>
          <p:nvPr/>
        </p:nvSpPr>
        <p:spPr>
          <a:xfrm>
            <a:off x="1277225" y="2098825"/>
            <a:ext cx="8739900" cy="3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>
                <a:solidFill>
                  <a:srgbClr val="26201B"/>
                </a:solidFill>
                <a:latin typeface="Garamond"/>
                <a:ea typeface="Garamond"/>
                <a:cs typeface="Garamond"/>
                <a:sym typeface="Garamond"/>
              </a:rPr>
              <a:t>“Quando a imaginação da criança encontra a natureza, ela se potencializa e se torna imaginação criadora. A natureza tem a força necessária para despertar um campo simbólico criador na criança”</a:t>
            </a:r>
            <a:endParaRPr sz="3000">
              <a:solidFill>
                <a:srgbClr val="26201B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>
                <a:solidFill>
                  <a:srgbClr val="26201B"/>
                </a:solidFill>
                <a:latin typeface="Garamond"/>
                <a:ea typeface="Garamond"/>
                <a:cs typeface="Garamond"/>
                <a:sym typeface="Garamond"/>
              </a:rPr>
              <a:t>Ghandi Piorski</a:t>
            </a:r>
            <a:endParaRPr sz="2500">
              <a:solidFill>
                <a:srgbClr val="26201B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26201B"/>
              </a:solidFill>
              <a:highlight>
                <a:srgbClr val="FFFFFF"/>
              </a:highlight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365" name="Google Shape;36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2332" y="779493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9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67" name="Google Shape;367;p39"/>
          <p:cNvSpPr txBox="1"/>
          <p:nvPr/>
        </p:nvSpPr>
        <p:spPr>
          <a:xfrm>
            <a:off x="1227015" y="928710"/>
            <a:ext cx="8417169" cy="269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</a:pPr>
            <a:endParaRPr sz="40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68" name="Google Shape;368;p39"/>
          <p:cNvSpPr txBox="1"/>
          <p:nvPr/>
        </p:nvSpPr>
        <p:spPr>
          <a:xfrm>
            <a:off x="957950" y="1160500"/>
            <a:ext cx="9107700" cy="27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 Referências</a:t>
            </a:r>
            <a:endParaRPr sz="1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BARBOSA, Maria Carmen et al. O QUE É BÁSICO NA BASE NACIONAL COMUM CURRICULAR PARA A EDUCAÇÃO INFANTIL?. Debates em Educação, v. 8, n. 16. 11 p, 29 dez. 2016. Disponível em: https://www.seer.ufal.br/index.php/debateseducacao/article/view/2492. Acesso em: 17 set. 2022.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BRASIL. Base Comum Curricular. Brasília, DF. Ministério da Educação, 2017. Disponível em: http://basenacionalcomum.mec.gov.br/. Acesso em: 29 set. 2022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Créditos - imagens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ELALI, Gleice. O ambiente da escola - o ambiente na escola:: uma discussão sobre a relação escola-natureza em educação infantil. Estudos de Psicologia, Natal, v. 8, n. 2, p. 309-319, Ago 2003. Disponível em: https://www.scielo.br/j/epsic/a/DFpfPmBzKqVDWNRbth7vtWN/?format=pdf&amp;lang=pt. Acesso em: 17 set. 2022.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TIRIBA, Lea. Criança, Natureza e Educação Infantil. s/n. Disponível em: https://www.anped.org.br/sites/default/files/gt07-2304.pdf. Acesso em: 23 out. 2022.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pic>
        <p:nvPicPr>
          <p:cNvPr id="374" name="Google Shape;37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2332" y="779493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0"/>
          <p:cNvSpPr/>
          <p:nvPr/>
        </p:nvSpPr>
        <p:spPr>
          <a:xfrm>
            <a:off x="10027138" y="6488668"/>
            <a:ext cx="15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376" name="Google Shape;376;p40"/>
          <p:cNvSpPr txBox="1"/>
          <p:nvPr/>
        </p:nvSpPr>
        <p:spPr>
          <a:xfrm>
            <a:off x="1227015" y="928710"/>
            <a:ext cx="8417100" cy="2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Garamond"/>
              <a:buNone/>
            </a:pPr>
            <a:endParaRPr sz="40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77" name="Google Shape;377;p40"/>
          <p:cNvSpPr txBox="1"/>
          <p:nvPr/>
        </p:nvSpPr>
        <p:spPr>
          <a:xfrm>
            <a:off x="919500" y="779500"/>
            <a:ext cx="8724600" cy="27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Créditos imagens</a:t>
            </a:r>
            <a:endParaRPr sz="18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https://cdn.pensador.com/img/frase/di/ta/ditado_africano_e_preciso_uma_aldeia_para_educar_uma_cr_lpve7qq.jpg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https://nossaaldeiablog.wordpress.com/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https://pixabay.com/pt/images/search/lapis%20e%20papel%20na%20m%c3%a3o/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google.com/maps/place/EMEI+BORBA+GATO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https://www.unicef.org/brazil/cdc-versao-crianca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file:///media/fuse/drivefs-17a302d5e1d1183025975e569fb12d60/root/Relat%C3%B3rio.pdf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https://edifyapps-s3-codebuddy-site.s3.amazonaws.com/wp-content/uploads/2021/06/brincar-na-natureza.png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https://primeirainfancia.jundiai.sp.gov.br/campanhas/educacao-e-desenvolvimento-infantil/crianca-e-natureza/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https://criancaenatureza.org.br/pt/noticias/uma-praca-para-chamar-de-sua/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https://colmeiajardimescola.alboompro.com/post/39474-epocas-ano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sp>
        <p:nvSpPr>
          <p:cNvPr id="384" name="Google Shape;384;p41"/>
          <p:cNvSpPr txBox="1"/>
          <p:nvPr/>
        </p:nvSpPr>
        <p:spPr>
          <a:xfrm>
            <a:off x="1038700" y="878875"/>
            <a:ext cx="96378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Manual sobre os benefícios de contato com a natureza 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3"/>
              </a:rPr>
              <a:t>https://www.sbp.com.br/fileadmin/user_upload/manual_orientacao_sbp_cen1.pdf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Criança e os 4 elementos da natureza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4"/>
              </a:rPr>
              <a:t>https://issuu.com/sercriancaenatural/docs/oficinas_4elementos__1_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Vídeos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5"/>
              </a:rPr>
              <a:t>https://www.sescsp.org.br/o-livre-brincar-como-antidoto-natural-contra-ansiedade-infantil/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6"/>
              </a:rPr>
              <a:t>https://www.youtube.com/watch?v=_GeRQKzMmCM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u="sng">
                <a:solidFill>
                  <a:schemeClr val="hlink"/>
                </a:solidFill>
                <a:latin typeface="Garamond"/>
                <a:ea typeface="Garamond"/>
                <a:cs typeface="Garamond"/>
                <a:sym typeface="Garamond"/>
                <a:hlinkClick r:id="rId7"/>
              </a:rPr>
              <a:t>https://www.youtube.com/watch?v=DCULd07RzpQ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pic>
        <p:nvPicPr>
          <p:cNvPr id="175" name="Google Shape;17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1148861" y="2105916"/>
            <a:ext cx="8878200" cy="3685200"/>
          </a:xfrm>
          <a:prstGeom prst="rect">
            <a:avLst/>
          </a:prstGeom>
          <a:gradFill>
            <a:gsLst>
              <a:gs pos="0">
                <a:srgbClr val="FCE1D1"/>
              </a:gs>
              <a:gs pos="100000">
                <a:srgbClr val="F9AD77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Por que a infância e natureza devem caminhar juntas? </a:t>
            </a:r>
            <a:endParaRPr sz="36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Quais são os caminhos possíveis para esse encontro? 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185" name="Google Shape;18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4855" y="745822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2"/>
          <p:cNvSpPr txBox="1"/>
          <p:nvPr/>
        </p:nvSpPr>
        <p:spPr>
          <a:xfrm>
            <a:off x="1156675" y="1587071"/>
            <a:ext cx="8542217" cy="457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None/>
            </a:pPr>
            <a:endParaRPr sz="2400" cap="none">
              <a:solidFill>
                <a:srgbClr val="262626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1336430" y="753209"/>
            <a:ext cx="8284308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9" name="Google Shape;189;p22"/>
          <p:cNvSpPr/>
          <p:nvPr/>
        </p:nvSpPr>
        <p:spPr>
          <a:xfrm>
            <a:off x="1446556" y="1587071"/>
            <a:ext cx="8328300" cy="4245694"/>
          </a:xfrm>
          <a:prstGeom prst="rect">
            <a:avLst/>
          </a:prstGeom>
          <a:gradFill>
            <a:gsLst>
              <a:gs pos="0">
                <a:srgbClr val="FCE1D1"/>
              </a:gs>
              <a:gs pos="100000">
                <a:srgbClr val="F9AD77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3200" y="1662488"/>
            <a:ext cx="5715000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5">
            <a:alphaModFix/>
          </a:blip>
          <a:srcRect l="14500" t="16113" r="20446" b="31825"/>
          <a:stretch/>
        </p:blipFill>
        <p:spPr>
          <a:xfrm>
            <a:off x="4455313" y="4792975"/>
            <a:ext cx="2310753" cy="103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197" name="Google Shape;1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00" name="Google Shape;200;p23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Principais aldeias atuais: creches e escolas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1" name="Google Shape;201;p23"/>
          <p:cNvSpPr/>
          <p:nvPr/>
        </p:nvSpPr>
        <p:spPr>
          <a:xfrm>
            <a:off x="1148861" y="2078182"/>
            <a:ext cx="8878277" cy="3713018"/>
          </a:xfrm>
          <a:prstGeom prst="rect">
            <a:avLst/>
          </a:prstGeom>
          <a:gradFill>
            <a:gsLst>
              <a:gs pos="0">
                <a:srgbClr val="FCE1D1"/>
              </a:gs>
              <a:gs pos="100000">
                <a:srgbClr val="F9AD77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79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0" i="0">
              <a:solidFill>
                <a:srgbClr val="0C3C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02" name="Google Shape;202;p23"/>
          <p:cNvPicPr preferRelativeResize="0"/>
          <p:nvPr/>
        </p:nvPicPr>
        <p:blipFill rotWithShape="1">
          <a:blip r:embed="rId4">
            <a:alphaModFix/>
          </a:blip>
          <a:srcRect l="4888" t="26640" r="72829" b="7156"/>
          <a:stretch/>
        </p:blipFill>
        <p:spPr>
          <a:xfrm>
            <a:off x="2058825" y="2140899"/>
            <a:ext cx="1997925" cy="3337524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5">
            <a:alphaModFix/>
          </a:blip>
          <a:srcRect l="1938" t="15918" r="45526" b="28713"/>
          <a:stretch/>
        </p:blipFill>
        <p:spPr>
          <a:xfrm>
            <a:off x="5174625" y="2620950"/>
            <a:ext cx="4434401" cy="26274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5177675" y="5248425"/>
            <a:ext cx="452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Escola Municipal de Educação Infantil (EMEI) Dona Leopoldina</a:t>
            </a:r>
            <a:endParaRPr/>
          </a:p>
        </p:txBody>
      </p:sp>
      <p:sp>
        <p:nvSpPr>
          <p:cNvPr id="205" name="Google Shape;205;p23"/>
          <p:cNvSpPr txBox="1"/>
          <p:nvPr/>
        </p:nvSpPr>
        <p:spPr>
          <a:xfrm>
            <a:off x="1123550" y="5460675"/>
            <a:ext cx="4527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Escola Municipal de Educação Infantil (EMEI) Borba Gato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pic>
        <p:nvPicPr>
          <p:cNvPr id="211" name="Google Shape;21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/>
        </p:nvSpPr>
        <p:spPr>
          <a:xfrm>
            <a:off x="1148861" y="1828128"/>
            <a:ext cx="8307755" cy="396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4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14" name="Google Shape;214;p24"/>
          <p:cNvSpPr/>
          <p:nvPr/>
        </p:nvSpPr>
        <p:spPr>
          <a:xfrm>
            <a:off x="1141046" y="753209"/>
            <a:ext cx="8471877" cy="59842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5" name="Google Shape;215;p24"/>
          <p:cNvSpPr/>
          <p:nvPr/>
        </p:nvSpPr>
        <p:spPr>
          <a:xfrm>
            <a:off x="1148862" y="2022764"/>
            <a:ext cx="8307754" cy="4082027"/>
          </a:xfrm>
          <a:prstGeom prst="rect">
            <a:avLst/>
          </a:prstGeom>
          <a:gradFill>
            <a:gsLst>
              <a:gs pos="0">
                <a:srgbClr val="FCE1D1"/>
              </a:gs>
              <a:gs pos="100000">
                <a:srgbClr val="F9AD77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Um minuto para relexão…</a:t>
            </a:r>
            <a:endParaRPr sz="40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Sem tirar o lápis do papel, escreva um poema que traga uma memória de sua infância com a natureza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 .     </a:t>
            </a:r>
            <a:endParaRPr/>
          </a:p>
        </p:txBody>
      </p:sp>
      <p:sp>
        <p:nvSpPr>
          <p:cNvPr id="216" name="Google Shape;216;p24"/>
          <p:cNvSpPr/>
          <p:nvPr/>
        </p:nvSpPr>
        <p:spPr>
          <a:xfrm>
            <a:off x="984923" y="920194"/>
            <a:ext cx="3934200" cy="1348500"/>
          </a:xfrm>
          <a:prstGeom prst="ellipse">
            <a:avLst/>
          </a:prstGeom>
          <a:solidFill>
            <a:schemeClr val="l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Lápis e papel na mão</a:t>
            </a:r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4">
            <a:alphaModFix/>
          </a:blip>
          <a:srcRect l="2874" t="34288" r="75499" b="47838"/>
          <a:stretch/>
        </p:blipFill>
        <p:spPr>
          <a:xfrm>
            <a:off x="8885150" y="4955875"/>
            <a:ext cx="2636674" cy="12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1148848" y="1828124"/>
            <a:ext cx="9634200" cy="5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10027138" y="6488668"/>
            <a:ext cx="15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26" name="Google Shape;226;p25"/>
          <p:cNvSpPr/>
          <p:nvPr/>
        </p:nvSpPr>
        <p:spPr>
          <a:xfrm>
            <a:off x="1141046" y="753209"/>
            <a:ext cx="8472000" cy="598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27" name="Google Shape;227;p25"/>
          <p:cNvPicPr preferRelativeResize="0"/>
          <p:nvPr/>
        </p:nvPicPr>
        <p:blipFill rotWithShape="1">
          <a:blip r:embed="rId4">
            <a:alphaModFix/>
          </a:blip>
          <a:srcRect l="23129" t="30342" r="49455" b="29638"/>
          <a:stretch/>
        </p:blipFill>
        <p:spPr>
          <a:xfrm>
            <a:off x="3066650" y="1526675"/>
            <a:ext cx="5412751" cy="4442325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8" name="Google Shape;228;p25"/>
          <p:cNvSpPr/>
          <p:nvPr/>
        </p:nvSpPr>
        <p:spPr>
          <a:xfrm>
            <a:off x="8685225" y="5061200"/>
            <a:ext cx="2780400" cy="907800"/>
          </a:xfrm>
          <a:prstGeom prst="ellipse">
            <a:avLst/>
          </a:prstGeom>
          <a:solidFill>
            <a:schemeClr val="l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Partilha...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7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6"/>
          <p:cNvSpPr txBox="1"/>
          <p:nvPr/>
        </p:nvSpPr>
        <p:spPr>
          <a:xfrm>
            <a:off x="1148848" y="1828124"/>
            <a:ext cx="9634200" cy="51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6"/>
          <p:cNvSpPr/>
          <p:nvPr/>
        </p:nvSpPr>
        <p:spPr>
          <a:xfrm>
            <a:off x="10027138" y="6488668"/>
            <a:ext cx="1570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37" name="Google Shape;237;p26"/>
          <p:cNvSpPr/>
          <p:nvPr/>
        </p:nvSpPr>
        <p:spPr>
          <a:xfrm>
            <a:off x="1141046" y="753209"/>
            <a:ext cx="8472000" cy="598500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8" name="Google Shape;238;p26"/>
          <p:cNvPicPr preferRelativeResize="0"/>
          <p:nvPr/>
        </p:nvPicPr>
        <p:blipFill rotWithShape="1">
          <a:blip r:embed="rId4">
            <a:alphaModFix/>
          </a:blip>
          <a:srcRect l="35525" t="24082" r="35646" b="22518"/>
          <a:stretch/>
        </p:blipFill>
        <p:spPr>
          <a:xfrm>
            <a:off x="1584928" y="1984525"/>
            <a:ext cx="3428752" cy="357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6"/>
          <p:cNvPicPr preferRelativeResize="0"/>
          <p:nvPr/>
        </p:nvPicPr>
        <p:blipFill rotWithShape="1">
          <a:blip r:embed="rId5">
            <a:alphaModFix/>
          </a:blip>
          <a:srcRect l="19157" t="29448" r="41391" b="36926"/>
          <a:stretch/>
        </p:blipFill>
        <p:spPr>
          <a:xfrm>
            <a:off x="5357037" y="2616862"/>
            <a:ext cx="4811889" cy="230586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2431750" y="658425"/>
            <a:ext cx="6375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Educação Ambiental por direito</a:t>
            </a:r>
            <a:endParaRPr sz="3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pic>
        <p:nvPicPr>
          <p:cNvPr id="246" name="Google Shape;24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4848" y="753209"/>
            <a:ext cx="1700787" cy="1682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/>
          <p:nvPr/>
        </p:nvSpPr>
        <p:spPr>
          <a:xfrm>
            <a:off x="1148861" y="1828128"/>
            <a:ext cx="8307900" cy="3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20"/>
              <a:buFont typeface="Arial"/>
              <a:buNone/>
            </a:pPr>
            <a:endParaRPr sz="28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10027138" y="6488668"/>
            <a:ext cx="15708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www.sinpeem.com.br</a:t>
            </a:r>
            <a:endParaRPr/>
          </a:p>
        </p:txBody>
      </p:sp>
      <p:sp>
        <p:nvSpPr>
          <p:cNvPr id="249" name="Google Shape;249;p27"/>
          <p:cNvSpPr/>
          <p:nvPr/>
        </p:nvSpPr>
        <p:spPr>
          <a:xfrm>
            <a:off x="1446169" y="2239459"/>
            <a:ext cx="8674200" cy="3533400"/>
          </a:xfrm>
          <a:prstGeom prst="rect">
            <a:avLst/>
          </a:prstGeom>
          <a:gradFill>
            <a:gsLst>
              <a:gs pos="0">
                <a:srgbClr val="FCE1D1"/>
              </a:gs>
              <a:gs pos="100000">
                <a:srgbClr val="F9AD77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457200" marR="0" lvl="0" indent="-3619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aramond"/>
              <a:buChar char="●"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Instrumento de direitos humanos mais aceito na história universal. Foi ratificado por 196 países.</a:t>
            </a:r>
            <a:endParaRPr sz="1700"/>
          </a:p>
          <a:p>
            <a:pPr marL="457200" marR="0" lvl="0" indent="-3619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aramond"/>
              <a:buChar char="●"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 Convenção sobre os Direitos da Criança foi adotada pela Assembleia Geral da ONU em 20 de novembro de 1989. Entrou em vigor em 2 de setembro de 1990.</a:t>
            </a:r>
            <a:endParaRPr sz="1700"/>
          </a:p>
          <a:p>
            <a:pPr marL="457200" marR="0" lvl="0" indent="-3619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aramond"/>
              <a:buChar char="●"/>
            </a:pPr>
            <a:r>
              <a:rPr lang="pt-BR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 O Brasil ratificou a Convenção sobre os Direitos da Criança em 24 de setembro de 1990.</a:t>
            </a:r>
            <a:endParaRPr sz="1700"/>
          </a:p>
        </p:txBody>
      </p:sp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 l="8171" t="26130" r="14007" b="7583"/>
          <a:stretch/>
        </p:blipFill>
        <p:spPr>
          <a:xfrm>
            <a:off x="3292825" y="753200"/>
            <a:ext cx="4813699" cy="23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gânico">
  <a:themeElements>
    <a:clrScheme name="Amarelo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1277</Words>
  <Application>Microsoft Office PowerPoint</Application>
  <PresentationFormat>Widescreen</PresentationFormat>
  <Paragraphs>183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Garamond</vt:lpstr>
      <vt:lpstr>Calibri</vt:lpstr>
      <vt:lpstr>Roboto</vt:lpstr>
      <vt:lpstr>Impact</vt:lpstr>
      <vt:lpstr>Noto Sans Symbols</vt:lpstr>
      <vt:lpstr>Arial</vt:lpstr>
      <vt:lpstr>Orgânico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SINPEEM.EDU</cp:lastModifiedBy>
  <cp:revision>1</cp:revision>
  <dcterms:modified xsi:type="dcterms:W3CDTF">2023-07-13T17:24:00Z</dcterms:modified>
</cp:coreProperties>
</file>