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2" r:id="rId2"/>
    <p:sldId id="293" r:id="rId3"/>
    <p:sldId id="306" r:id="rId4"/>
    <p:sldId id="309" r:id="rId5"/>
    <p:sldId id="307" r:id="rId6"/>
    <p:sldId id="308" r:id="rId7"/>
    <p:sldId id="310" r:id="rId8"/>
    <p:sldId id="311" r:id="rId9"/>
    <p:sldId id="312" r:id="rId10"/>
    <p:sldId id="314" r:id="rId11"/>
    <p:sldId id="345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37" r:id="rId23"/>
    <p:sldId id="330" r:id="rId24"/>
    <p:sldId id="331" r:id="rId25"/>
    <p:sldId id="338" r:id="rId26"/>
    <p:sldId id="332" r:id="rId27"/>
    <p:sldId id="333" r:id="rId28"/>
    <p:sldId id="334" r:id="rId29"/>
    <p:sldId id="336" r:id="rId30"/>
    <p:sldId id="339" r:id="rId31"/>
    <p:sldId id="340" r:id="rId32"/>
    <p:sldId id="341" r:id="rId33"/>
    <p:sldId id="342" r:id="rId34"/>
    <p:sldId id="343" r:id="rId35"/>
    <p:sldId id="328" r:id="rId36"/>
    <p:sldId id="326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</p:sldIdLst>
  <p:sldSz cx="9144000" cy="6858000" type="screen4x3"/>
  <p:notesSz cx="6797675" cy="9874250"/>
  <p:defaultTextStyle>
    <a:defPPr>
      <a:defRPr lang="pt-BR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427" autoAdjust="0"/>
    <p:restoredTop sz="94671" autoAdjust="0"/>
  </p:normalViewPr>
  <p:slideViewPr>
    <p:cSldViewPr>
      <p:cViewPr>
        <p:scale>
          <a:sx n="75" d="100"/>
          <a:sy n="75" d="100"/>
        </p:scale>
        <p:origin x="-2664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A048-0F2B-487A-8B60-9CD13A298A95}" type="datetimeFigureOut">
              <a:rPr lang="pt-BR" smtClean="0"/>
              <a:t>27/08/2018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1840A-C07E-4F08-9313-6DFCC635E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41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FD29C37-CCAE-40D6-9887-2FDE8D25BBD2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335D3A-CEA3-419E-AA5A-23A902C4AC8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C04F34-7255-4C1B-BF4E-1CA474C70956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D9E4952-098C-4227-872B-33B6BF369BF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B434CF1-CFD4-496D-985D-D6ED5E2C336E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85B987-5382-47DF-A6FC-0BE7FD61F1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AAB916D-696D-4A8E-A14A-3523373D3A11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8AACA4-6491-4331-A634-04D6C49D967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2BAF76-F205-4EB1-BCAE-07E9C4CD8955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B67D0C-621E-4590-A826-734258FA692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C8DFF3-E874-48CC-9179-B48B1B3557FA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2289BE-DC38-4C0C-B566-BC2FC28B2A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BB6884-138E-4AF3-AAC5-3C03C35D90E0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121CA09-02AE-48FB-AAE9-9E38CADA20D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4EF746-0AF2-476C-B7CB-5D29DA7F6091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9D7191-76EA-46F8-B46D-15E217B6210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3C3F6A8-5506-4765-A60E-B22A0E51B080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5915F4-2D97-45E3-B8BF-2F086E32034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EDDABD-A45A-4536-897C-1CB05C93DE17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0872DF-7A53-4C88-AC35-AD49EADC6EA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1E3E5D-70ED-4AE5-B026-C452AC62DD15}" type="datetime1">
              <a:rPr lang="pt-BR" smtClean="0"/>
              <a:t>27/08/2018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F242B31-85A9-44D7-AB8B-A37E5D49070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ssio.ribeiro\Desktop\Desktop\TailorMade\sinpeem_topo.jpg"/>
          <p:cNvPicPr>
            <a:picLocks noChangeAspect="1" noChangeArrowheads="1"/>
          </p:cNvPicPr>
          <p:nvPr userDrawn="1"/>
        </p:nvPicPr>
        <p:blipFill>
          <a:blip r:embed="rId13"/>
          <a:srcRect r="2733"/>
          <a:stretch>
            <a:fillRect/>
          </a:stretch>
        </p:blipFill>
        <p:spPr bwMode="auto">
          <a:xfrm>
            <a:off x="0" y="1270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C:\Users\cassio.ribeiro\Desktop\Desktop\TailorMade\sinpeem_footer.jpg"/>
          <p:cNvPicPr>
            <a:picLocks noChangeAspect="1" noChangeArrowheads="1"/>
          </p:cNvPicPr>
          <p:nvPr userDrawn="1"/>
        </p:nvPicPr>
        <p:blipFill>
          <a:blip r:embed="rId14"/>
          <a:srcRect l="19800"/>
          <a:stretch>
            <a:fillRect/>
          </a:stretch>
        </p:blipFill>
        <p:spPr bwMode="auto">
          <a:xfrm>
            <a:off x="0" y="6421438"/>
            <a:ext cx="91440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blinds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pestre.com.ar/imagenes/manos_detalles3.jpg" TargetMode="External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hyperlink" Target="http://www.rupestre.com.ar/imagenes/manos4_640x48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rupestre.com.ar/imagenes/manos_detalles2.jpg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enaescola.org.br/dvdteca/mapa/plato/1/" TargetMode="External"/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tenaescola.org.br/dvdteca/mapa/plato/7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artenaescola.org.br/dvdteca/mapa/plato/8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uvre.fr/img/photos/collec/ae/grande/e14543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www.louvre.fr/img/photos/collec/ae/grande/e15591.jpg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67544" y="3096000"/>
            <a:ext cx="820800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ARTE E CULTURA NAS ESCOLAS</a:t>
            </a:r>
          </a:p>
        </p:txBody>
      </p:sp>
    </p:spTree>
    <p:extLst>
      <p:ext uri="{BB962C8B-B14F-4D97-AF65-F5344CB8AC3E}">
        <p14:creationId xmlns:p14="http://schemas.microsoft.com/office/powerpoint/2010/main" val="227146408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B63A438B-0144-4950-B86D-F6A4BE6A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10</a:t>
            </a:fld>
            <a:endParaRPr lang="pt-BR" dirty="0"/>
          </a:p>
        </p:txBody>
      </p:sp>
      <p:pic>
        <p:nvPicPr>
          <p:cNvPr id="3" name="Picture 8" descr="https://dailybruin.com/images/52208_webae1126florencepicco.jpg">
            <a:extLst>
              <a:ext uri="{FF2B5EF4-FFF2-40B4-BE49-F238E27FC236}">
                <a16:creationId xmlns="" xmlns:a16="http://schemas.microsoft.com/office/drawing/2014/main" id="{BB5981DF-4E5B-4E05-9960-9777FA74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52436"/>
            <a:ext cx="3168978" cy="4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asal arnolfini">
            <a:extLst>
              <a:ext uri="{FF2B5EF4-FFF2-40B4-BE49-F238E27FC236}">
                <a16:creationId xmlns="" xmlns:a16="http://schemas.microsoft.com/office/drawing/2014/main" id="{41289749-9E51-4998-8662-92C5824D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9" y="1252436"/>
            <a:ext cx="3457562" cy="472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6694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31D3498-60E4-41DF-97A7-B5758365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  <p:pic>
        <p:nvPicPr>
          <p:cNvPr id="2054" name="Picture 6" descr="Image result for monalisa">
            <a:extLst>
              <a:ext uri="{FF2B5EF4-FFF2-40B4-BE49-F238E27FC236}">
                <a16:creationId xmlns="" xmlns:a16="http://schemas.microsoft.com/office/drawing/2014/main" id="{8C384280-A367-4112-85AC-E4AEA685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62" y="1268760"/>
            <a:ext cx="3106728" cy="463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otticelli">
            <a:extLst>
              <a:ext uri="{FF2B5EF4-FFF2-40B4-BE49-F238E27FC236}">
                <a16:creationId xmlns="" xmlns:a16="http://schemas.microsoft.com/office/drawing/2014/main" id="{BE797227-B24D-4AE9-9439-5D84C3AB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4562444" cy="292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73332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E4202137-9BD1-454F-915C-F1D33D3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12</a:t>
            </a:fld>
            <a:endParaRPr lang="pt-BR" dirty="0"/>
          </a:p>
        </p:txBody>
      </p:sp>
      <p:pic>
        <p:nvPicPr>
          <p:cNvPr id="3076" name="Picture 4" descr="Image result for sistine chapel">
            <a:extLst>
              <a:ext uri="{FF2B5EF4-FFF2-40B4-BE49-F238E27FC236}">
                <a16:creationId xmlns="" xmlns:a16="http://schemas.microsoft.com/office/drawing/2014/main" id="{CD86C818-4418-4C9B-89B0-505FB3B0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299"/>
            <a:ext cx="3137953" cy="23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istine chapel">
            <a:extLst>
              <a:ext uri="{FF2B5EF4-FFF2-40B4-BE49-F238E27FC236}">
                <a16:creationId xmlns="" xmlns:a16="http://schemas.microsoft.com/office/drawing/2014/main" id="{B1F85F59-0B6B-4802-A4AD-057D0505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7948" r="1324" b="12575"/>
          <a:stretch/>
        </p:blipFill>
        <p:spPr bwMode="auto">
          <a:xfrm>
            <a:off x="2699792" y="3544316"/>
            <a:ext cx="5466910" cy="24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1563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4CAF3765-8EA2-441A-BE0F-9B623254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  <p:pic>
        <p:nvPicPr>
          <p:cNvPr id="5122" name="Picture 2" descr="Image result for rembrandt[">
            <a:extLst>
              <a:ext uri="{FF2B5EF4-FFF2-40B4-BE49-F238E27FC236}">
                <a16:creationId xmlns="" xmlns:a16="http://schemas.microsoft.com/office/drawing/2014/main" id="{DC4F5BC0-9C23-4621-B380-9E5B68FE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42382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napoleon.org/wp-content/thumbnails/uploads/2017/01/ingres_napoleon_on_his_imperial_throne-tt-width-637-height-1032-crop-1-bgcolor-ffffff-lazyload-0.jpg">
            <a:extLst>
              <a:ext uri="{FF2B5EF4-FFF2-40B4-BE49-F238E27FC236}">
                <a16:creationId xmlns="" xmlns:a16="http://schemas.microsoft.com/office/drawing/2014/main" id="{DEC18D42-8591-4BF3-A912-21AD41A6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023451" cy="48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1545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2F542D22-4BC2-4EB7-9D8C-98126FA6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14</a:t>
            </a:fld>
            <a:endParaRPr lang="pt-BR" dirty="0"/>
          </a:p>
        </p:txBody>
      </p:sp>
      <p:pic>
        <p:nvPicPr>
          <p:cNvPr id="6146" name="Picture 2" descr="Image result for turner">
            <a:extLst>
              <a:ext uri="{FF2B5EF4-FFF2-40B4-BE49-F238E27FC236}">
                <a16:creationId xmlns="" xmlns:a16="http://schemas.microsoft.com/office/drawing/2014/main" id="{3A52EC60-CDF0-4647-9484-DE8DA01B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276998"/>
            <a:ext cx="4243263" cy="316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illet art">
            <a:extLst>
              <a:ext uri="{FF2B5EF4-FFF2-40B4-BE49-F238E27FC236}">
                <a16:creationId xmlns="" xmlns:a16="http://schemas.microsoft.com/office/drawing/2014/main" id="{BF762650-5ACC-4CFB-8F17-F05140B6A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93417"/>
            <a:ext cx="4365684" cy="328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4431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453FD970-13F7-4956-BAA0-31629229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  <p:pic>
        <p:nvPicPr>
          <p:cNvPr id="7170" name="Picture 2" descr="Image result for monet">
            <a:extLst>
              <a:ext uri="{FF2B5EF4-FFF2-40B4-BE49-F238E27FC236}">
                <a16:creationId xmlns="" xmlns:a16="http://schemas.microsoft.com/office/drawing/2014/main" id="{C9BFDFEB-BE9A-47CC-9C2E-01DF6850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08638"/>
            <a:ext cx="3881225" cy="27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van gogh">
            <a:extLst>
              <a:ext uri="{FF2B5EF4-FFF2-40B4-BE49-F238E27FC236}">
                <a16:creationId xmlns="" xmlns:a16="http://schemas.microsoft.com/office/drawing/2014/main" id="{3EEF7B13-37A6-44F1-8C51-B889DB80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95" y="2276873"/>
            <a:ext cx="372663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3044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598FA0DD-3414-428C-8C49-4C3AD20A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16</a:t>
            </a:fld>
            <a:endParaRPr lang="pt-BR" dirty="0"/>
          </a:p>
        </p:txBody>
      </p:sp>
      <p:pic>
        <p:nvPicPr>
          <p:cNvPr id="8194" name="Picture 2" descr="Image result for gauguin">
            <a:extLst>
              <a:ext uri="{FF2B5EF4-FFF2-40B4-BE49-F238E27FC236}">
                <a16:creationId xmlns="" xmlns:a16="http://schemas.microsoft.com/office/drawing/2014/main" id="{A9E52883-37A3-4BDF-8E44-1FCE3221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515233" cy="27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ezanne">
            <a:extLst>
              <a:ext uri="{FF2B5EF4-FFF2-40B4-BE49-F238E27FC236}">
                <a16:creationId xmlns="" xmlns:a16="http://schemas.microsoft.com/office/drawing/2014/main" id="{50FA9171-E00B-4895-BAE0-BAFE5AF9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19" y="2204864"/>
            <a:ext cx="3983161" cy="314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6094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F5CB29A9-85F0-4A60-A908-6C91A716F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17</a:t>
            </a:fld>
            <a:endParaRPr lang="pt-BR" dirty="0"/>
          </a:p>
        </p:txBody>
      </p:sp>
      <p:pic>
        <p:nvPicPr>
          <p:cNvPr id="9218" name="Picture 2" descr="Image result for matisse">
            <a:extLst>
              <a:ext uri="{FF2B5EF4-FFF2-40B4-BE49-F238E27FC236}">
                <a16:creationId xmlns="" xmlns:a16="http://schemas.microsoft.com/office/drawing/2014/main" id="{D924530E-AF64-472A-A60F-6B9B2E14D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1715"/>
            <a:ext cx="3803036" cy="256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kandinsky">
            <a:extLst>
              <a:ext uri="{FF2B5EF4-FFF2-40B4-BE49-F238E27FC236}">
                <a16:creationId xmlns="" xmlns:a16="http://schemas.microsoft.com/office/drawing/2014/main" id="{EAC5EF4C-5447-49ED-8176-CAE523E8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033156"/>
            <a:ext cx="3888432" cy="26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1406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4A538D73-F7A8-4B1B-A6AE-C6BF7D6A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18</a:t>
            </a:fld>
            <a:endParaRPr lang="pt-BR" dirty="0"/>
          </a:p>
        </p:txBody>
      </p:sp>
      <p:pic>
        <p:nvPicPr>
          <p:cNvPr id="10242" name="Picture 2" descr="Image result for picasso">
            <a:extLst>
              <a:ext uri="{FF2B5EF4-FFF2-40B4-BE49-F238E27FC236}">
                <a16:creationId xmlns="" xmlns:a16="http://schemas.microsoft.com/office/drawing/2014/main" id="{CE62D154-EA53-4BA4-AC01-D7FE1D241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888543" cy="27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malevich">
            <a:extLst>
              <a:ext uri="{FF2B5EF4-FFF2-40B4-BE49-F238E27FC236}">
                <a16:creationId xmlns="" xmlns:a16="http://schemas.microsoft.com/office/drawing/2014/main" id="{68B12A91-EF5B-498B-BB9A-394E4024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56" y="1844824"/>
            <a:ext cx="3042192" cy="37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610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55F77000-4367-4142-8453-6844B72E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  <p:pic>
        <p:nvPicPr>
          <p:cNvPr id="11266" name="Picture 2" descr="Image result for duchamp">
            <a:extLst>
              <a:ext uri="{FF2B5EF4-FFF2-40B4-BE49-F238E27FC236}">
                <a16:creationId xmlns="" xmlns:a16="http://schemas.microsoft.com/office/drawing/2014/main" id="{8BDDE084-F9AD-47C5-BDC2-6D958AB7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59"/>
            <a:ext cx="3907365" cy="34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kahlo bed">
            <a:extLst>
              <a:ext uri="{FF2B5EF4-FFF2-40B4-BE49-F238E27FC236}">
                <a16:creationId xmlns="" xmlns:a16="http://schemas.microsoft.com/office/drawing/2014/main" id="{0C22B351-AF48-4F84-9E74-92829A49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033" y="2204864"/>
            <a:ext cx="449633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56757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04000" y="1152000"/>
            <a:ext cx="813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+mj-lt"/>
              </a:rPr>
              <a:t>ONDE TUDO COMEÇOU</a:t>
            </a:r>
            <a:r>
              <a:rPr lang="pt-BR" sz="4000" b="1" dirty="0">
                <a:latin typeface="+mj-lt"/>
              </a:rPr>
              <a:t>...</a:t>
            </a:r>
          </a:p>
        </p:txBody>
      </p:sp>
      <p:pic>
        <p:nvPicPr>
          <p:cNvPr id="6" name="Picture 9" descr="http://www.rupestre.com.ar/imagenes/manos4_small.jpg">
            <a:hlinkClick r:id="rId2"/>
            <a:extLst>
              <a:ext uri="{FF2B5EF4-FFF2-40B4-BE49-F238E27FC236}">
                <a16:creationId xmlns="" xmlns:a16="http://schemas.microsoft.com/office/drawing/2014/main" id="{5273EF55-3A88-4384-BFE7-4A168E71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59886"/>
            <a:ext cx="362986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7A3F081F-5FAC-4360-B26A-FECF31AD5164}"/>
              </a:ext>
            </a:extLst>
          </p:cNvPr>
          <p:cNvSpPr/>
          <p:nvPr/>
        </p:nvSpPr>
        <p:spPr>
          <a:xfrm>
            <a:off x="435139" y="5894685"/>
            <a:ext cx="2770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2400" dirty="0" err="1">
                <a:latin typeface="+mj-lt"/>
              </a:rPr>
              <a:t>Cueva</a:t>
            </a:r>
            <a:r>
              <a:rPr lang="pt-BR" sz="2400" dirty="0">
                <a:latin typeface="+mj-lt"/>
              </a:rPr>
              <a:t> de </a:t>
            </a:r>
            <a:r>
              <a:rPr lang="pt-BR" sz="2800" dirty="0" err="1">
                <a:latin typeface="+mj-lt"/>
              </a:rPr>
              <a:t>Las</a:t>
            </a:r>
            <a:r>
              <a:rPr lang="pt-BR" sz="2400" dirty="0">
                <a:latin typeface="+mj-lt"/>
              </a:rPr>
              <a:t> Manas</a:t>
            </a:r>
          </a:p>
        </p:txBody>
      </p:sp>
      <p:pic>
        <p:nvPicPr>
          <p:cNvPr id="9" name="Picture 14" descr="http://www.rupestre.com.ar/imagenes/manos_detalles2_small.jpg">
            <a:hlinkClick r:id="rId5"/>
            <a:extLst>
              <a:ext uri="{FF2B5EF4-FFF2-40B4-BE49-F238E27FC236}">
                <a16:creationId xmlns="" xmlns:a16="http://schemas.microsoft.com/office/drawing/2014/main" id="{BAC4A0B0-5303-4077-9EF7-EC53594C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9" y="1859886"/>
            <a:ext cx="3484249" cy="32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www.rupestre.com.ar/imagenes/manos_detalles3_small.jpg">
            <a:hlinkClick r:id="rId8"/>
            <a:extLst>
              <a:ext uri="{FF2B5EF4-FFF2-40B4-BE49-F238E27FC236}">
                <a16:creationId xmlns="" xmlns:a16="http://schemas.microsoft.com/office/drawing/2014/main" id="{1C775992-6F2C-463B-91B0-58DE7E64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06" y="3373383"/>
            <a:ext cx="3079094" cy="28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4323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C6038D3-3C04-4630-9914-24EF0D70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20</a:t>
            </a:fld>
            <a:endParaRPr lang="pt-BR" dirty="0"/>
          </a:p>
        </p:txBody>
      </p:sp>
      <p:pic>
        <p:nvPicPr>
          <p:cNvPr id="12290" name="Picture 2" descr="Image result for pollock">
            <a:extLst>
              <a:ext uri="{FF2B5EF4-FFF2-40B4-BE49-F238E27FC236}">
                <a16:creationId xmlns="" xmlns:a16="http://schemas.microsoft.com/office/drawing/2014/main" id="{C0CAECCC-BDB8-4D8D-85B8-38DEE07C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2096"/>
            <a:ext cx="3939230" cy="19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andy warhol">
            <a:extLst>
              <a:ext uri="{FF2B5EF4-FFF2-40B4-BE49-F238E27FC236}">
                <a16:creationId xmlns="" xmlns:a16="http://schemas.microsoft.com/office/drawing/2014/main" id="{BC04D28E-4ED8-4BD5-ABA0-E5A081FAC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93531"/>
            <a:ext cx="3816424" cy="25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kiefer">
            <a:extLst>
              <a:ext uri="{FF2B5EF4-FFF2-40B4-BE49-F238E27FC236}">
                <a16:creationId xmlns="" xmlns:a16="http://schemas.microsoft.com/office/drawing/2014/main" id="{9C8B7002-1D0F-4B5D-8699-7A1D0DCC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30" y="3645024"/>
            <a:ext cx="3543889" cy="20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734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B0EC731C-B441-426E-AE79-7F75C68C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21</a:t>
            </a:fld>
            <a:endParaRPr lang="pt-BR" dirty="0"/>
          </a:p>
        </p:txBody>
      </p:sp>
      <p:pic>
        <p:nvPicPr>
          <p:cNvPr id="13316" name="Picture 4" descr="Image result for cristo art">
            <a:extLst>
              <a:ext uri="{FF2B5EF4-FFF2-40B4-BE49-F238E27FC236}">
                <a16:creationId xmlns="" xmlns:a16="http://schemas.microsoft.com/office/drawing/2014/main" id="{D7B0BC1F-75A4-4A32-8701-8838FFEF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4" y="1052736"/>
            <a:ext cx="42244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vik muniz">
            <a:extLst>
              <a:ext uri="{FF2B5EF4-FFF2-40B4-BE49-F238E27FC236}">
                <a16:creationId xmlns="" xmlns:a16="http://schemas.microsoft.com/office/drawing/2014/main" id="{DB941D77-4E9E-49BA-A673-1F24B96F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5976664" cy="258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8577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2862064"/>
            <a:ext cx="8229600" cy="1143000"/>
          </a:xfrm>
        </p:spPr>
        <p:txBody>
          <a:bodyPr/>
          <a:lstStyle/>
          <a:p>
            <a:r>
              <a:rPr lang="pt-BR" sz="4000" b="1" dirty="0"/>
              <a:t>OBSERVE E COMPARE </a:t>
            </a: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>AS </a:t>
            </a:r>
            <a:r>
              <a:rPr lang="pt-BR" sz="4000" b="1" dirty="0"/>
              <a:t>OBRAS DE ARTE A SEGUIR: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634986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8000" y="1152000"/>
            <a:ext cx="8208000" cy="4896000"/>
          </a:xfrm>
        </p:spPr>
        <p:txBody>
          <a:bodyPr/>
          <a:lstStyle/>
          <a:p>
            <a:r>
              <a:rPr lang="pt-BR" sz="2800" dirty="0"/>
              <a:t>Ao longo do tempo, a arte foi sofrendo mudanças.</a:t>
            </a:r>
            <a:br>
              <a:rPr lang="pt-BR" sz="2800" dirty="0"/>
            </a:br>
            <a:r>
              <a:rPr lang="pt-BR" sz="2800" b="1" dirty="0"/>
              <a:t>Paisagem com </a:t>
            </a:r>
            <a:r>
              <a:rPr lang="pt-BR" sz="2800" b="1" dirty="0" smtClean="0"/>
              <a:t>Ponte, </a:t>
            </a:r>
            <a:r>
              <a:rPr lang="pt-BR" sz="2800" dirty="0" smtClean="0"/>
              <a:t>Theodore </a:t>
            </a:r>
            <a:r>
              <a:rPr lang="pt-BR" sz="2800" dirty="0"/>
              <a:t>Rousseau </a:t>
            </a:r>
            <a:r>
              <a:rPr lang="pt-BR" sz="2800" dirty="0" smtClean="0"/>
              <a:t>(1812-1867)</a:t>
            </a:r>
            <a:endParaRPr lang="pt-BR" sz="2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23</a:t>
            </a:fld>
            <a:endParaRPr lang="pt-BR" dirty="0"/>
          </a:p>
        </p:txBody>
      </p:sp>
      <p:sp>
        <p:nvSpPr>
          <p:cNvPr id="5" name="AutoShape 2" descr="Resultado de imagem para landscape with a bridge theodore roussea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landscape with a bridge theodore roussea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8" name="Picture 6" descr="Resultado de imagem para landscape with a bridge theodore rousse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11" y="2181809"/>
            <a:ext cx="5150098" cy="390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3448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000" y="1152000"/>
            <a:ext cx="8208000" cy="4896000"/>
          </a:xfrm>
        </p:spPr>
        <p:txBody>
          <a:bodyPr/>
          <a:lstStyle/>
          <a:p>
            <a:r>
              <a:rPr lang="pt-BR" sz="2800" dirty="0"/>
              <a:t>No século XIX a arte conquista a liberdade de interpretação e de variedade de formas.</a:t>
            </a:r>
            <a:br>
              <a:rPr lang="pt-BR" sz="2800" dirty="0"/>
            </a:br>
            <a:r>
              <a:rPr lang="pt-BR" sz="2800" b="1" dirty="0"/>
              <a:t>“A Ponte </a:t>
            </a:r>
            <a:r>
              <a:rPr lang="pt-BR" sz="2800" b="1" dirty="0" smtClean="0"/>
              <a:t>Japonesa”, </a:t>
            </a:r>
            <a:r>
              <a:rPr lang="pt-BR" sz="2800" dirty="0" smtClean="0"/>
              <a:t>1899 - Claude Monet 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  <p:pic>
        <p:nvPicPr>
          <p:cNvPr id="1032" name="Picture 8" descr="https://descobrindoescritores.files.wordpress.com/2013/06/josc3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8576"/>
            <a:ext cx="4088278" cy="348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76" y="2564904"/>
            <a:ext cx="3685816" cy="349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85833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8000" y="1152000"/>
            <a:ext cx="8208000" cy="4896000"/>
          </a:xfrm>
        </p:spPr>
        <p:txBody>
          <a:bodyPr anchor="ctr"/>
          <a:lstStyle/>
          <a:p>
            <a:pPr marL="0" indent="457200" algn="just">
              <a:buNone/>
            </a:pPr>
            <a:r>
              <a:rPr lang="pt-BR" sz="2800" dirty="0"/>
              <a:t>Rousseau e Monet pintaram paisagens com pontes, mas enquanto Rousseau se preocupou em retratar fielmente o que viu, Monet se preocupou com a variação da cor em função da influência da luz.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31844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0" y="1152000"/>
            <a:ext cx="4104000" cy="4896000"/>
          </a:xfrm>
        </p:spPr>
        <p:txBody>
          <a:bodyPr/>
          <a:lstStyle/>
          <a:p>
            <a:r>
              <a:rPr lang="pt-BR" sz="2400" b="1" dirty="0" err="1"/>
              <a:t>Camille</a:t>
            </a:r>
            <a:r>
              <a:rPr lang="pt-BR" sz="2400" b="1" dirty="0"/>
              <a:t> Monet e uma </a:t>
            </a:r>
            <a:r>
              <a:rPr lang="pt-BR" sz="2400" b="1" dirty="0" smtClean="0"/>
              <a:t>Criança </a:t>
            </a:r>
            <a:r>
              <a:rPr lang="pt-BR" sz="2400" dirty="0" smtClean="0"/>
              <a:t>1875  - Claude </a:t>
            </a:r>
            <a:r>
              <a:rPr lang="pt-BR" sz="2400" dirty="0"/>
              <a:t>Monet</a:t>
            </a:r>
            <a:br>
              <a:rPr lang="pt-BR" sz="2400" dirty="0"/>
            </a:br>
            <a:r>
              <a:rPr lang="pt-BR" sz="2400" dirty="0" smtClean="0"/>
              <a:t>Retrato </a:t>
            </a:r>
            <a:r>
              <a:rPr lang="pt-BR" sz="2400" dirty="0"/>
              <a:t>“instantâneo”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26</a:t>
            </a:fld>
            <a:endParaRPr lang="pt-BR" dirty="0"/>
          </a:p>
        </p:txBody>
      </p:sp>
      <p:pic>
        <p:nvPicPr>
          <p:cNvPr id="4" name="Picture 3" descr="Dominique Ingres - Mme Moitess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50" y="2314874"/>
            <a:ext cx="28575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claude monet retr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74" y="2610293"/>
            <a:ext cx="3549769" cy="301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68000" y="1124744"/>
            <a:ext cx="410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+mn-lt"/>
              </a:rPr>
              <a:t>Madame Moitessier</a:t>
            </a:r>
          </a:p>
          <a:p>
            <a:pPr algn="ctr"/>
            <a:r>
              <a:rPr lang="fr-FR" sz="2400" dirty="0" smtClean="0">
                <a:latin typeface="+mn-lt"/>
              </a:rPr>
              <a:t>1856  - Jean-Auguste D. Ingres</a:t>
            </a:r>
            <a:endParaRPr lang="fr-FR" sz="2400" dirty="0">
              <a:latin typeface="+mn-lt"/>
            </a:endParaRPr>
          </a:p>
          <a:p>
            <a:pPr algn="ctr"/>
            <a:r>
              <a:rPr lang="fr-FR" sz="2400" dirty="0" smtClean="0">
                <a:latin typeface="+mn-lt"/>
              </a:rPr>
              <a:t>retrato estático</a:t>
            </a:r>
            <a:endParaRPr lang="fr-FR" sz="2400" b="0" i="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343089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8000" y="1152000"/>
            <a:ext cx="8208000" cy="4896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pt-BR" sz="2800" dirty="0"/>
          </a:p>
          <a:p>
            <a:pPr algn="ctr">
              <a:lnSpc>
                <a:spcPct val="150000"/>
              </a:lnSpc>
            </a:pPr>
            <a:r>
              <a:rPr lang="pt-BR" sz="2800" dirty="0"/>
              <a:t>A ARTE MUDOU ATRAVÉS DOS TEMPOS</a:t>
            </a:r>
          </a:p>
          <a:p>
            <a:pPr algn="ctr">
              <a:lnSpc>
                <a:spcPct val="150000"/>
              </a:lnSpc>
            </a:pPr>
            <a:r>
              <a:rPr lang="pt-BR" sz="2800" dirty="0"/>
              <a:t>O ENSINO DA ARTE NAS ESCOLAS MUDOU?</a:t>
            </a:r>
          </a:p>
          <a:p>
            <a:pPr algn="ctr"/>
            <a:r>
              <a:rPr lang="pt-BR" sz="2800" dirty="0"/>
              <a:t>O QUE ENSINAMOS ESTÁ COERENTE COM </a:t>
            </a:r>
            <a:br>
              <a:rPr lang="pt-BR" sz="2800" dirty="0"/>
            </a:br>
            <a:r>
              <a:rPr lang="pt-BR" sz="2800" dirty="0" smtClean="0"/>
              <a:t>O </a:t>
            </a:r>
            <a:r>
              <a:rPr lang="pt-BR" sz="2800" dirty="0"/>
              <a:t>ADULTO QUE QUEREMOS FORMAR?</a:t>
            </a:r>
          </a:p>
          <a:p>
            <a:pPr algn="ctr">
              <a:lnSpc>
                <a:spcPct val="150000"/>
              </a:lnSpc>
            </a:pPr>
            <a:r>
              <a:rPr lang="pt-BR" sz="2800" dirty="0"/>
              <a:t>QUAL É O ADULTO QUE QUEREMOS FORMAR?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150043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152000"/>
            <a:ext cx="8208000" cy="4896000"/>
          </a:xfrm>
        </p:spPr>
        <p:txBody>
          <a:bodyPr/>
          <a:lstStyle/>
          <a:p>
            <a:r>
              <a:rPr lang="pt-BR" sz="2800" dirty="0"/>
              <a:t>Ser adulto culto. </a:t>
            </a:r>
          </a:p>
          <a:p>
            <a:r>
              <a:rPr lang="pt-BR" sz="2800" dirty="0"/>
              <a:t>Ver a vida com sensibilidade. </a:t>
            </a:r>
          </a:p>
          <a:p>
            <a:r>
              <a:rPr lang="pt-BR" sz="2800" dirty="0"/>
              <a:t>Ser criativo. </a:t>
            </a:r>
          </a:p>
          <a:p>
            <a:r>
              <a:rPr lang="pt-BR" sz="2800" dirty="0"/>
              <a:t>Ser observador</a:t>
            </a:r>
          </a:p>
          <a:p>
            <a:r>
              <a:rPr lang="pt-BR" sz="2800" dirty="0"/>
              <a:t>Ser capaz de apreciar arte.</a:t>
            </a:r>
          </a:p>
          <a:p>
            <a:r>
              <a:rPr lang="pt-BR" sz="2800" dirty="0"/>
              <a:t>Ter senso estético no seu dia a dia.</a:t>
            </a:r>
          </a:p>
          <a:p>
            <a:r>
              <a:rPr lang="pt-BR" sz="2800" dirty="0"/>
              <a:t>Viajar e saber o que vê. </a:t>
            </a:r>
          </a:p>
          <a:p>
            <a:r>
              <a:rPr lang="pt-BR" sz="2800" dirty="0"/>
              <a:t>Não é só </a:t>
            </a:r>
            <a:r>
              <a:rPr lang="pt-BR" sz="2800" dirty="0" smtClean="0"/>
              <a:t>Enem...</a:t>
            </a:r>
            <a:r>
              <a:rPr lang="pt-BR" sz="2800" dirty="0" err="1" smtClean="0"/>
              <a:t>etc</a:t>
            </a:r>
            <a:r>
              <a:rPr lang="pt-BR" sz="2800" dirty="0" smtClean="0"/>
              <a:t> </a:t>
            </a:r>
            <a:r>
              <a:rPr lang="pt-BR" sz="2800" dirty="0"/>
              <a:t>(os exames são importantes, mas......)</a:t>
            </a:r>
          </a:p>
          <a:p>
            <a:r>
              <a:rPr lang="pt-BR" sz="2800" dirty="0"/>
              <a:t>Se quiser, se for possível: SER ARTISTA !!!!</a:t>
            </a:r>
          </a:p>
          <a:p>
            <a:endParaRPr lang="pt-BR" sz="2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AACA4-6491-4331-A634-04D6C49D9670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08735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68000" y="1152000"/>
            <a:ext cx="8208000" cy="4896000"/>
          </a:xfrm>
        </p:spPr>
        <p:txBody>
          <a:bodyPr anchor="ctr"/>
          <a:lstStyle/>
          <a:p>
            <a:r>
              <a:rPr lang="pt-BR" sz="4000" b="1" dirty="0"/>
              <a:t>COMO AGIR EM SALA DE AULA </a:t>
            </a: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>PARA </a:t>
            </a:r>
            <a:r>
              <a:rPr lang="pt-BR" sz="4000" b="1" dirty="0"/>
              <a:t>QUE ALCANÇAR OS </a:t>
            </a: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>OBJETIVOS </a:t>
            </a:r>
            <a:r>
              <a:rPr lang="pt-BR" sz="4000" b="1" dirty="0"/>
              <a:t>PROPOSTOS?</a:t>
            </a:r>
            <a:br>
              <a:rPr lang="pt-BR" sz="4000" b="1" dirty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>VEJAMOS </a:t>
            </a:r>
            <a:r>
              <a:rPr lang="pt-BR" sz="4000" b="1" dirty="0"/>
              <a:t>ALGUNS </a:t>
            </a: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>EXEMPLOS </a:t>
            </a:r>
            <a:r>
              <a:rPr lang="pt-BR" sz="4000" b="1" dirty="0"/>
              <a:t>PRÁTICOS: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8AACA4-6491-4331-A634-04D6C49D9670}" type="slidenum">
              <a:rPr lang="pt-BR" smtClean="0"/>
              <a:pPr>
                <a:defRPr/>
              </a:pPr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206015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C21089C5-839B-4C00-9B17-6AE87638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  <p:pic>
        <p:nvPicPr>
          <p:cNvPr id="3" name="Picture 4" descr="http://www.carlaoliveira.hpg.ig.com.br/vasilha01.jpg">
            <a:extLst>
              <a:ext uri="{FF2B5EF4-FFF2-40B4-BE49-F238E27FC236}">
                <a16:creationId xmlns="" xmlns:a16="http://schemas.microsoft.com/office/drawing/2014/main" id="{7BFF9654-D4B4-4339-82FF-E1F367B8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246136" cy="31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EF72026-4F8B-416A-A376-70F10AF5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393409" cy="301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25835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30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68000" y="1152000"/>
            <a:ext cx="8208000" cy="1738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apreciação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obras de arte propicia a nutrição estética que enriquece a criação artística do aluno. Após a apreciação das obras de Aldemir Martins, os alunos elaboraram suas próprias criações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96952"/>
            <a:ext cx="8095859" cy="28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7044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000" y="1152000"/>
            <a:ext cx="8208000" cy="4896000"/>
          </a:xfrm>
        </p:spPr>
        <p:txBody>
          <a:bodyPr/>
          <a:lstStyle/>
          <a:p>
            <a:r>
              <a:rPr lang="pt-BR" sz="4000" b="1" dirty="0"/>
              <a:t>FESTA JUNINA (COM CONTEÚDO)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31</a:t>
            </a:fld>
            <a:endParaRPr lang="pt-BR" dirty="0"/>
          </a:p>
        </p:txBody>
      </p:sp>
      <p:pic>
        <p:nvPicPr>
          <p:cNvPr id="7" name="Picture 2" descr="https://lh3.googleusercontent.com/VkwRNFHScI6NseQTw0ke9v4jMkSnYVRzvN834zqmErTrFcBw-wmia4TEMxvm5Ai0XpVwovneJPDPBQ7B29RlynibAdOpZB3-D8Im2nVNQ-9mcL77SWAoZdi1lAb-jaqO-E2PaeX2uM6bYPK7pKDJqUHLXjOmUmArpp0I2beEbnZg01pV0Ru9eer3B3ucYsGYkSWKC-exFp-csqcYP1P57o8xYof1kMNSxuNBEc3qXozvoK6INCLpN5HjzlxfhoM434Z0puactgWPTVYCTsO97wKgrmX8i5fcCYgemK3WxBw0VrjaU7YP25hd9dctd2dwhj4kc1AQMoCjPe0_2Q3LTLOZ3SLkMUC9E7jQCHonGL9SLJSesrXrjeWvlYvs-vFsAutIqvhlGgBdTVWvUiu2XN1ZBPZYiXaPojggfSNFSnx5Q6Fbg4V8mNOF5MAhCoatNabbjmmUWO_PMR8B2r3h4e7P3LyjYP_ByK6H9TsZ8xCJnRKz_m4zNalp4MMiidVcDjdSfvrVOimeztSetlmcVF2pB77KOXaJlWnvyQM8BcWL6Eof_7lqRjSNfMldyiT5maeM-fB9QKhgjcbHu99KMolKzpcC4XsfClMoSoI=w883-h662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12125" r="7250" b="15930"/>
          <a:stretch/>
        </p:blipFill>
        <p:spPr bwMode="auto">
          <a:xfrm>
            <a:off x="3347864" y="1988840"/>
            <a:ext cx="5338936" cy="34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10409"/>
            <a:ext cx="2567217" cy="34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8996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799" y="1229982"/>
            <a:ext cx="8229600" cy="4215241"/>
          </a:xfrm>
        </p:spPr>
        <p:txBody>
          <a:bodyPr/>
          <a:lstStyle/>
          <a:p>
            <a:r>
              <a:rPr lang="pt-BR" sz="4000" b="1" dirty="0" smtClean="0"/>
              <a:t>CICLO DO OURO / ALEIJADINHO</a:t>
            </a:r>
            <a:br>
              <a:rPr lang="pt-BR" sz="4000" b="1" dirty="0" smtClean="0"/>
            </a:br>
            <a:r>
              <a:rPr lang="pt-BR" sz="3200" b="1" dirty="0" smtClean="0"/>
              <a:t>INTEGRAÇÃO ENTRE ARTE E HISTÓRIA</a:t>
            </a: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800" dirty="0">
              <a:latin typeface="+mn-lt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32</a:t>
            </a:fld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68000" y="1152000"/>
            <a:ext cx="8208000" cy="4896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457200" algn="just"/>
            <a:endParaRPr lang="pt-BR" sz="2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pt-BR" sz="2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integração entre as áreas permite ao educando perceber que a arte acontece integrada aos acontecimentos sociais econômicos, políticos, científicos da sociedade.                                         </a:t>
            </a:r>
            <a:r>
              <a:rPr lang="pt-BR" sz="28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2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39782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000" y="1152000"/>
            <a:ext cx="8208000" cy="4896000"/>
          </a:xfrm>
        </p:spPr>
        <p:txBody>
          <a:bodyPr/>
          <a:lstStyle/>
          <a:p>
            <a:r>
              <a:rPr lang="pt-BR" sz="4000" b="1" dirty="0"/>
              <a:t>ALEIJADINHO NO MASP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33</a:t>
            </a:fld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75" y="1988840"/>
            <a:ext cx="7939449" cy="36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468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D7191-76EA-46F8-B46D-15E217B62102}" type="slidenum">
              <a:rPr lang="pt-BR" smtClean="0"/>
              <a:pPr>
                <a:defRPr/>
              </a:pPr>
              <a:t>34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763688" y="3068960"/>
            <a:ext cx="44846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8000" y="1152000"/>
            <a:ext cx="8208000" cy="5365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pt-BR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que a produção artística do aluno seja significativa é necessário que  ele veja a arte como parte integrante do desenvolvimento social, econômico, religioso, político da sociedade e também perceba a arte como meio de sua expressão pessoal. </a:t>
            </a:r>
            <a:endParaRPr lang="pt-BR" sz="24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ensino da arte deve ser reflexivo e não tecnicista como antigamente, quando o aluno recebia modelos e sequências de tarefas a serem executadas, apenas levando em consideração o resultado final</a:t>
            </a:r>
            <a:r>
              <a:rPr lang="pt-BR" sz="24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pt-BR" sz="2400" i="1" dirty="0" smtClean="0">
                <a:latin typeface="+mn-lt"/>
              </a:rPr>
              <a:t>“</a:t>
            </a:r>
            <a:r>
              <a:rPr lang="pt-BR" sz="2400" i="1" dirty="0">
                <a:latin typeface="+mn-lt"/>
              </a:rPr>
              <a:t>O decisivo não é o resultado final, mas o esforço da criança para formular suas próprias respostas.” 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i="1" dirty="0" smtClean="0">
                <a:latin typeface="+mn-lt"/>
              </a:rPr>
              <a:t>Viktor </a:t>
            </a:r>
            <a:r>
              <a:rPr lang="pt-BR" i="1" dirty="0" err="1" smtClean="0">
                <a:latin typeface="+mn-lt"/>
              </a:rPr>
              <a:t>Lowenfeld</a:t>
            </a:r>
            <a:endParaRPr lang="pt-BR" dirty="0">
              <a:latin typeface="+mn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3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32999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B53522D7-D0C4-4E78-9900-DECCA16C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35</a:t>
            </a:fld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B1A8DDE5-647B-4FEC-A7C2-9303208505A0}"/>
              </a:ext>
            </a:extLst>
          </p:cNvPr>
          <p:cNvSpPr/>
          <p:nvPr/>
        </p:nvSpPr>
        <p:spPr>
          <a:xfrm>
            <a:off x="467544" y="306896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atin typeface="+mj-lt"/>
              </a:rPr>
              <a:t>TERRITÓRIOS DA ARTE</a:t>
            </a:r>
          </a:p>
        </p:txBody>
      </p:sp>
    </p:spTree>
    <p:extLst>
      <p:ext uri="{BB962C8B-B14F-4D97-AF65-F5344CB8AC3E}">
        <p14:creationId xmlns:p14="http://schemas.microsoft.com/office/powerpoint/2010/main" val="331200428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36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2000"/>
            <a:ext cx="8208000" cy="489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CONEXÕES TRANSDISCIPLINARES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Vereda </a:t>
            </a:r>
            <a:r>
              <a:rPr lang="pt-BR" sz="2800" dirty="0">
                <a:latin typeface="+mj-lt"/>
                <a:ea typeface="Times New Roman" panose="02020603050405020304" pitchFamily="18" charset="0"/>
              </a:rPr>
              <a:t>para travessias e travessuras com outros saberes como a ecologia, a política, a ciência, a tecnologia, a mídia, as relações sociais, a ética, entre tantas </a:t>
            </a: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outras.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Arte </a:t>
            </a:r>
            <a:r>
              <a:rPr lang="pt-BR" sz="28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 ciências da natureza</a:t>
            </a:r>
            <a:r>
              <a:rPr lang="pt-BR" sz="28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8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arte e ciências humanas</a:t>
            </a:r>
            <a:r>
              <a:rPr lang="pt-BR" sz="28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8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arte, ciência e </a:t>
            </a: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tecnologia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8065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37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1999"/>
            <a:ext cx="8208000" cy="489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FORMA E CONTEÚDO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Onde se vê a forma, lá está o conteúdo.  Intimamente conectados, inseparáveis, imantados.  Seus ecos reverberam, se estendem, entrelaçam significações. 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Elementos da linguagem cênica, elementos da linguagem musical, elementos da visualidade nas artes visuais, elementos da visualidade no cinema. 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3297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38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2000"/>
            <a:ext cx="8208000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FORMAÇÃO DE EDUCADORES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Canal para o encontro com o outro. Oferece ao olhar paisagens educativas fertilizadas por aqueles que, atuando como professor, mediador ou artista-educador, educam com arte para a arte e a cultura. 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Ambiência da aula, aprendiz de arte, ensino de arte, percursos educativos, professor-propositor. 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0442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39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1999"/>
            <a:ext cx="8208000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LINGUAGENS ARTÍSTICAS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Na incessante aventura simbólica humana, a arte se faz experiência poética. As linguagens se expandem e estremecem o que condicionamos sentir e pensar como arte.  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Artes visuais linguagens convergentes, artes visuais meios novos, artes visuais meios tradicionais, cinema, dança, literatura, música, teatro. 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5751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68196CA4-2207-4B8F-8CC3-42CFBEFB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44F4328-4081-47AB-ADBF-7E4301EC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08" y="2852936"/>
            <a:ext cx="4574183" cy="34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19AAC2-B78C-4F60-8775-061B92D1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59"/>
            <a:ext cx="4536504" cy="28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5033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40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1999"/>
            <a:ext cx="8208000" cy="489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MATERIALIDADE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Terra dos segredos da matéria: pele sobre a carne da obra. Uma região densamente povoada: matérias brutas, industriais, orgânicas, banais ou nobres, efêmeras...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Ferramentas natureza da matéria, poéticas da imaterialidade, procedimentos, suporte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1090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41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1998"/>
            <a:ext cx="8208000" cy="489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MEDIAÇÃO CULTURAL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Brecha de acesso interrogante e provocadora para desencadear um olhar inusitado sobre a arte; com percursos em museus, galerias, instituições culturais, na rua, na sala de aula... 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Agentes componentes da ação cultural, curadoria educativa, espaços sociais do saber, formação de público, o ato de expor. 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8936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42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1998"/>
            <a:ext cx="8208000" cy="489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PATRIMÔNIO CULTURAL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Território que nos põe a testemunhar a produção de bens materiais e imateriais que, pela presença do ser humano, seu fazer estético, suas crenças e sua organização, permanece cultura. 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Bens simbólicos, educação patrimonial, preservação e memória. 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4388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43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1998"/>
            <a:ext cx="8208000" cy="489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PROCESSO DE CRIAÇÃO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Região de saltos e mergulhos, luxos e refluxos criativos que conduzem o percurso do criador e da criação nessa vivência de fazer singular, que chamamos de arte. 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Ação criadora, ambiência de trabalho, potências criadoras, produtor-artista-pesquisador. 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4722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F18AC5A-E776-43BD-A94D-7EFF290C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44</a:t>
            </a:fld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4F64CA1-9380-4309-9EF0-9C400315F94E}"/>
              </a:ext>
            </a:extLst>
          </p:cNvPr>
          <p:cNvSpPr/>
          <p:nvPr/>
        </p:nvSpPr>
        <p:spPr>
          <a:xfrm>
            <a:off x="468000" y="1151998"/>
            <a:ext cx="8208000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b="1" dirty="0" smtClean="0">
                <a:latin typeface="+mj-lt"/>
                <a:ea typeface="Times New Roman" panose="02020603050405020304" pitchFamily="18" charset="0"/>
              </a:rPr>
              <a:t>SABERES ESTÉTICOS E CULTURAIS</a:t>
            </a:r>
            <a:endParaRPr lang="pt-BR" sz="3200" b="1" dirty="0">
              <a:latin typeface="+mj-lt"/>
              <a:ea typeface="Times New Roman" panose="02020603050405020304" pitchFamily="18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endParaRPr lang="pt-BR" sz="24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Portal para o discurso formalizado. Por ele pode-se chegar mais perto dos códigos, das práticas culturais, da história da arte, da </a:t>
            </a:r>
            <a:r>
              <a:rPr lang="pt-BR" sz="2800" dirty="0" err="1" smtClean="0">
                <a:latin typeface="+mj-lt"/>
                <a:ea typeface="Times New Roman" panose="02020603050405020304" pitchFamily="18" charset="0"/>
              </a:rPr>
              <a:t>ilosofia</a:t>
            </a:r>
            <a:r>
              <a:rPr lang="pt-BR" sz="2800" dirty="0" smtClean="0">
                <a:latin typeface="+mj-lt"/>
                <a:ea typeface="Times New Roman" panose="02020603050405020304" pitchFamily="18" charset="0"/>
              </a:rPr>
              <a:t> em associação com outros campos de saberes. </a:t>
            </a: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endParaRPr lang="pt-BR" sz="2800" dirty="0" smtClean="0">
              <a:latin typeface="+mj-lt"/>
              <a:ea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  <a:spcAft>
                <a:spcPts val="0"/>
              </a:spcAft>
            </a:pPr>
            <a:r>
              <a:rPr lang="pt-BR" sz="2800" u="sng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Criadores e produtores de arte e cultura, estética do cinema, estética e filosofia da arte, história da arte, politica cultural, práticas culturais. </a:t>
            </a:r>
            <a:endParaRPr lang="pt-B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290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6BE8646-F15E-4CCD-BE34-71627632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  <p:pic>
        <p:nvPicPr>
          <p:cNvPr id="5" name="Picture 1027" descr="http://www.bluffton.edu/~sullivanm/egypt/giza/sphinx/side.jpg">
            <a:extLst>
              <a:ext uri="{FF2B5EF4-FFF2-40B4-BE49-F238E27FC236}">
                <a16:creationId xmlns="" xmlns:a16="http://schemas.microsoft.com/office/drawing/2014/main" id="{08DE70B9-FE5D-4D31-A912-D5A69621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23635"/>
            <a:ext cx="4130266" cy="29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ttp://www.louvre.fr/img/photos/collec/ae/moyen/e14543.jpg">
            <a:hlinkClick r:id="rId3"/>
            <a:extLst>
              <a:ext uri="{FF2B5EF4-FFF2-40B4-BE49-F238E27FC236}">
                <a16:creationId xmlns="" xmlns:a16="http://schemas.microsoft.com/office/drawing/2014/main" id="{E73D3B75-12A0-40F3-A8D3-A5AA3F5B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5" y="1323769"/>
            <a:ext cx="5012629" cy="19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ttp://www.louvre.fr/img/photos/collec/ae/moyen/e15591.jpg">
            <a:hlinkClick r:id="rId5"/>
            <a:extLst>
              <a:ext uri="{FF2B5EF4-FFF2-40B4-BE49-F238E27FC236}">
                <a16:creationId xmlns="" xmlns:a16="http://schemas.microsoft.com/office/drawing/2014/main" id="{7C20D198-3AA1-4C5F-AF13-3DEF950A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5" y="3861048"/>
            <a:ext cx="3528023" cy="24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4078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2400D667-5512-4325-A8DE-844EAA52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  <p:pic>
        <p:nvPicPr>
          <p:cNvPr id="1030" name="Picture 6" descr="Image result for arte grega">
            <a:extLst>
              <a:ext uri="{FF2B5EF4-FFF2-40B4-BE49-F238E27FC236}">
                <a16:creationId xmlns="" xmlns:a16="http://schemas.microsoft.com/office/drawing/2014/main" id="{CE92D200-C718-4C60-92D5-DF48F598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3877"/>
            <a:ext cx="4654202" cy="30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DISCOBULO">
            <a:extLst>
              <a:ext uri="{FF2B5EF4-FFF2-40B4-BE49-F238E27FC236}">
                <a16:creationId xmlns="" xmlns:a16="http://schemas.microsoft.com/office/drawing/2014/main" id="{F36317F8-E980-4DF2-A56B-E4D6218F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72" y="1340768"/>
            <a:ext cx="3253950" cy="43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9352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C7E2114D-32AE-4F82-8F67-CD31BBAB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7</a:t>
            </a:fld>
            <a:endParaRPr lang="pt-BR" dirty="0"/>
          </a:p>
        </p:txBody>
      </p:sp>
      <p:pic>
        <p:nvPicPr>
          <p:cNvPr id="1026" name="Picture 2" descr="venus de milo">
            <a:extLst>
              <a:ext uri="{FF2B5EF4-FFF2-40B4-BE49-F238E27FC236}">
                <a16:creationId xmlns="" xmlns:a16="http://schemas.microsoft.com/office/drawing/2014/main" id="{EFBD091B-48C1-42BA-984A-AD6AD0267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olykleitos">
            <a:extLst>
              <a:ext uri="{FF2B5EF4-FFF2-40B4-BE49-F238E27FC236}">
                <a16:creationId xmlns="" xmlns:a16="http://schemas.microsoft.com/office/drawing/2014/main" id="{995BD98B-4E60-4060-8A81-A8DEA544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18" y="1196752"/>
            <a:ext cx="237934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8113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A4E1D60D-6D71-4D5A-ADBF-B16B43E8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8</a:t>
            </a:fld>
            <a:endParaRPr lang="pt-BR" dirty="0"/>
          </a:p>
        </p:txBody>
      </p:sp>
      <p:pic>
        <p:nvPicPr>
          <p:cNvPr id="3" name="Picture 3" descr="http://www.arqearte.kit.net/art24f8.gif">
            <a:extLst>
              <a:ext uri="{FF2B5EF4-FFF2-40B4-BE49-F238E27FC236}">
                <a16:creationId xmlns="" xmlns:a16="http://schemas.microsoft.com/office/drawing/2014/main" id="{C735A01E-A763-447D-95DF-B1C0DAD1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3637512" cy="28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://www.arqearte.kit.net/art24f4.gif">
            <a:extLst>
              <a:ext uri="{FF2B5EF4-FFF2-40B4-BE49-F238E27FC236}">
                <a16:creationId xmlns="" xmlns:a16="http://schemas.microsoft.com/office/drawing/2014/main" id="{85C39C6F-2FA6-4704-80A4-2C25A8F07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08" y="1236475"/>
            <a:ext cx="3287884" cy="28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sc3a.jpg (18548 bytes)">
            <a:extLst>
              <a:ext uri="{FF2B5EF4-FFF2-40B4-BE49-F238E27FC236}">
                <a16:creationId xmlns="" xmlns:a16="http://schemas.microsoft.com/office/drawing/2014/main" id="{C6FFD1B6-5D3E-41E4-88EE-F2DE36409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36475"/>
            <a:ext cx="3958023" cy="51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50112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360F58FD-FD5A-4206-8ADB-55D5A8C0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9</a:t>
            </a:fld>
            <a:endParaRPr lang="pt-BR" dirty="0"/>
          </a:p>
        </p:txBody>
      </p:sp>
      <p:pic>
        <p:nvPicPr>
          <p:cNvPr id="1026" name="Picture 2" descr="Image result for arte gotica in italia">
            <a:extLst>
              <a:ext uri="{FF2B5EF4-FFF2-40B4-BE49-F238E27FC236}">
                <a16:creationId xmlns="" xmlns:a16="http://schemas.microsoft.com/office/drawing/2014/main" id="{F27D9AB8-2CCA-4332-BC28-2DED3B83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3" y="1268760"/>
            <a:ext cx="4349657" cy="314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middle ages art">
            <a:extLst>
              <a:ext uri="{FF2B5EF4-FFF2-40B4-BE49-F238E27FC236}">
                <a16:creationId xmlns="" xmlns:a16="http://schemas.microsoft.com/office/drawing/2014/main" id="{3B0DF916-8D4A-4310-B742-8ECF5574EF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https://dailybruin.com/images/52208_webae1126florencepicco.jpg">
            <a:extLst>
              <a:ext uri="{FF2B5EF4-FFF2-40B4-BE49-F238E27FC236}">
                <a16:creationId xmlns="" xmlns:a16="http://schemas.microsoft.com/office/drawing/2014/main" id="{CC74EDE1-5DDB-4B6C-8BC6-0E9AE66555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4" name="Picture 10" descr="Image result for middle ages art">
            <a:extLst>
              <a:ext uri="{FF2B5EF4-FFF2-40B4-BE49-F238E27FC236}">
                <a16:creationId xmlns="" xmlns:a16="http://schemas.microsoft.com/office/drawing/2014/main" id="{57A8CC69-0676-4C57-A509-165128D3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92896"/>
            <a:ext cx="3702012" cy="34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5767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4087</TotalTime>
  <Words>877</Words>
  <Application>Microsoft Office PowerPoint</Application>
  <PresentationFormat>Apresentação na tela (4:3)</PresentationFormat>
  <Paragraphs>127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OBSERVE E COMPARE  AS OBRAS DE ARTE A SEGUIR:</vt:lpstr>
      <vt:lpstr>Ao longo do tempo, a arte foi sofrendo mudanças. Paisagem com Ponte, Theodore Rousseau (1812-1867)</vt:lpstr>
      <vt:lpstr>No século XIX a arte conquista a liberdade de interpretação e de variedade de formas. “A Ponte Japonesa”, 1899 - Claude Monet      </vt:lpstr>
      <vt:lpstr>Apresentação do PowerPoint</vt:lpstr>
      <vt:lpstr>Camille Monet e uma Criança 1875  - Claude Monet Retrato “instantâneo”</vt:lpstr>
      <vt:lpstr>Apresentação do PowerPoint</vt:lpstr>
      <vt:lpstr>Apresentação do PowerPoint</vt:lpstr>
      <vt:lpstr>COMO AGIR EM SALA DE AULA  PARA QUE ALCANÇAR OS  OBJETIVOS PROPOSTOS?  VEJAMOS ALGUNS  EXEMPLOS PRÁTICOS:</vt:lpstr>
      <vt:lpstr>Apresentação do PowerPoint</vt:lpstr>
      <vt:lpstr>FESTA JUNINA (COM CONTEÚDO)</vt:lpstr>
      <vt:lpstr>CICLO DO OURO / ALEIJADINHO INTEGRAÇÃO ENTRE ARTE E HISTÓRIA  </vt:lpstr>
      <vt:lpstr>ALEIJADINHO NO MASP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Cassio Ribeiro</dc:creator>
  <cp:lastModifiedBy>Windows 7</cp:lastModifiedBy>
  <cp:revision>299</cp:revision>
  <cp:lastPrinted>2018-07-03T17:49:57Z</cp:lastPrinted>
  <dcterms:created xsi:type="dcterms:W3CDTF">2011-08-18T00:48:29Z</dcterms:created>
  <dcterms:modified xsi:type="dcterms:W3CDTF">2018-08-27T12:16:17Z</dcterms:modified>
</cp:coreProperties>
</file>