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15"/>
  </p:notesMasterIdLst>
  <p:sldIdLst>
    <p:sldId id="256" r:id="rId2"/>
    <p:sldId id="258" r:id="rId3"/>
    <p:sldId id="262" r:id="rId4"/>
    <p:sldId id="259" r:id="rId5"/>
    <p:sldId id="260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AB859-164B-43CF-9165-F5DC084A915E}" type="datetimeFigureOut">
              <a:rPr lang="pt-BR" smtClean="0"/>
              <a:t>13/07/2023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A197C-9061-4A54-8489-A9931E25D3A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611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7229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684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743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428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332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2709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415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A197C-9061-4A54-8489-A9931E25D3AE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719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0F59A01-40F6-44B9-A8B6-E663F12E1FEB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40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1860-C692-42DD-96D1-EBAE4F4A9CAB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2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3634-3942-4DA7-9F9B-A1F7B2EE32B2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24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85A54-5DFD-400C-AACF-E2DCACAC7157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704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DF5A-1FA6-4B90-A89E-990F731649AA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6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754D-9933-4268-906D-A5FD1B109031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0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1F9-D182-41A2-87DD-5E3BE3E0F493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210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9DB-27D9-48E0-B8EB-6B3EE9FC3969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47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092B-99CD-48F8-AFA2-BC77D631D4B2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58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7E336-350C-4EFE-9C7C-89BE22A2BCB6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8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28B13-42F0-4AF5-A6F8-CC3416C0A040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77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ECFC3-8D4D-4C3C-B3D1-08C2734C35B3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7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3F4A7-C9A3-495A-9094-DA6BDB6CD0EF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66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6740-87FD-475B-A96A-E80C7968B865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8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CAD6-6E58-4A76-9725-980D8D9BDBC4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0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97A1-8356-45F5-9433-E778EE676E8B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82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7C45-4281-4C9A-BACB-128DD629AD1E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7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23E4E0-3A0C-4373-9D33-6B2607B4F4E2}" type="datetime1">
              <a:rPr lang="en-US" smtClean="0"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4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asenacionalcomum.mec.gov.b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248" y="440388"/>
            <a:ext cx="1700787" cy="168249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321169" y="680888"/>
            <a:ext cx="7541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kern="1800" dirty="0">
                <a:solidFill>
                  <a:srgbClr val="FF0000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CURSO EaD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778871-F887-782A-2C3E-BE3E5C6130B5}"/>
              </a:ext>
            </a:extLst>
          </p:cNvPr>
          <p:cNvSpPr txBox="1"/>
          <p:nvPr/>
        </p:nvSpPr>
        <p:spPr>
          <a:xfrm>
            <a:off x="3034153" y="2782669"/>
            <a:ext cx="611587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“Educação especial na perspectiva inclusiva: do currículo às intervenções educativas”</a:t>
            </a:r>
            <a:endParaRPr lang="pt-BR" sz="2000" b="1" dirty="0">
              <a:solidFill>
                <a:prstClr val="black"/>
              </a:solidFill>
              <a:latin typeface="Garamond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 err="1">
                <a:solidFill>
                  <a:prstClr val="black"/>
                </a:solidFill>
                <a:latin typeface="Garamond"/>
              </a:rPr>
              <a:t>Profa</a:t>
            </a:r>
            <a:r>
              <a:rPr lang="pt-BR" b="1" dirty="0">
                <a:solidFill>
                  <a:prstClr val="black"/>
                </a:solidFill>
                <a:latin typeface="Garamond"/>
              </a:rPr>
              <a:t> Me Luciana Cury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37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01" y="738006"/>
            <a:ext cx="1700787" cy="1682499"/>
          </a:xfrm>
          <a:prstGeom prst="rect">
            <a:avLst/>
          </a:prstGeom>
        </p:spPr>
      </p:pic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0080F00-E76E-8810-BD99-BFE745599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983" y="650082"/>
            <a:ext cx="3804236" cy="531891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9D66EE6-DE80-0C1E-6F06-487C1BC7C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228" y="2278190"/>
            <a:ext cx="5802266" cy="3313458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78766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01" y="738006"/>
            <a:ext cx="1700787" cy="1682499"/>
          </a:xfrm>
          <a:prstGeom prst="rect">
            <a:avLst/>
          </a:prstGeom>
        </p:spPr>
      </p:pic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2493721-6AE0-A05D-9958-459C37601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471" y="2711342"/>
            <a:ext cx="5279127" cy="313752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87BD6B7-BD56-49D8-D26F-8CF77C654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17" y="1029506"/>
            <a:ext cx="4001209" cy="301903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0211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01" y="738006"/>
            <a:ext cx="1700787" cy="1682499"/>
          </a:xfrm>
          <a:prstGeom prst="rect">
            <a:avLst/>
          </a:prstGeom>
        </p:spPr>
      </p:pic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1D14EA7-9E35-9642-EEB2-C6DDDF974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09" y="2402322"/>
            <a:ext cx="6057279" cy="384607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658B47C-9723-4AD4-AACF-371127F1B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95" y="936261"/>
            <a:ext cx="5004941" cy="2932121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98183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1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C267EBC0-EFDD-4956-96A4-962B8AC685DA}"/>
              </a:ext>
            </a:extLst>
          </p:cNvPr>
          <p:cNvSpPr txBox="1">
            <a:spLocks/>
          </p:cNvSpPr>
          <p:nvPr/>
        </p:nvSpPr>
        <p:spPr>
          <a:xfrm>
            <a:off x="1205903" y="1701413"/>
            <a:ext cx="8407021" cy="441021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1046" y="753209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Impact" panose="020B0806030902050204" pitchFamily="34" charset="0"/>
              </a:rPr>
              <a:t>REFERÊNCIAS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D1A74E-2792-ACF4-017B-28A4A9770F3D}"/>
              </a:ext>
            </a:extLst>
          </p:cNvPr>
          <p:cNvSpPr txBox="1"/>
          <p:nvPr/>
        </p:nvSpPr>
        <p:spPr>
          <a:xfrm>
            <a:off x="1205902" y="2970648"/>
            <a:ext cx="10031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BRASIL. MINISTÉRIO DA EDUCAÇÃO. Base nacional comum curricular. MEC, 2018. Disponível em: </a:t>
            </a:r>
            <a:r>
              <a:rPr lang="pt-BR" dirty="0">
                <a:hlinkClick r:id="rId3"/>
              </a:rPr>
              <a:t>http://basenacionalcomum.mec.gov.br/</a:t>
            </a:r>
            <a:endParaRPr lang="pt-BR" dirty="0"/>
          </a:p>
          <a:p>
            <a:endParaRPr lang="pt-BR" dirty="0"/>
          </a:p>
          <a:p>
            <a:r>
              <a:rPr lang="pt-BR" dirty="0"/>
              <a:t>ZABALA, Antoni. A prática educativa: como ensinar. Porto Alegre, Artmed, 1998.</a:t>
            </a:r>
          </a:p>
        </p:txBody>
      </p:sp>
    </p:spTree>
    <p:extLst>
      <p:ext uri="{BB962C8B-B14F-4D97-AF65-F5344CB8AC3E}">
        <p14:creationId xmlns:p14="http://schemas.microsoft.com/office/powerpoint/2010/main" val="15611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1CA7006-E4A1-1E98-95F3-4B556A3E8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78" y="572131"/>
            <a:ext cx="7191690" cy="5713737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6775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2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A37F39F5-EFA6-4D21-A675-BD7BE7181A79}"/>
              </a:ext>
            </a:extLst>
          </p:cNvPr>
          <p:cNvSpPr txBox="1">
            <a:spLocks/>
          </p:cNvSpPr>
          <p:nvPr/>
        </p:nvSpPr>
        <p:spPr>
          <a:xfrm>
            <a:off x="1156675" y="1587071"/>
            <a:ext cx="8542217" cy="457926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DE6F5F3-6058-1162-7A5E-8DBBD4DD5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01" y="2033322"/>
            <a:ext cx="9146138" cy="369541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5095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55" y="745821"/>
            <a:ext cx="1700787" cy="168249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E168E223-F721-4319-918E-3FEA2A2108A8}"/>
              </a:ext>
            </a:extLst>
          </p:cNvPr>
          <p:cNvSpPr txBox="1">
            <a:spLocks/>
          </p:cNvSpPr>
          <p:nvPr/>
        </p:nvSpPr>
        <p:spPr>
          <a:xfrm>
            <a:off x="1070708" y="1587070"/>
            <a:ext cx="8628184" cy="438193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7" name="Retângulo 6"/>
          <p:cNvSpPr/>
          <p:nvPr/>
        </p:nvSpPr>
        <p:spPr>
          <a:xfrm>
            <a:off x="716359" y="749520"/>
            <a:ext cx="9058496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>
                <a:solidFill>
                  <a:schemeClr val="bg1"/>
                </a:solidFill>
                <a:latin typeface="Impact" panose="020B0806030902050204" pitchFamily="34" charset="0"/>
              </a:rPr>
              <a:t>DEZ COMPETÊNCIAS DA BNCC – uma proposta de sequencia curricular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6FDDC51-0AC1-3A44-A2F1-83EC4E8D4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087" y="1587070"/>
            <a:ext cx="5691540" cy="444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4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48" y="753209"/>
            <a:ext cx="1700787" cy="1682499"/>
          </a:xfrm>
          <a:prstGeom prst="rect">
            <a:avLst/>
          </a:prstGeom>
        </p:spPr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C2A93A36-67EA-4D9C-8FC0-74DBF2EA7721}"/>
              </a:ext>
            </a:extLst>
          </p:cNvPr>
          <p:cNvSpPr txBox="1">
            <a:spLocks/>
          </p:cNvSpPr>
          <p:nvPr/>
        </p:nvSpPr>
        <p:spPr>
          <a:xfrm>
            <a:off x="1148861" y="1828128"/>
            <a:ext cx="8307755" cy="3963072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1141046" y="753209"/>
            <a:ext cx="8471877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Impact" panose="020B0806030902050204" pitchFamily="34" charset="0"/>
              </a:rPr>
              <a:t>Mas como partimos do currículo para a sala de aula?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E55788E-EA23-9E35-E468-ED8BFCEF82BE}"/>
              </a:ext>
            </a:extLst>
          </p:cNvPr>
          <p:cNvSpPr txBox="1"/>
          <p:nvPr/>
        </p:nvSpPr>
        <p:spPr>
          <a:xfrm>
            <a:off x="1391478" y="2416651"/>
            <a:ext cx="975360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500" b="0" i="0" dirty="0">
                <a:effectLst/>
                <a:latin typeface="Roboto" panose="02000000000000000000" pitchFamily="2" charset="0"/>
              </a:rPr>
              <a:t>Base Nacional Comum Curricular</a:t>
            </a:r>
          </a:p>
          <a:p>
            <a:pPr algn="just"/>
            <a:r>
              <a:rPr lang="pt-BR" sz="2500" b="0" i="0" dirty="0">
                <a:effectLst/>
                <a:latin typeface="Roboto" panose="02000000000000000000" pitchFamily="2" charset="0"/>
              </a:rPr>
              <a:t>A Base Nacional Comum Curricular (BNCC) é um documento de caráter </a:t>
            </a:r>
            <a:r>
              <a:rPr lang="pt-BR" sz="2500" b="1" i="0" u="sng" dirty="0">
                <a:effectLst/>
                <a:latin typeface="Roboto" panose="02000000000000000000" pitchFamily="2" charset="0"/>
              </a:rPr>
              <a:t>normativo</a:t>
            </a:r>
            <a:r>
              <a:rPr lang="pt-BR" sz="2500" b="0" i="0" dirty="0">
                <a:effectLst/>
                <a:latin typeface="Roboto" panose="02000000000000000000" pitchFamily="2" charset="0"/>
              </a:rPr>
              <a:t> que define o </a:t>
            </a:r>
            <a:r>
              <a:rPr lang="pt-BR" sz="2500" b="1" i="0" u="sng" dirty="0">
                <a:effectLst/>
                <a:latin typeface="Roboto" panose="02000000000000000000" pitchFamily="2" charset="0"/>
              </a:rPr>
              <a:t>conjunto orgânico e progressivo de aprendizagens</a:t>
            </a:r>
            <a:r>
              <a:rPr lang="pt-BR" sz="2500" b="0" i="0" dirty="0">
                <a:effectLst/>
                <a:latin typeface="Roboto" panose="02000000000000000000" pitchFamily="2" charset="0"/>
              </a:rPr>
              <a:t> essenciais que todos os alunos devem desenvolver ao longo das etapas e modalidades da Educação Básica.</a:t>
            </a:r>
          </a:p>
        </p:txBody>
      </p:sp>
    </p:spTree>
    <p:extLst>
      <p:ext uri="{BB962C8B-B14F-4D97-AF65-F5344CB8AC3E}">
        <p14:creationId xmlns:p14="http://schemas.microsoft.com/office/powerpoint/2010/main" val="109605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01" y="738006"/>
            <a:ext cx="1700787" cy="1682499"/>
          </a:xfrm>
          <a:prstGeom prst="rect">
            <a:avLst/>
          </a:prstGeom>
        </p:spPr>
      </p:pic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07165" y="789716"/>
            <a:ext cx="8621389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Impact" panose="020B0806030902050204" pitchFamily="34" charset="0"/>
              </a:rPr>
              <a:t>Mas como partimos do currículo para a sala de aula?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F8A2234-B3DF-E1F9-1363-43573CB5A87D}"/>
              </a:ext>
            </a:extLst>
          </p:cNvPr>
          <p:cNvSpPr txBox="1"/>
          <p:nvPr/>
        </p:nvSpPr>
        <p:spPr>
          <a:xfrm>
            <a:off x="1232452" y="2278151"/>
            <a:ext cx="9462052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5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 imprescindível destacar que as </a:t>
            </a:r>
            <a:r>
              <a:rPr lang="pt-BR" sz="25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competências gerais da Educação Básica</a:t>
            </a:r>
            <a:r>
              <a:rPr lang="pt-BR" sz="25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apresentadas a seguir, inter-relacionam-se e desdobram-se no tratamento didático proposto para as três etapas da Educação Básica (Educação Infantil, Ensino Fundamental e Ensino Médio), articulando-se na construção de conhecimentos, no desenvolvimento de habilidades e na formação de atitudes e valores, nos termos da LDB.</a:t>
            </a:r>
            <a:endParaRPr lang="pt-BR" sz="2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1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01" y="738006"/>
            <a:ext cx="1700787" cy="1682499"/>
          </a:xfrm>
          <a:prstGeom prst="rect">
            <a:avLst/>
          </a:prstGeom>
        </p:spPr>
      </p:pic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07165" y="789716"/>
            <a:ext cx="8621389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Impact" panose="020B0806030902050204" pitchFamily="34" charset="0"/>
              </a:rPr>
              <a:t>Mas como partimos do currículo para a sala de aula?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2416FD8-9472-8BC3-84F4-A1CD811E47ED}"/>
              </a:ext>
            </a:extLst>
          </p:cNvPr>
          <p:cNvSpPr/>
          <p:nvPr/>
        </p:nvSpPr>
        <p:spPr>
          <a:xfrm>
            <a:off x="1311965" y="2173357"/>
            <a:ext cx="8715173" cy="24251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[...] o primeiro elemento que identifica um método é o tipo de ordem que se propõem às atividades (ZABALA, 1998)</a:t>
            </a:r>
          </a:p>
        </p:txBody>
      </p:sp>
    </p:spTree>
    <p:extLst>
      <p:ext uri="{BB962C8B-B14F-4D97-AF65-F5344CB8AC3E}">
        <p14:creationId xmlns:p14="http://schemas.microsoft.com/office/powerpoint/2010/main" val="179985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01" y="738006"/>
            <a:ext cx="1700787" cy="1682499"/>
          </a:xfrm>
          <a:prstGeom prst="rect">
            <a:avLst/>
          </a:prstGeom>
        </p:spPr>
      </p:pic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07165" y="789716"/>
            <a:ext cx="8621389" cy="5984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Impact" panose="020B0806030902050204" pitchFamily="34" charset="0"/>
              </a:rPr>
              <a:t>Mas como partimos do currículo para a sala de aula?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8B6AA0-9D5E-106A-5C39-259F2A89C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32" y="1745616"/>
            <a:ext cx="4986129" cy="422338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73208A-FAFE-418A-ECDF-81A0D2550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992325"/>
            <a:ext cx="4391025" cy="79057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53626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701" y="738006"/>
            <a:ext cx="1700787" cy="1682499"/>
          </a:xfrm>
          <a:prstGeom prst="rect">
            <a:avLst/>
          </a:prstGeom>
        </p:spPr>
      </p:pic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027138" y="6488668"/>
            <a:ext cx="1570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200" i="1" dirty="0">
                <a:latin typeface="Calibri" panose="020F0502020204030204" pitchFamily="34" charset="0"/>
                <a:cs typeface="Calibri" panose="020F0502020204030204" pitchFamily="34" charset="0"/>
              </a:rPr>
              <a:t>www.sinpeem.com.br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BFC3C8-8064-51D7-3FEB-CE5279914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99" y="766567"/>
            <a:ext cx="4614884" cy="532486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178D58D-8517-2022-F9D9-ED22E9FA9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960" y="2838450"/>
            <a:ext cx="4400550" cy="118110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378724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789</TotalTime>
  <Words>353</Words>
  <Application>Microsoft Office PowerPoint</Application>
  <PresentationFormat>Widescreen</PresentationFormat>
  <Paragraphs>49</Paragraphs>
  <Slides>13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Impact</vt:lpstr>
      <vt:lpstr>Roboto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das Graças de Souza Donegati</dc:creator>
  <cp:lastModifiedBy>SINPEEM.EDU</cp:lastModifiedBy>
  <cp:revision>53</cp:revision>
  <dcterms:created xsi:type="dcterms:W3CDTF">2022-02-14T14:33:20Z</dcterms:created>
  <dcterms:modified xsi:type="dcterms:W3CDTF">2023-07-13T16:09:50Z</dcterms:modified>
</cp:coreProperties>
</file>